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media/image4.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267" r:id="rId8"/>
    <p:sldId id="265" r:id="rId9"/>
    <p:sldId id="299" r:id="rId10"/>
    <p:sldId id="337" r:id="rId11"/>
    <p:sldId id="338" r:id="rId12"/>
    <p:sldId id="339" r:id="rId13"/>
    <p:sldId id="368" r:id="rId14"/>
    <p:sldId id="340" r:id="rId15"/>
    <p:sldId id="369" r:id="rId16"/>
    <p:sldId id="370" r:id="rId17"/>
    <p:sldId id="371" r:id="rId18"/>
    <p:sldId id="372" r:id="rId19"/>
    <p:sldId id="341" r:id="rId20"/>
    <p:sldId id="373" r:id="rId21"/>
    <p:sldId id="289" r:id="rId22"/>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5.jpeg"/><Relationship Id="rId2" Type="http://schemas.openxmlformats.org/officeDocument/2006/relationships/image" Target="../media/image4.sv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690745"/>
            <a:chOff x="6464885" y="650521"/>
            <a:chExt cx="6073775" cy="469074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项目三 汽车常用电磁器件的检修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451485" y="1042670"/>
            <a:ext cx="11207750" cy="2584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dirty="0">
                <a:latin typeface="思源黑体 CN Light" panose="020B0300000000000000" pitchFamily="34" charset="-122"/>
                <a:ea typeface="思源黑体 CN Light" panose="020B0300000000000000" pitchFamily="34" charset="-122"/>
              </a:rPr>
              <a:t>由于磁场对通电导线有作用力, 因此, 磁场对通电线圈也有力的作用。 </a:t>
            </a:r>
            <a:endParaRPr lang="zh-CN" altLang="en-US" dirty="0">
              <a:latin typeface="思源黑体 CN Light" panose="020B0300000000000000" pitchFamily="34" charset="-122"/>
              <a:ea typeface="思源黑体 CN Light" panose="020B0300000000000000" pitchFamily="34" charset="-122"/>
            </a:endParaRPr>
          </a:p>
          <a:p>
            <a:pPr algn="just">
              <a:lnSpc>
                <a:spcPct val="150000"/>
              </a:lnSpc>
            </a:pPr>
            <a:r>
              <a:rPr lang="zh-CN" altLang="en-US" dirty="0">
                <a:latin typeface="思源黑体 CN Light" panose="020B0300000000000000" pitchFamily="34" charset="-122"/>
                <a:ea typeface="思源黑体 CN Light" panose="020B0300000000000000" pitchFamily="34" charset="-122"/>
              </a:rPr>
              <a:t>在均匀磁场中放置一个矩形通电线圈 abcd。 当线圈平面与磁感应线平行时 [见图(a) ],因为 ab 和 cd 边与磁感应线平行, 因此不受磁场作用, 没有电磁力; 当 ab 和 cd 边与磁感应线垂直时 [见图 (b) ], 受磁场作用而有电磁力。 根据左手定则, ab 边受到的力的方向是向上, 而 cd 边受到的力的方向是向下。 因为 ab = cd, ab 和 cd 边所受的电磁力大小相等。 由于这一对电磁力大小相等, 方向相反, 所以构成一对力偶。 故线圈在力偶的作用下, 围绕轴线做顺时针旋转。</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四、 磁场对通电线圈的作用</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148" name="图片 25"/>
          <p:cNvPicPr>
            <a:picLocks noChangeAspect="1"/>
          </p:cNvPicPr>
          <p:nvPr/>
        </p:nvPicPr>
        <p:blipFill>
          <a:blip r:embed="rId1"/>
          <a:srcRect l="4965" t="28438" r="4257" b="13802"/>
          <a:stretch>
            <a:fillRect/>
          </a:stretch>
        </p:blipFill>
        <p:spPr>
          <a:xfrm>
            <a:off x="2728595" y="3819525"/>
            <a:ext cx="7098030" cy="238506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电磁感应现象</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040130" y="1549400"/>
            <a:ext cx="10561955" cy="2306955"/>
          </a:xfrm>
          <a:prstGeom prst="rect">
            <a:avLst/>
          </a:prstGeom>
          <a:noFill/>
        </p:spPr>
        <p:txBody>
          <a:bodyPr wrap="square" rtlCol="0">
            <a:spAutoFit/>
          </a:bodyPr>
          <a:p>
            <a:r>
              <a:rPr lang="zh-CN" altLang="en-US" sz="1800" dirty="0">
                <a:solidFill>
                  <a:schemeClr val="tx1"/>
                </a:solidFill>
                <a:latin typeface="思源黑体 CN Light" panose="020B0300000000000000" pitchFamily="34" charset="-122"/>
                <a:ea typeface="思源黑体 CN Light" panose="020B0300000000000000" pitchFamily="34" charset="-122"/>
              </a:rPr>
              <a:t>为了研究电磁感应现象, 先做两个实验。</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实验一: 将直导线 AB 放在磁场中, 它的两端与检流计连接构成闭合回路。 </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当导线向右移动垂直切割磁感应线时, 检流计指针偏转, 如图 (a) 所示, 表示导线中有电流产生; 导线向左方垂直移动切割磁感应线时, 检流计指针也发生偏转, 但方向与前面的相反, 如图  (b) 所示。</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通过实验可以看到, 导体不动, 即导体没有切割磁感线时, 检流计指针无偏转, 说明此时导线中没有电流。 而当导体在磁场中做切割磁感线运动时, 导线中则产生电流。</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p:txBody>
      </p:sp>
      <p:pic>
        <p:nvPicPr>
          <p:cNvPr id="2" name="图片 1"/>
          <p:cNvPicPr>
            <a:picLocks noChangeAspect="1"/>
          </p:cNvPicPr>
          <p:nvPr/>
        </p:nvPicPr>
        <p:blipFill>
          <a:blip r:embed="rId1"/>
          <a:srcRect r="3869" b="22444"/>
          <a:stretch>
            <a:fillRect/>
          </a:stretch>
        </p:blipFill>
        <p:spPr>
          <a:xfrm>
            <a:off x="3609975" y="3856990"/>
            <a:ext cx="5112385" cy="2197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电磁感应现象</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262255" y="1549400"/>
            <a:ext cx="6259195" cy="3692525"/>
          </a:xfrm>
          <a:prstGeom prst="rect">
            <a:avLst/>
          </a:prstGeom>
          <a:noFill/>
        </p:spPr>
        <p:txBody>
          <a:bodyPr wrap="square" rtlCol="0">
            <a:spAutoFit/>
          </a:bodyPr>
          <a:p>
            <a:r>
              <a:rPr lang="zh-CN" altLang="en-US" sz="1800" dirty="0">
                <a:solidFill>
                  <a:schemeClr val="tx1"/>
                </a:solidFill>
                <a:latin typeface="思源黑体 CN Light" panose="020B0300000000000000" pitchFamily="34" charset="-122"/>
                <a:ea typeface="思源黑体 CN Light" panose="020B0300000000000000" pitchFamily="34" charset="-122"/>
              </a:rPr>
              <a:t>实验二: 将线圈的两端与一个检流计连接而构成闭合回路。 </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当条形磁铁插入线圈瞬间, 线圈中的磁通量增加, 检流计指针向右偏转。 如图(a) 所示, 说明线圈中磁通发生变化, 线圈中有电流出现。 </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若把条形磁铁从线圈中拔出, 在拔出瞬间, 检流计指针向相反方向偏转, 说明线圈中磁通也发生变化, 线圈中也有电流出现, 如图(b)所示。 </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r>
              <a:rPr lang="zh-CN" altLang="en-US" sz="1800" dirty="0">
                <a:solidFill>
                  <a:schemeClr val="tx1"/>
                </a:solidFill>
                <a:latin typeface="思源黑体 CN Light" panose="020B0300000000000000" pitchFamily="34" charset="-122"/>
                <a:ea typeface="思源黑体 CN Light" panose="020B0300000000000000" pitchFamily="34" charset="-122"/>
              </a:rPr>
              <a:t>当条形磁铁在线圈中停止运动时, 检流计指针无偏转, 线圈中磁通没有变化, 线圈中也没有电流。 如果条形磁铁插入或拔出的速度越快, 即磁通量变化得越快, 则检流计指针偏转越大; 反之, 检流计指针偏转越小。</a:t>
            </a:r>
            <a:endParaRPr sz="2000" dirty="0">
              <a:solidFill>
                <a:schemeClr val="tx1"/>
              </a:solidFill>
              <a:latin typeface="思源黑体 CN Light" panose="020B0300000000000000" pitchFamily="34" charset="-122"/>
              <a:ea typeface="思源黑体 CN Light" panose="020B0300000000000000" pitchFamily="34" charset="-122"/>
            </a:endParaRPr>
          </a:p>
        </p:txBody>
      </p:sp>
      <p:pic>
        <p:nvPicPr>
          <p:cNvPr id="155" name="Picture 38"/>
          <p:cNvPicPr>
            <a:picLocks noChangeAspect="1"/>
          </p:cNvPicPr>
          <p:nvPr/>
        </p:nvPicPr>
        <p:blipFill>
          <a:blip r:embed="rId1"/>
          <a:srcRect l="25101" t="56599" r="20862" b="16287"/>
          <a:stretch>
            <a:fillRect/>
          </a:stretch>
        </p:blipFill>
        <p:spPr>
          <a:xfrm>
            <a:off x="7075170" y="2192020"/>
            <a:ext cx="4631055" cy="23368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856615" y="85090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电磁感应现象</a:t>
            </a:r>
            <a:endPar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245235" y="1920240"/>
            <a:ext cx="9289415" cy="2999740"/>
          </a:xfrm>
          <a:prstGeom prst="rect">
            <a:avLst/>
          </a:prstGeom>
          <a:noFill/>
        </p:spPr>
        <p:txBody>
          <a:bodyPr wrap="square" rtlCol="0">
            <a:spAutoFit/>
          </a:bodyPr>
          <a:p>
            <a:pPr algn="just">
              <a:lnSpc>
                <a:spcPct val="150000"/>
              </a:lnSpc>
            </a:pPr>
            <a:r>
              <a:rPr lang="zh-CN" altLang="en-US" sz="1800" dirty="0">
                <a:solidFill>
                  <a:schemeClr val="tx1"/>
                </a:solidFill>
                <a:latin typeface="思源黑体 CN Light" panose="020B0300000000000000" pitchFamily="34" charset="-122"/>
                <a:ea typeface="思源黑体 CN Light" panose="020B0300000000000000" pitchFamily="34" charset="-122"/>
              </a:rPr>
              <a:t>上述两个实验说明, 无论是直导线在磁场中做切割磁感线运动, 还是磁铁对线圈做相对运动, 都是由于运动使得穿过直导线或线圈组成的闭合回路中的磁通量发生了改变, 因而在直导线或线圈中产生电动势。 若直导线或线圈构成回路, 则直导线或线圈中将有电流出现。回路中磁通量的变化是导致直导线或线圈中产生电动势的根本原因, 即 “动磁生电”。 磁通量的变化越大, 产生的电动势越大。</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1800" dirty="0">
                <a:solidFill>
                  <a:schemeClr val="tx1"/>
                </a:solidFill>
                <a:latin typeface="思源黑体 CN Light" panose="020B0300000000000000" pitchFamily="34" charset="-122"/>
                <a:ea typeface="思源黑体 CN Light" panose="020B0300000000000000" pitchFamily="34" charset="-122"/>
              </a:rPr>
              <a:t>因磁通变化而在直导线或线圈中产生电动势的现象, 叫作</a:t>
            </a:r>
            <a:r>
              <a:rPr lang="zh-CN" altLang="en-US" sz="1800" dirty="0">
                <a:solidFill>
                  <a:srgbClr val="C00000"/>
                </a:solidFill>
                <a:latin typeface="思源黑体 CN Light" panose="020B0300000000000000" pitchFamily="34" charset="-122"/>
                <a:ea typeface="思源黑体 CN Light" panose="020B0300000000000000" pitchFamily="34" charset="-122"/>
              </a:rPr>
              <a:t>电磁感应</a:t>
            </a:r>
            <a:r>
              <a:rPr lang="zh-CN" altLang="en-US" sz="1800" dirty="0">
                <a:solidFill>
                  <a:schemeClr val="tx1"/>
                </a:solidFill>
                <a:latin typeface="思源黑体 CN Light" panose="020B0300000000000000" pitchFamily="34" charset="-122"/>
                <a:ea typeface="思源黑体 CN Light" panose="020B0300000000000000" pitchFamily="34" charset="-122"/>
              </a:rPr>
              <a:t>。 由电磁感应产生的电动势叫作</a:t>
            </a:r>
            <a:r>
              <a:rPr lang="zh-CN" altLang="en-US" sz="1800" dirty="0">
                <a:solidFill>
                  <a:srgbClr val="C00000"/>
                </a:solidFill>
                <a:latin typeface="思源黑体 CN Light" panose="020B0300000000000000" pitchFamily="34" charset="-122"/>
                <a:ea typeface="思源黑体 CN Light" panose="020B0300000000000000" pitchFamily="34" charset="-122"/>
              </a:rPr>
              <a:t>感应电动势</a:t>
            </a:r>
            <a:r>
              <a:rPr lang="zh-CN" altLang="en-US" sz="1800" dirty="0">
                <a:solidFill>
                  <a:schemeClr val="tx1"/>
                </a:solidFill>
                <a:latin typeface="思源黑体 CN Light" panose="020B0300000000000000" pitchFamily="34" charset="-122"/>
                <a:ea typeface="思源黑体 CN Light" panose="020B0300000000000000" pitchFamily="34" charset="-122"/>
              </a:rPr>
              <a:t>。 由感应电动势在闭合电路中形成的电流, 叫作</a:t>
            </a:r>
            <a:r>
              <a:rPr lang="zh-CN" altLang="en-US" sz="1800" dirty="0">
                <a:solidFill>
                  <a:srgbClr val="C00000"/>
                </a:solidFill>
                <a:latin typeface="思源黑体 CN Light" panose="020B0300000000000000" pitchFamily="34" charset="-122"/>
                <a:ea typeface="思源黑体 CN Light" panose="020B0300000000000000" pitchFamily="34" charset="-122"/>
              </a:rPr>
              <a:t>感应电流</a:t>
            </a:r>
            <a:r>
              <a:rPr lang="zh-CN" altLang="en-US" sz="1800" dirty="0">
                <a:solidFill>
                  <a:schemeClr val="tx1"/>
                </a:solidFill>
                <a:latin typeface="思源黑体 CN Light" panose="020B0300000000000000" pitchFamily="34" charset="-122"/>
                <a:ea typeface="思源黑体 CN Light" panose="020B0300000000000000" pitchFamily="34" charset="-122"/>
              </a:rPr>
              <a:t>。</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94869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法拉第定律</a:t>
            </a:r>
            <a:endPar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044575" y="1549400"/>
            <a:ext cx="10275570" cy="2722880"/>
          </a:xfrm>
          <a:prstGeom prst="rect">
            <a:avLst/>
          </a:prstGeom>
          <a:noFill/>
        </p:spPr>
        <p:txBody>
          <a:bodyPr wrap="square" rtlCol="0">
            <a:spAutoFit/>
          </a:bodyPr>
          <a:p>
            <a:pPr algn="just">
              <a:lnSpc>
                <a:spcPct val="150000"/>
              </a:lnSpc>
            </a:pPr>
            <a:r>
              <a:rPr lang="zh-CN" altLang="en-US" sz="1800" dirty="0">
                <a:solidFill>
                  <a:schemeClr val="tx1"/>
                </a:solidFill>
                <a:latin typeface="思源黑体 CN Light" panose="020B0300000000000000" pitchFamily="34" charset="-122"/>
                <a:ea typeface="思源黑体 CN Light" panose="020B0300000000000000" pitchFamily="34" charset="-122"/>
              </a:rPr>
              <a:t> 感应电动势的大小取决于条形磁铁插入或拔出的快慢, 即取决于</a:t>
            </a:r>
            <a:r>
              <a:rPr lang="zh-CN" altLang="en-US" sz="1800" dirty="0">
                <a:solidFill>
                  <a:srgbClr val="C00000"/>
                </a:solidFill>
                <a:latin typeface="思源黑体 CN Light" panose="020B0300000000000000" pitchFamily="34" charset="-122"/>
                <a:ea typeface="思源黑体 CN Light" panose="020B0300000000000000" pitchFamily="34" charset="-122"/>
              </a:rPr>
              <a:t>磁通变化的快慢</a:t>
            </a:r>
            <a:r>
              <a:rPr lang="zh-CN" altLang="en-US" sz="1800" dirty="0">
                <a:solidFill>
                  <a:schemeClr val="tx1"/>
                </a:solidFill>
                <a:latin typeface="思源黑体 CN Light" panose="020B0300000000000000" pitchFamily="34" charset="-122"/>
                <a:ea typeface="思源黑体 CN Light" panose="020B0300000000000000" pitchFamily="34" charset="-122"/>
              </a:rPr>
              <a:t>。 磁通变化越快, 感应电动势就越大; 反之就越小。 磁通变化的快慢, 用磁通变化率来表示。</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just">
              <a:lnSpc>
                <a:spcPct val="150000"/>
              </a:lnSpc>
            </a:pP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1800" dirty="0">
                <a:solidFill>
                  <a:schemeClr val="tx1"/>
                </a:solidFill>
                <a:latin typeface="思源黑体 CN Light" panose="020B0300000000000000" pitchFamily="34" charset="-122"/>
                <a:ea typeface="思源黑体 CN Light" panose="020B0300000000000000" pitchFamily="34" charset="-122"/>
              </a:rPr>
              <a:t> 例如, 有一单匝线圈, 在 t1 时刻穿过线圈的磁通为 Φ1 , 在此后的某时刻 t2 , 穿过线圈的磁通为 Φ2 , 那么在 Δt = t2-t1 这段时间内, 穿过线圈的磁通变化量为</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ctr">
              <a:lnSpc>
                <a:spcPct val="150000"/>
              </a:lnSpc>
            </a:pPr>
            <a:r>
              <a:rPr sz="2400" dirty="0">
                <a:solidFill>
                  <a:schemeClr val="tx1"/>
                </a:solidFill>
                <a:latin typeface="思源黑体 CN Light" panose="020B0300000000000000" pitchFamily="34" charset="-122"/>
                <a:ea typeface="思源黑体 CN Light" panose="020B0300000000000000" pitchFamily="34" charset="-122"/>
              </a:rPr>
              <a:t>ΔΦ</a:t>
            </a:r>
            <a:r>
              <a:rPr lang="en-US" sz="2400" dirty="0">
                <a:solidFill>
                  <a:schemeClr val="tx1"/>
                </a:solidFill>
                <a:latin typeface="思源黑体 CN Light" panose="020B0300000000000000" pitchFamily="34" charset="-122"/>
                <a:ea typeface="思源黑体 CN Light" panose="020B0300000000000000" pitchFamily="34" charset="-122"/>
              </a:rPr>
              <a:t>/</a:t>
            </a:r>
            <a:r>
              <a:rPr sz="2400" dirty="0">
                <a:solidFill>
                  <a:schemeClr val="tx1"/>
                </a:solidFill>
                <a:latin typeface="思源黑体 CN Light" panose="020B0300000000000000" pitchFamily="34" charset="-122"/>
                <a:ea typeface="思源黑体 CN Light" panose="020B0300000000000000" pitchFamily="34" charset="-122"/>
              </a:rPr>
              <a:t>Δt=Φ</a:t>
            </a:r>
            <a:r>
              <a:rPr sz="2400" baseline="-25000" dirty="0">
                <a:solidFill>
                  <a:schemeClr val="tx1"/>
                </a:solidFill>
                <a:latin typeface="思源黑体 CN Light" panose="020B0300000000000000" pitchFamily="34" charset="-122"/>
                <a:ea typeface="思源黑体 CN Light" panose="020B0300000000000000" pitchFamily="34" charset="-122"/>
              </a:rPr>
              <a:t>2</a:t>
            </a:r>
            <a:r>
              <a:rPr sz="2400" dirty="0">
                <a:solidFill>
                  <a:schemeClr val="tx1"/>
                </a:solidFill>
                <a:latin typeface="思源黑体 CN Light" panose="020B0300000000000000" pitchFamily="34" charset="-122"/>
                <a:ea typeface="思源黑体 CN Light" panose="020B0300000000000000" pitchFamily="34" charset="-122"/>
              </a:rPr>
              <a:t>-Φ</a:t>
            </a:r>
            <a:r>
              <a:rPr sz="2400" baseline="-25000" dirty="0">
                <a:solidFill>
                  <a:schemeClr val="tx1"/>
                </a:solidFill>
                <a:latin typeface="思源黑体 CN Light" panose="020B0300000000000000" pitchFamily="34" charset="-122"/>
                <a:ea typeface="思源黑体 CN Light" panose="020B0300000000000000" pitchFamily="34" charset="-122"/>
              </a:rPr>
              <a:t>1</a:t>
            </a:r>
            <a:r>
              <a:rPr lang="en-US" sz="2400" dirty="0">
                <a:solidFill>
                  <a:schemeClr val="tx1"/>
                </a:solidFill>
                <a:latin typeface="思源黑体 CN Light" panose="020B0300000000000000" pitchFamily="34" charset="-122"/>
                <a:ea typeface="思源黑体 CN Light" panose="020B0300000000000000" pitchFamily="34" charset="-122"/>
              </a:rPr>
              <a:t>/</a:t>
            </a:r>
            <a:r>
              <a:rPr sz="2400" dirty="0">
                <a:solidFill>
                  <a:schemeClr val="tx1"/>
                </a:solidFill>
                <a:latin typeface="思源黑体 CN Light" panose="020B0300000000000000" pitchFamily="34" charset="-122"/>
                <a:ea typeface="思源黑体 CN Light" panose="020B0300000000000000" pitchFamily="34" charset="-122"/>
              </a:rPr>
              <a:t>t</a:t>
            </a:r>
            <a:r>
              <a:rPr sz="2400" baseline="-25000" dirty="0">
                <a:solidFill>
                  <a:schemeClr val="tx1"/>
                </a:solidFill>
                <a:latin typeface="思源黑体 CN Light" panose="020B0300000000000000" pitchFamily="34" charset="-122"/>
                <a:ea typeface="思源黑体 CN Light" panose="020B0300000000000000" pitchFamily="34" charset="-122"/>
              </a:rPr>
              <a:t>2</a:t>
            </a:r>
            <a:r>
              <a:rPr sz="2400" dirty="0">
                <a:solidFill>
                  <a:schemeClr val="tx1"/>
                </a:solidFill>
                <a:latin typeface="思源黑体 CN Light" panose="020B0300000000000000" pitchFamily="34" charset="-122"/>
                <a:ea typeface="思源黑体 CN Light" panose="020B0300000000000000" pitchFamily="34" charset="-122"/>
              </a:rPr>
              <a:t>-t</a:t>
            </a:r>
            <a:r>
              <a:rPr sz="2400" baseline="-25000" dirty="0">
                <a:solidFill>
                  <a:schemeClr val="tx1"/>
                </a:solidFill>
                <a:latin typeface="思源黑体 CN Light" panose="020B0300000000000000" pitchFamily="34" charset="-122"/>
                <a:ea typeface="思源黑体 CN Light" panose="020B0300000000000000" pitchFamily="34" charset="-122"/>
              </a:rPr>
              <a:t>1</a:t>
            </a:r>
            <a:endParaRPr sz="2400"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94869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法拉第定律</a:t>
            </a:r>
            <a:endPar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435100" y="1549400"/>
            <a:ext cx="9740265" cy="3744595"/>
          </a:xfrm>
          <a:prstGeom prst="rect">
            <a:avLst/>
          </a:prstGeom>
          <a:noFill/>
        </p:spPr>
        <p:txBody>
          <a:bodyPr wrap="square" rtlCol="0">
            <a:spAutoFit/>
          </a:bodyPr>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在单匝线圈中产生的感应电动势的大小为</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ct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e =|</a:t>
            </a:r>
            <a:r>
              <a:rPr lang="zh-CN" altLang="en-US" dirty="0">
                <a:latin typeface="思源黑体 CN Light" panose="020B0300000000000000" pitchFamily="34" charset="-122"/>
                <a:ea typeface="思源黑体 CN Light" panose="020B0300000000000000" pitchFamily="34" charset="-122"/>
                <a:sym typeface="+mn-ea"/>
              </a:rPr>
              <a:t>ΔΦ/Δt</a:t>
            </a:r>
            <a:r>
              <a:rPr lang="zh-CN" altLang="en-US" sz="1800" dirty="0">
                <a:solidFill>
                  <a:schemeClr val="tx1"/>
                </a:solidFill>
                <a:latin typeface="思源黑体 CN Light" panose="020B0300000000000000" pitchFamily="34" charset="-122"/>
                <a:ea typeface="思源黑体 CN Light" panose="020B0300000000000000" pitchFamily="34" charset="-122"/>
              </a:rPr>
              <a:t>|</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ct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式中的绝对值符号, 表示只考虑感应电动势的大小, 不考虑方向</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对于多匝线圈来说, 因为通过各匝线圈的磁通变化率是相同的, 所以每匝线圈感应电动势大小相等。 因此, 多匝线圈感应电动势是单匝线圈感应电动势的 N 倍, 即</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gn="ct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e =N</a:t>
            </a:r>
            <a:r>
              <a:rPr lang="zh-CN" altLang="en-US" dirty="0">
                <a:latin typeface="思源黑体 CN Light" panose="020B0300000000000000" pitchFamily="34" charset="-122"/>
                <a:ea typeface="思源黑体 CN Light" panose="020B0300000000000000" pitchFamily="34" charset="-122"/>
                <a:sym typeface="+mn-ea"/>
              </a:rPr>
              <a:t>|</a:t>
            </a:r>
            <a:r>
              <a:rPr lang="zh-CN" altLang="en-US" sz="1800" dirty="0">
                <a:solidFill>
                  <a:schemeClr val="tx1"/>
                </a:solidFill>
                <a:latin typeface="思源黑体 CN Light" panose="020B0300000000000000" pitchFamily="34" charset="-122"/>
                <a:ea typeface="思源黑体 CN Light" panose="020B0300000000000000" pitchFamily="34" charset="-122"/>
              </a:rPr>
              <a:t>ΔΦ/Δt</a:t>
            </a:r>
            <a:r>
              <a:rPr lang="zh-CN" altLang="en-US" dirty="0">
                <a:latin typeface="思源黑体 CN Light" panose="020B0300000000000000" pitchFamily="34" charset="-122"/>
                <a:ea typeface="思源黑体 CN Light" panose="020B0300000000000000" pitchFamily="34" charset="-122"/>
                <a:sym typeface="+mn-ea"/>
              </a:rPr>
              <a:t>|</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式中, e 为在 Δt 时间内感应电动势的平均值 (V); N 为线圈匝数; ΔΦ 为线圈中磁通变化量 (Wb); Δt 为磁通变化 ΔΦ 所用的时间 (s); ΔΦ / Δt 为磁通变化率。</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公式说明, </a:t>
            </a:r>
            <a:r>
              <a:rPr lang="zh-CN" altLang="en-US" sz="1800" dirty="0">
                <a:solidFill>
                  <a:srgbClr val="C00000"/>
                </a:solidFill>
                <a:latin typeface="思源黑体 CN Light" panose="020B0300000000000000" pitchFamily="34" charset="-122"/>
                <a:ea typeface="思源黑体 CN Light" panose="020B0300000000000000" pitchFamily="34" charset="-122"/>
              </a:rPr>
              <a:t>当穿过线圈的磁通发生变化时, 线圈两端的感应电动势的大小只与磁通变化率成正比。 这就是法拉第定律。</a:t>
            </a:r>
            <a:endParaRPr lang="zh-CN" altLang="en-US" sz="1800" dirty="0">
              <a:solidFill>
                <a:srgbClr val="C00000"/>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94869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3. 楞次定律</a:t>
            </a:r>
            <a:endParaRPr sz="18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 电磁感应</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4" name="文本框 13"/>
          <p:cNvSpPr txBox="1"/>
          <p:nvPr/>
        </p:nvSpPr>
        <p:spPr>
          <a:xfrm>
            <a:off x="1047750" y="1549400"/>
            <a:ext cx="6615430" cy="3412490"/>
          </a:xfrm>
          <a:prstGeom prst="rect">
            <a:avLst/>
          </a:prstGeom>
          <a:noFill/>
        </p:spPr>
        <p:txBody>
          <a:bodyPr wrap="square" rtlCol="0">
            <a:spAutoFit/>
          </a:bodyPr>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当线圈中磁通变化时, 线圈中产生的感应电动势, 其方向是使它形成的感应电流产生新磁通来阻碍原有磁通的变化。也就是说, </a:t>
            </a:r>
            <a:r>
              <a:rPr lang="zh-CN" altLang="en-US" sz="1800" dirty="0">
                <a:solidFill>
                  <a:srgbClr val="C00000"/>
                </a:solidFill>
                <a:latin typeface="思源黑体 CN Light" panose="020B0300000000000000" pitchFamily="34" charset="-122"/>
                <a:ea typeface="思源黑体 CN Light" panose="020B0300000000000000" pitchFamily="34" charset="-122"/>
              </a:rPr>
              <a:t>感应电流的新磁通总是阻碍原有磁通的变化。这个规律被称为楞次定律。</a:t>
            </a:r>
            <a:endParaRPr lang="zh-CN" altLang="en-US" sz="1800" dirty="0">
              <a:solidFill>
                <a:srgbClr val="C00000"/>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应用楞决定律来判定线圈中产生感应电动势的方向或感应电流的方向,具体方法步骤如下:</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(1) 首先明确原磁通的方向和原磁通的变化 (增加或减少) 情况。</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(2) 根据楞次定律判定感应电流产生新磁通的方向。</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a:p>
            <a:pPr>
              <a:lnSpc>
                <a:spcPct val="120000"/>
              </a:lnSpc>
              <a:spcBef>
                <a:spcPts val="0"/>
              </a:spcBef>
              <a:spcAft>
                <a:spcPts val="0"/>
              </a:spcAft>
            </a:pPr>
            <a:r>
              <a:rPr lang="zh-CN" altLang="en-US" sz="1800" dirty="0">
                <a:solidFill>
                  <a:schemeClr val="tx1"/>
                </a:solidFill>
                <a:latin typeface="思源黑体 CN Light" panose="020B0300000000000000" pitchFamily="34" charset="-122"/>
                <a:ea typeface="思源黑体 CN Light" panose="020B0300000000000000" pitchFamily="34" charset="-122"/>
              </a:rPr>
              <a:t>(3) 根据新磁通的方向, 应用安培定则 (右手螺旋定则) 判定出感应电动势或感应电流的方向。</a:t>
            </a:r>
            <a:endParaRPr lang="zh-CN" altLang="en-US" sz="1800" dirty="0">
              <a:solidFill>
                <a:schemeClr val="tx1"/>
              </a:solidFill>
              <a:latin typeface="思源黑体 CN Light" panose="020B0300000000000000" pitchFamily="34" charset="-122"/>
              <a:ea typeface="思源黑体 CN Light" panose="020B0300000000000000" pitchFamily="34" charset="-122"/>
            </a:endParaRPr>
          </a:p>
        </p:txBody>
      </p:sp>
      <p:pic>
        <p:nvPicPr>
          <p:cNvPr id="157" name="图片 59"/>
          <p:cNvPicPr>
            <a:picLocks noChangeAspect="1"/>
          </p:cNvPicPr>
          <p:nvPr/>
        </p:nvPicPr>
        <p:blipFill>
          <a:blip r:embed="rId1"/>
          <a:stretch>
            <a:fillRect/>
          </a:stretch>
        </p:blipFill>
        <p:spPr>
          <a:xfrm>
            <a:off x="7828280" y="1628775"/>
            <a:ext cx="1755140" cy="2797175"/>
          </a:xfrm>
          <a:prstGeom prst="rect">
            <a:avLst/>
          </a:prstGeom>
          <a:noFill/>
          <a:ln>
            <a:noFill/>
          </a:ln>
        </p:spPr>
      </p:pic>
      <p:pic>
        <p:nvPicPr>
          <p:cNvPr id="158" name="图片 60"/>
          <p:cNvPicPr>
            <a:picLocks noChangeAspect="1"/>
          </p:cNvPicPr>
          <p:nvPr/>
        </p:nvPicPr>
        <p:blipFill>
          <a:blip r:embed="rId2"/>
          <a:stretch>
            <a:fillRect/>
          </a:stretch>
        </p:blipFill>
        <p:spPr>
          <a:xfrm>
            <a:off x="10051415" y="1628775"/>
            <a:ext cx="1860550" cy="279717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自感</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六、 自感与互感</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771015" y="2174240"/>
            <a:ext cx="8777605" cy="645160"/>
          </a:xfrm>
          <a:prstGeom prst="rect">
            <a:avLst/>
          </a:prstGeom>
          <a:solidFill>
            <a:srgbClr val="1F4E79"/>
          </a:solidFill>
        </p:spPr>
        <p:txBody>
          <a:bodyPr wrap="square">
            <a:spAutoFit/>
          </a:bodyPr>
          <a:p>
            <a:pPr marL="0" algn="ctr" defTabSz="914400">
              <a:lnSpc>
                <a:spcPct val="150000"/>
              </a:lnSpc>
              <a:buClrTx/>
              <a:buSzTx/>
              <a:buNone/>
            </a:pPr>
            <a:r>
              <a:rPr lang="en-US" altLang="zh-CN" sz="2400" dirty="0">
                <a:solidFill>
                  <a:schemeClr val="bg1"/>
                </a:solidFill>
                <a:latin typeface="思源黑体 CN Light" panose="020B0300000000000000" pitchFamily="34" charset="-122"/>
                <a:ea typeface="思源黑体 CN Light" panose="020B0300000000000000" pitchFamily="34" charset="-122"/>
              </a:rPr>
              <a:t>自感是一种</a:t>
            </a:r>
            <a:r>
              <a:rPr lang="en-US" altLang="zh-CN" sz="2400" dirty="0">
                <a:solidFill>
                  <a:srgbClr val="FFFF00"/>
                </a:solidFill>
                <a:latin typeface="思源黑体 CN Light" panose="020B0300000000000000" pitchFamily="34" charset="-122"/>
                <a:ea typeface="思源黑体 CN Light" panose="020B0300000000000000" pitchFamily="34" charset="-122"/>
              </a:rPr>
              <a:t>电磁感应现象</a:t>
            </a:r>
            <a:endParaRPr lang="en-US" altLang="zh-CN" sz="2400" dirty="0">
              <a:solidFill>
                <a:srgbClr val="FFFF00"/>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771015" y="3060700"/>
            <a:ext cx="8776970" cy="922020"/>
          </a:xfrm>
          <a:prstGeom prst="rect">
            <a:avLst/>
          </a:prstGeom>
          <a:ln w="38100">
            <a:solidFill>
              <a:srgbClr val="1F4E79"/>
            </a:solidFill>
          </a:ln>
        </p:spPr>
        <p:txBody>
          <a:bodyPr wrap="square">
            <a:spAutoFit/>
          </a:bodyPr>
          <a:p>
            <a:pPr marL="0" algn="l" defTabSz="914400">
              <a:lnSpc>
                <a:spcPct val="150000"/>
              </a:lnSpc>
              <a:buClrTx/>
              <a:buSzTx/>
              <a:buNone/>
            </a:pPr>
            <a:r>
              <a:rPr lang="en-US" altLang="zh-CN" dirty="0">
                <a:latin typeface="思源黑体 CN Light" panose="020B0300000000000000" pitchFamily="34" charset="-122"/>
                <a:ea typeface="思源黑体 CN Light" panose="020B0300000000000000" pitchFamily="34" charset="-122"/>
              </a:rPr>
              <a:t>由于线圈自身电流的变化, 线圈中也要产生感应电动势。把由于线圈自身电流变化而引起的电磁感应叫作自感应, 简称自感。</a:t>
            </a:r>
            <a:endParaRPr lang="en-US" altLang="zh-CN"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1771015" y="4143375"/>
            <a:ext cx="8777605" cy="1753235"/>
          </a:xfrm>
          <a:prstGeom prst="rect">
            <a:avLst/>
          </a:prstGeom>
          <a:solidFill>
            <a:srgbClr val="1F4E79"/>
          </a:solidFill>
        </p:spPr>
        <p:txBody>
          <a:bodyPr wrap="square">
            <a:spAutoFit/>
          </a:bodyPr>
          <a:p>
            <a:pPr marL="0" algn="ctr" defTabSz="914400">
              <a:lnSpc>
                <a:spcPct val="150000"/>
              </a:lnSpc>
              <a:buClrTx/>
              <a:buSzTx/>
              <a:buNone/>
            </a:pPr>
            <a:r>
              <a:rPr lang="en-US" altLang="zh-CN" sz="2400" dirty="0">
                <a:solidFill>
                  <a:schemeClr val="bg1"/>
                </a:solidFill>
                <a:latin typeface="思源黑体 CN Light" panose="020B0300000000000000" pitchFamily="34" charset="-122"/>
                <a:ea typeface="思源黑体 CN Light" panose="020B0300000000000000" pitchFamily="34" charset="-122"/>
              </a:rPr>
              <a:t>当</a:t>
            </a:r>
            <a:r>
              <a:rPr lang="en-US" altLang="zh-CN" sz="2400" dirty="0">
                <a:solidFill>
                  <a:srgbClr val="FF0000"/>
                </a:solidFill>
                <a:latin typeface="思源黑体 CN Light" panose="020B0300000000000000" pitchFamily="34" charset="-122"/>
                <a:ea typeface="思源黑体 CN Light" panose="020B0300000000000000" pitchFamily="34" charset="-122"/>
              </a:rPr>
              <a:t>一个线圈通过变化的电流</a:t>
            </a:r>
            <a:r>
              <a:rPr lang="en-US" altLang="zh-CN" sz="2400" dirty="0">
                <a:solidFill>
                  <a:schemeClr val="bg1"/>
                </a:solidFill>
                <a:latin typeface="思源黑体 CN Light" panose="020B0300000000000000" pitchFamily="34" charset="-122"/>
                <a:ea typeface="思源黑体 CN Light" panose="020B0300000000000000" pitchFamily="34" charset="-122"/>
              </a:rPr>
              <a:t>后, 单位电流所产生的自感磁通</a:t>
            </a:r>
            <a:endParaRPr lang="en-US" altLang="zh-CN" sz="2400" dirty="0">
              <a:solidFill>
                <a:schemeClr val="bg1"/>
              </a:solidFill>
              <a:latin typeface="思源黑体 CN Light" panose="020B0300000000000000" pitchFamily="34" charset="-122"/>
              <a:ea typeface="思源黑体 CN Light" panose="020B0300000000000000" pitchFamily="34" charset="-122"/>
            </a:endParaRPr>
          </a:p>
          <a:p>
            <a:pPr marL="0" algn="ctr" defTabSz="914400">
              <a:lnSpc>
                <a:spcPct val="150000"/>
              </a:lnSpc>
              <a:buClrTx/>
              <a:buSzTx/>
              <a:buNone/>
            </a:pPr>
            <a:r>
              <a:rPr lang="en-US" altLang="zh-CN" sz="2400" dirty="0">
                <a:solidFill>
                  <a:schemeClr val="bg1"/>
                </a:solidFill>
                <a:latin typeface="思源黑体 CN Light" panose="020B0300000000000000" pitchFamily="34" charset="-122"/>
                <a:ea typeface="思源黑体 CN Light" panose="020B0300000000000000" pitchFamily="34" charset="-122"/>
              </a:rPr>
              <a:t>数称为</a:t>
            </a:r>
            <a:r>
              <a:rPr lang="en-US" altLang="zh-CN" sz="2400" dirty="0">
                <a:solidFill>
                  <a:srgbClr val="FFFF00"/>
                </a:solidFill>
                <a:latin typeface="思源黑体 CN Light" panose="020B0300000000000000" pitchFamily="34" charset="-122"/>
                <a:ea typeface="思源黑体 CN Light" panose="020B0300000000000000" pitchFamily="34" charset="-122"/>
              </a:rPr>
              <a:t>自感系数</a:t>
            </a:r>
            <a:r>
              <a:rPr lang="en-US" altLang="zh-CN" sz="2400" dirty="0">
                <a:solidFill>
                  <a:schemeClr val="bg1"/>
                </a:solidFill>
                <a:latin typeface="思源黑体 CN Light" panose="020B0300000000000000" pitchFamily="34" charset="-122"/>
                <a:ea typeface="思源黑体 CN Light" panose="020B0300000000000000" pitchFamily="34" charset="-122"/>
              </a:rPr>
              <a:t>, 也称</a:t>
            </a:r>
            <a:r>
              <a:rPr lang="en-US" altLang="zh-CN" sz="2400" dirty="0">
                <a:solidFill>
                  <a:srgbClr val="FFFF00"/>
                </a:solidFill>
                <a:latin typeface="思源黑体 CN Light" panose="020B0300000000000000" pitchFamily="34" charset="-122"/>
                <a:ea typeface="思源黑体 CN Light" panose="020B0300000000000000" pitchFamily="34" charset="-122"/>
              </a:rPr>
              <a:t>电感量</a:t>
            </a:r>
            <a:r>
              <a:rPr lang="en-US" altLang="zh-CN" sz="2400" dirty="0">
                <a:solidFill>
                  <a:schemeClr val="bg1"/>
                </a:solidFill>
                <a:latin typeface="思源黑体 CN Light" panose="020B0300000000000000" pitchFamily="34" charset="-122"/>
                <a:ea typeface="思源黑体 CN Light" panose="020B0300000000000000" pitchFamily="34" charset="-122"/>
              </a:rPr>
              <a:t>, 简称</a:t>
            </a:r>
            <a:r>
              <a:rPr lang="en-US" altLang="zh-CN" sz="2400" dirty="0">
                <a:solidFill>
                  <a:srgbClr val="FFFF00"/>
                </a:solidFill>
                <a:latin typeface="思源黑体 CN Light" panose="020B0300000000000000" pitchFamily="34" charset="-122"/>
                <a:ea typeface="思源黑体 CN Light" panose="020B0300000000000000" pitchFamily="34" charset="-122"/>
              </a:rPr>
              <a:t>电感</a:t>
            </a:r>
            <a:r>
              <a:rPr lang="en-US" altLang="zh-CN" sz="2400" dirty="0">
                <a:solidFill>
                  <a:schemeClr val="bg1"/>
                </a:solidFill>
                <a:latin typeface="思源黑体 CN Light" panose="020B0300000000000000" pitchFamily="34" charset="-122"/>
                <a:ea typeface="思源黑体 CN Light" panose="020B0300000000000000" pitchFamily="34" charset="-122"/>
              </a:rPr>
              <a:t>, 用字母 </a:t>
            </a:r>
            <a:r>
              <a:rPr lang="en-US" altLang="zh-CN" sz="2400" dirty="0">
                <a:solidFill>
                  <a:srgbClr val="FFFF00"/>
                </a:solidFill>
                <a:latin typeface="思源黑体 CN Light" panose="020B0300000000000000" pitchFamily="34" charset="-122"/>
                <a:ea typeface="思源黑体 CN Light" panose="020B0300000000000000" pitchFamily="34" charset="-122"/>
              </a:rPr>
              <a:t>L </a:t>
            </a:r>
            <a:r>
              <a:rPr lang="en-US" altLang="zh-CN" sz="2400" dirty="0">
                <a:solidFill>
                  <a:schemeClr val="bg1"/>
                </a:solidFill>
                <a:latin typeface="思源黑体 CN Light" panose="020B0300000000000000" pitchFamily="34" charset="-122"/>
                <a:ea typeface="思源黑体 CN Light" panose="020B0300000000000000" pitchFamily="34" charset="-122"/>
              </a:rPr>
              <a:t>表示。</a:t>
            </a:r>
            <a:r>
              <a:rPr lang="zh-CN" altLang="en-US" sz="2400" dirty="0">
                <a:solidFill>
                  <a:schemeClr val="bg1"/>
                </a:solidFill>
                <a:latin typeface="思源黑体 CN Light" panose="020B0300000000000000" pitchFamily="34" charset="-122"/>
                <a:ea typeface="思源黑体 CN Light" panose="020B0300000000000000" pitchFamily="34" charset="-122"/>
              </a:rPr>
              <a:t>单位：</a:t>
            </a:r>
            <a:r>
              <a:rPr lang="en-US" altLang="zh-CN" sz="2400" dirty="0">
                <a:solidFill>
                  <a:schemeClr val="bg1"/>
                </a:solidFill>
                <a:latin typeface="思源黑体 CN Light" panose="020B0300000000000000" pitchFamily="34" charset="-122"/>
                <a:ea typeface="思源黑体 CN Light" panose="020B0300000000000000" pitchFamily="34" charset="-122"/>
              </a:rPr>
              <a:t>亨利，简称亨，用字母H表示</a:t>
            </a:r>
            <a:r>
              <a:rPr lang="en-US" altLang="zh-CN" dirty="0">
                <a:latin typeface="思源黑体 CN Light" panose="020B0300000000000000" pitchFamily="34" charset="-122"/>
                <a:ea typeface="思源黑体 CN Light" panose="020B0300000000000000" pitchFamily="34" charset="-122"/>
              </a:rPr>
              <a:t> </a:t>
            </a:r>
            <a:endParaRPr lang="en-US" altLang="zh-CN"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互感</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六、 自感与互感</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452120" y="1653540"/>
            <a:ext cx="11254105" cy="645160"/>
          </a:xfrm>
          <a:prstGeom prst="rect">
            <a:avLst/>
          </a:prstGeom>
          <a:solidFill>
            <a:srgbClr val="1F4E79"/>
          </a:solidFill>
        </p:spPr>
        <p:txBody>
          <a:bodyPr wrap="square">
            <a:spAutoFit/>
          </a:bodyPr>
          <a:p>
            <a:pPr marL="0" algn="ctr" defTabSz="914400">
              <a:lnSpc>
                <a:spcPct val="150000"/>
              </a:lnSpc>
              <a:buClrTx/>
              <a:buSzTx/>
              <a:buNone/>
            </a:pPr>
            <a:r>
              <a:rPr lang="en-US" altLang="zh-CN" sz="2400" dirty="0">
                <a:solidFill>
                  <a:schemeClr val="bg1"/>
                </a:solidFill>
                <a:latin typeface="思源黑体 CN Light" panose="020B0300000000000000" pitchFamily="34" charset="-122"/>
                <a:ea typeface="思源黑体 CN Light" panose="020B0300000000000000" pitchFamily="34" charset="-122"/>
              </a:rPr>
              <a:t>互感是一种</a:t>
            </a:r>
            <a:r>
              <a:rPr lang="en-US" altLang="zh-CN" sz="2400" dirty="0">
                <a:solidFill>
                  <a:srgbClr val="FFFF00"/>
                </a:solidFill>
                <a:latin typeface="思源黑体 CN Light" panose="020B0300000000000000" pitchFamily="34" charset="-122"/>
                <a:ea typeface="思源黑体 CN Light" panose="020B0300000000000000" pitchFamily="34" charset="-122"/>
              </a:rPr>
              <a:t>电磁感应现象</a:t>
            </a:r>
            <a:endParaRPr lang="en-US" altLang="zh-CN" sz="2400" dirty="0">
              <a:solidFill>
                <a:srgbClr val="FFFF00"/>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452755" y="3402965"/>
            <a:ext cx="11253470" cy="3227705"/>
          </a:xfrm>
          <a:prstGeom prst="rect">
            <a:avLst/>
          </a:prstGeom>
          <a:ln w="38100">
            <a:solidFill>
              <a:srgbClr val="1F4E79"/>
            </a:solidFill>
          </a:ln>
        </p:spPr>
        <p:txBody>
          <a:bodyPr wrap="square">
            <a:noAutofit/>
          </a:bodyPr>
          <a:p>
            <a:pPr marL="0" algn="l" defTabSz="914400">
              <a:lnSpc>
                <a:spcPct val="150000"/>
              </a:lnSpc>
              <a:buClrTx/>
              <a:buSzTx/>
              <a:buNone/>
            </a:pPr>
            <a:r>
              <a:rPr lang="en-US" altLang="zh-CN" dirty="0">
                <a:latin typeface="思源黑体 CN Light" panose="020B0300000000000000" pitchFamily="34" charset="-122"/>
                <a:ea typeface="思源黑体 CN Light" panose="020B0300000000000000" pitchFamily="34" charset="-122"/>
              </a:rPr>
              <a:t>由于—个线圈电流变化，引起另一个线圈中产生感应电动势的电磁感应现象，叫做互感现象，简称互感。由互感产生的感应电动势称为互感电动势。</a:t>
            </a:r>
            <a:endParaRPr lang="en-US" altLang="zh-CN"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451485" y="2581275"/>
            <a:ext cx="11254105" cy="645160"/>
          </a:xfrm>
          <a:prstGeom prst="rect">
            <a:avLst/>
          </a:prstGeom>
          <a:solidFill>
            <a:srgbClr val="1F4E79"/>
          </a:solidFill>
        </p:spPr>
        <p:txBody>
          <a:bodyPr wrap="square">
            <a:spAutoFit/>
          </a:bodyPr>
          <a:p>
            <a:pPr marL="0" algn="ctr" defTabSz="914400">
              <a:lnSpc>
                <a:spcPct val="150000"/>
              </a:lnSpc>
              <a:buClrTx/>
              <a:buSzTx/>
              <a:buNone/>
            </a:pPr>
            <a:r>
              <a:rPr lang="en-US" altLang="zh-CN" sz="2400" dirty="0">
                <a:solidFill>
                  <a:schemeClr val="bg1"/>
                </a:solidFill>
                <a:latin typeface="思源黑体 CN Light" panose="020B0300000000000000" pitchFamily="34" charset="-122"/>
                <a:ea typeface="思源黑体 CN Light" panose="020B0300000000000000" pitchFamily="34" charset="-122"/>
              </a:rPr>
              <a:t>人们利用互感现象, 制成了电工领域中伟大的电器———变压器。</a:t>
            </a:r>
            <a:endParaRPr lang="en-US" altLang="zh-CN" dirty="0">
              <a:latin typeface="思源黑体 CN Light" panose="020B0300000000000000" pitchFamily="34" charset="-122"/>
              <a:ea typeface="思源黑体 CN Light" panose="020B0300000000000000" pitchFamily="34" charset="-122"/>
            </a:endParaRPr>
          </a:p>
        </p:txBody>
      </p:sp>
      <p:pic>
        <p:nvPicPr>
          <p:cNvPr id="161" name="图片 63"/>
          <p:cNvPicPr>
            <a:picLocks noChangeAspect="1"/>
          </p:cNvPicPr>
          <p:nvPr/>
        </p:nvPicPr>
        <p:blipFill>
          <a:blip r:embed="rId1"/>
          <a:srcRect r="58981"/>
          <a:stretch>
            <a:fillRect/>
          </a:stretch>
        </p:blipFill>
        <p:spPr>
          <a:xfrm>
            <a:off x="2143125" y="4258310"/>
            <a:ext cx="2290445" cy="2300605"/>
          </a:xfrm>
          <a:prstGeom prst="rect">
            <a:avLst/>
          </a:prstGeom>
          <a:noFill/>
          <a:ln>
            <a:noFill/>
          </a:ln>
        </p:spPr>
      </p:pic>
      <p:pic>
        <p:nvPicPr>
          <p:cNvPr id="162" name="图片 64"/>
          <p:cNvPicPr>
            <a:picLocks noChangeAspect="1"/>
          </p:cNvPicPr>
          <p:nvPr/>
        </p:nvPicPr>
        <p:blipFill>
          <a:blip r:embed="rId1"/>
          <a:srcRect l="58109"/>
          <a:stretch>
            <a:fillRect/>
          </a:stretch>
        </p:blipFill>
        <p:spPr>
          <a:xfrm>
            <a:off x="6697345" y="4258310"/>
            <a:ext cx="2331720" cy="22936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802219" y="1112951"/>
            <a:ext cx="4210050" cy="4490301"/>
            <a:chOff x="1162050" y="990601"/>
            <a:chExt cx="4210050" cy="4490301"/>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495435" y="4282022"/>
              <a:ext cx="3514313"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汽车轮速传感器故障检修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706755"/>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2</a:t>
              </a:r>
              <a:endPar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477645" y="1102360"/>
            <a:ext cx="8956675" cy="1014730"/>
          </a:xfrm>
          <a:prstGeom prst="rect">
            <a:avLst/>
          </a:prstGeom>
          <a:solidFill>
            <a:srgbClr val="1F4E79"/>
          </a:solidFill>
        </p:spPr>
        <p:txBody>
          <a:bodyPr wrap="square">
            <a:spAutoFit/>
          </a:bodyPr>
          <a:p>
            <a:pPr indent="0" algn="just" fontAlgn="auto">
              <a:lnSpc>
                <a:spcPct val="150000"/>
              </a:lnSpc>
            </a:pPr>
            <a:r>
              <a:rPr lang="zh-CN" altLang="en-US" sz="2000" dirty="0">
                <a:solidFill>
                  <a:schemeClr val="bg1"/>
                </a:solidFill>
                <a:latin typeface="思源黑体 CN Light" panose="020B0300000000000000" pitchFamily="34" charset="-122"/>
                <a:ea typeface="思源黑体 CN Light" panose="020B0300000000000000" pitchFamily="34" charset="-122"/>
              </a:rPr>
              <a:t>车主起动车辆后, 发现 ABS 报警灯、 ESP 报警灯分别亮黄灯, 请查找原因并排除故障</a:t>
            </a:r>
            <a:r>
              <a:rPr lang="zh-CN" altLang="en-US" dirty="0">
                <a:solidFill>
                  <a:schemeClr val="bg1"/>
                </a:solidFill>
                <a:latin typeface="思源黑体 CN Light" panose="020B0300000000000000" pitchFamily="34" charset="-122"/>
                <a:ea typeface="思源黑体 CN Light" panose="020B0300000000000000" pitchFamily="34" charset="-122"/>
              </a:rPr>
              <a:t>。</a:t>
            </a:r>
            <a:endParaRPr lang="zh-CN" altLang="en-US" dirty="0">
              <a:solidFill>
                <a:schemeClr val="bg1"/>
              </a:solidFill>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1"/>
          <a:stretch>
            <a:fillRect/>
          </a:stretch>
        </p:blipFill>
        <p:spPr>
          <a:xfrm>
            <a:off x="1403985" y="2286635"/>
            <a:ext cx="9030335" cy="40513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468880"/>
            <a:ext cx="8956675" cy="1753235"/>
          </a:xfrm>
          <a:prstGeom prst="rect">
            <a:avLst/>
          </a:prstGeom>
          <a:solidFill>
            <a:srgbClr val="1F4E79"/>
          </a:solidFill>
        </p:spPr>
        <p:txBody>
          <a:bodyPr wrap="square">
            <a:spAutoFit/>
          </a:bodyPr>
          <a:p>
            <a:pPr indent="0" algn="just" fontAlgn="auto">
              <a:lnSpc>
                <a:spcPct val="150000"/>
              </a:lnSpc>
            </a:pPr>
            <a:r>
              <a:rPr lang="zh-CN" altLang="en-US" sz="2400" dirty="0">
                <a:solidFill>
                  <a:schemeClr val="bg1"/>
                </a:solidFill>
                <a:latin typeface="思源黑体 CN Light" panose="020B0300000000000000" pitchFamily="34" charset="-122"/>
                <a:ea typeface="思源黑体 CN Light" panose="020B0300000000000000" pitchFamily="34" charset="-122"/>
              </a:rPr>
              <a:t>1.ABS 和 ESP 分别是什么功能?</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r>
              <a:rPr lang="zh-CN" altLang="en-US" sz="2400" dirty="0">
                <a:solidFill>
                  <a:schemeClr val="bg1"/>
                </a:solidFill>
                <a:latin typeface="思源黑体 CN Light" panose="020B0300000000000000" pitchFamily="34" charset="-122"/>
                <a:ea typeface="思源黑体 CN Light" panose="020B0300000000000000" pitchFamily="34" charset="-122"/>
              </a:rPr>
              <a:t>2.生活中有哪些东西运用了电磁感应原理?</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246365" y="1172742"/>
            <a:ext cx="3540760" cy="5407025"/>
            <a:chOff x="6271636" y="2184856"/>
            <a:chExt cx="6013189" cy="5407025"/>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p:cNvSpPr txBox="1"/>
            <p:nvPr/>
          </p:nvSpPr>
          <p:spPr>
            <a:xfrm>
              <a:off x="6271636" y="2514421"/>
              <a:ext cx="6013189" cy="5077460"/>
            </a:xfrm>
            <a:prstGeom prst="rect">
              <a:avLst/>
            </a:prstGeom>
            <a:noFill/>
          </p:spPr>
          <p:txBody>
            <a:bodyPr wrap="square" rtlCol="0">
              <a:spAutoFit/>
            </a:bodyPr>
            <a:lstStyle/>
            <a:p>
              <a:pPr>
                <a:lnSpc>
                  <a:spcPct val="150000"/>
                </a:lnSpc>
              </a:pPr>
              <a:r>
                <a:rPr lang="zh-CN" altLang="en-US" dirty="0">
                  <a:latin typeface="思源黑体 CN Light" panose="020B0300000000000000" pitchFamily="34" charset="-122"/>
                  <a:ea typeface="思源黑体 CN Light" panose="020B0300000000000000" pitchFamily="34" charset="-122"/>
                </a:rPr>
                <a:t>磁铁周围有磁场, 通电直导线的周围也有磁场。 例如, 一根直导线垂直穿过水平放置的</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纸板, 在纸板上均匀地撒些铁粉, 当直导线通电时, 铁粉以导线为中心形成许多同心圆; 铁粉的分布情况表示磁感应线分布情况。 若直导线中电流消失, 则纸板上的铁粉又呈均匀分布, 从而证明了 “电生磁”, 即磁场是伴随电流而存在的, 而电流永远被磁场所包围。</a:t>
              </a:r>
              <a:endParaRPr lang="zh-CN" altLang="en-US" dirty="0">
                <a:latin typeface="思源黑体 CN Light" panose="020B0300000000000000" pitchFamily="34" charset="-122"/>
                <a:ea typeface="思源黑体 CN Light" panose="020B0300000000000000" pitchFamily="34" charset="-122"/>
              </a:endParaRPr>
            </a:p>
          </p:txBody>
        </p:sp>
      </p:grpSp>
      <p:grpSp>
        <p:nvGrpSpPr>
          <p:cNvPr id="3" name="组合 2"/>
          <p:cNvGrpSpPr/>
          <p:nvPr/>
        </p:nvGrpSpPr>
        <p:grpSpPr>
          <a:xfrm>
            <a:off x="451812" y="-359472"/>
            <a:ext cx="5116830" cy="1210658"/>
            <a:chOff x="415234" y="-327275"/>
            <a:chExt cx="511683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42627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一、通电直导线的磁场</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7" name="组合 6"/>
          <p:cNvGrpSpPr/>
          <p:nvPr/>
        </p:nvGrpSpPr>
        <p:grpSpPr>
          <a:xfrm>
            <a:off x="4312800" y="1172742"/>
            <a:ext cx="7225859" cy="2060754"/>
            <a:chOff x="6271635" y="2184856"/>
            <a:chExt cx="4473032" cy="2060754"/>
          </a:xfrm>
        </p:grpSpPr>
        <p:sp>
          <p:nvSpPr>
            <p:cNvPr id="8" name="矩形 7"/>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6271635" y="2492375"/>
              <a:ext cx="4473032" cy="1753235"/>
            </a:xfrm>
            <a:prstGeom prst="rect">
              <a:avLst/>
            </a:prstGeom>
            <a:noFill/>
          </p:spPr>
          <p:txBody>
            <a:bodyPr wrap="square" rtlCol="0">
              <a:spAutoFit/>
            </a:bodyPr>
            <a:lstStyle/>
            <a:p>
              <a:pPr>
                <a:lnSpc>
                  <a:spcPct val="150000"/>
                </a:lnSpc>
              </a:pPr>
              <a:r>
                <a:rPr lang="zh-CN" altLang="en-US" sz="1800" dirty="0">
                  <a:latin typeface="思源黑体 CN Light" panose="020B0300000000000000" pitchFamily="34" charset="-122"/>
                  <a:ea typeface="思源黑体 CN Light" panose="020B0300000000000000" pitchFamily="34" charset="-122"/>
                </a:rPr>
                <a:t>经实验证明, 磁场方向与电流方向有关。 若直导线中的电流向上, 则其周围磁场方向是逆时针方向; 若直导线中的电流向下,则磁场方向为顺时针方向, 如图所示。 为了讨论问题方便起见, 规定用符号 “  ” “☉” 分别表示电流或磁感应线垂直进入和流出纸面的方向。</a:t>
              </a:r>
              <a:endParaRPr sz="2000" dirty="0">
                <a:latin typeface="思源黑体 CN Light" panose="020B0300000000000000" pitchFamily="34" charset="-122"/>
                <a:ea typeface="思源黑体 CN Light" panose="020B0300000000000000" pitchFamily="34" charset="-122"/>
              </a:endParaRPr>
            </a:p>
          </p:txBody>
        </p:sp>
      </p:grpSp>
      <p:pic>
        <p:nvPicPr>
          <p:cNvPr id="11" name="图片 10" descr="错误"/>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10969625" y="2522855"/>
            <a:ext cx="320675" cy="320675"/>
          </a:xfrm>
          <a:prstGeom prst="rect">
            <a:avLst/>
          </a:prstGeom>
        </p:spPr>
      </p:pic>
      <p:pic>
        <p:nvPicPr>
          <p:cNvPr id="137" name="图片 16"/>
          <p:cNvPicPr>
            <a:picLocks noChangeAspect="1"/>
          </p:cNvPicPr>
          <p:nvPr/>
        </p:nvPicPr>
        <p:blipFill>
          <a:blip r:embed="rId3"/>
          <a:srcRect l="2" t="2560" r="43324" b="24753"/>
          <a:stretch>
            <a:fillRect/>
          </a:stretch>
        </p:blipFill>
        <p:spPr>
          <a:xfrm>
            <a:off x="6351270" y="3608705"/>
            <a:ext cx="3148330" cy="241109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通电直导线的磁场</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3" name="文本框 2"/>
          <p:cNvSpPr txBox="1"/>
          <p:nvPr/>
        </p:nvSpPr>
        <p:spPr>
          <a:xfrm>
            <a:off x="556260" y="1203960"/>
            <a:ext cx="10965180" cy="4937125"/>
          </a:xfrm>
          <a:prstGeom prst="rect">
            <a:avLst/>
          </a:prstGeom>
          <a:noFill/>
        </p:spPr>
        <p:txBody>
          <a:bodyPr wrap="square" rtlCol="0">
            <a:noAutofit/>
          </a:bodyPr>
          <a:p>
            <a:pPr>
              <a:lnSpc>
                <a:spcPct val="150000"/>
              </a:lnSpc>
            </a:pPr>
            <a:r>
              <a:rPr lang="zh-CN" altLang="en-US" dirty="0">
                <a:latin typeface="思源黑体 CN Light" panose="020B0300000000000000" pitchFamily="34" charset="-122"/>
                <a:ea typeface="思源黑体 CN Light" panose="020B0300000000000000" pitchFamily="34" charset="-122"/>
              </a:rPr>
              <a:t>通电直导线周围磁场方向与导线中的电流方向之间的关系可用</a:t>
            </a:r>
            <a:r>
              <a:rPr lang="zh-CN" altLang="en-US" dirty="0">
                <a:solidFill>
                  <a:srgbClr val="C00000"/>
                </a:solidFill>
                <a:latin typeface="思源黑体 CN Light" panose="020B0300000000000000" pitchFamily="34" charset="-122"/>
                <a:ea typeface="思源黑体 CN Light" panose="020B0300000000000000" pitchFamily="34" charset="-122"/>
              </a:rPr>
              <a:t>安培定则 (又称右手螺旋定则)</a:t>
            </a:r>
            <a:r>
              <a:rPr lang="zh-CN" altLang="en-US" dirty="0">
                <a:latin typeface="思源黑体 CN Light" panose="020B0300000000000000" pitchFamily="34" charset="-122"/>
                <a:ea typeface="思源黑体 CN Light" panose="020B0300000000000000" pitchFamily="34" charset="-122"/>
              </a:rPr>
              <a:t> 进行判定。 其具体</a:t>
            </a:r>
            <a:r>
              <a:rPr lang="zh-CN" altLang="en-US" dirty="0">
                <a:solidFill>
                  <a:srgbClr val="C00000"/>
                </a:solidFill>
                <a:latin typeface="思源黑体 CN Light" panose="020B0300000000000000" pitchFamily="34" charset="-122"/>
                <a:ea typeface="思源黑体 CN Light" panose="020B0300000000000000" pitchFamily="34" charset="-122"/>
              </a:rPr>
              <a:t>方法</a:t>
            </a:r>
            <a:r>
              <a:rPr lang="zh-CN" altLang="en-US" dirty="0">
                <a:latin typeface="思源黑体 CN Light" panose="020B0300000000000000" pitchFamily="34" charset="-122"/>
                <a:ea typeface="思源黑体 CN Light" panose="020B0300000000000000" pitchFamily="34" charset="-122"/>
              </a:rPr>
              <a:t>是: </a:t>
            </a:r>
            <a:r>
              <a:rPr lang="zh-CN" altLang="en-US" dirty="0">
                <a:solidFill>
                  <a:srgbClr val="C00000"/>
                </a:solidFill>
                <a:latin typeface="思源黑体 CN Light" panose="020B0300000000000000" pitchFamily="34" charset="-122"/>
                <a:ea typeface="思源黑体 CN Light" panose="020B0300000000000000" pitchFamily="34" charset="-122"/>
              </a:rPr>
              <a:t>右手拇指指向电流方向, 其余四指弯曲握住直导线, 则弯曲四指的方向就是磁感应线的环绕方向。</a:t>
            </a:r>
            <a:r>
              <a:rPr lang="zh-CN" altLang="en-US" dirty="0">
                <a:latin typeface="思源黑体 CN Light" panose="020B0300000000000000" pitchFamily="34" charset="-122"/>
                <a:ea typeface="思源黑体 CN Light" panose="020B0300000000000000" pitchFamily="34" charset="-122"/>
              </a:rPr>
              <a:t> </a:t>
            </a:r>
            <a:endParaRPr lang="zh-CN" altLang="en-US" dirty="0">
              <a:latin typeface="思源黑体 CN Light" panose="020B0300000000000000" pitchFamily="34" charset="-122"/>
              <a:ea typeface="思源黑体 CN Light" panose="020B0300000000000000" pitchFamily="34" charset="-122"/>
            </a:endParaRPr>
          </a:p>
          <a:p>
            <a:pPr algn="just">
              <a:lnSpc>
                <a:spcPct val="150000"/>
              </a:lnSpc>
            </a:pPr>
            <a:r>
              <a:rPr lang="zh-CN" altLang="en-US" dirty="0">
                <a:latin typeface="思源黑体 CN Light" panose="020B0300000000000000" pitchFamily="34" charset="-122"/>
                <a:ea typeface="思源黑体 CN Light" panose="020B0300000000000000" pitchFamily="34" charset="-122"/>
              </a:rPr>
              <a:t>实验证明, 通电直导线四周的磁感应线距直导线越近, 磁感应线越密, 磁感应强度越大; 反之, 磁感应线越疏, 磁感应强度越小。 导线中通过电流越大, 靠近直导线的磁感应线越密集, 磁感应强度越大; 反之, 导线中通过电流越小, 靠近直导线的磁感应线越稀疏, 磁感应强度越小。</a:t>
            </a:r>
            <a:endParaRPr lang="zh-CN" altLang="en-US" dirty="0">
              <a:latin typeface="思源黑体 CN Light" panose="020B0300000000000000" pitchFamily="34" charset="-122"/>
              <a:ea typeface="思源黑体 CN Light" panose="020B0300000000000000" pitchFamily="34" charset="-122"/>
            </a:endParaRPr>
          </a:p>
        </p:txBody>
      </p:sp>
      <p:pic>
        <p:nvPicPr>
          <p:cNvPr id="138" name="图片 18"/>
          <p:cNvPicPr>
            <a:picLocks noChangeAspect="1"/>
          </p:cNvPicPr>
          <p:nvPr/>
        </p:nvPicPr>
        <p:blipFill>
          <a:blip r:embed="rId1"/>
          <a:srcRect t="2560" r="3432" b="24753"/>
          <a:stretch>
            <a:fillRect/>
          </a:stretch>
        </p:blipFill>
        <p:spPr>
          <a:xfrm>
            <a:off x="3411855" y="3729990"/>
            <a:ext cx="5368290" cy="241109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二、通电螺线管的磁场</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3" name="文本框 12"/>
          <p:cNvSpPr txBox="1"/>
          <p:nvPr/>
        </p:nvSpPr>
        <p:spPr>
          <a:xfrm>
            <a:off x="452120" y="1174115"/>
            <a:ext cx="7050405" cy="5077460"/>
          </a:xfrm>
          <a:prstGeom prst="rect">
            <a:avLst/>
          </a:prstGeom>
          <a:noFill/>
        </p:spPr>
        <p:txBody>
          <a:bodyPr wrap="square" rtlCol="0">
            <a:spAutoFit/>
          </a:bodyPr>
          <a:p>
            <a:pPr>
              <a:lnSpc>
                <a:spcPct val="150000"/>
              </a:lnSpc>
            </a:pPr>
            <a:r>
              <a:rPr lang="zh-CN" altLang="en-US" dirty="0">
                <a:latin typeface="思源黑体 CN Light" panose="020B0300000000000000" pitchFamily="34" charset="-122"/>
                <a:ea typeface="思源黑体 CN Light" panose="020B0300000000000000" pitchFamily="34" charset="-122"/>
              </a:rPr>
              <a:t>将小磁针放在螺线管附近, 当螺线管不通电时, 磁针没有偏转; 当通电时, 磁针发生偏转。 这就说明通电螺线管周围有磁场存在。 </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对于一个确定的螺线管,磁场的强弱与螺线管中所通过的电流大小成正比。 通电螺线管的磁场方向与螺线管中通过的电流方向的关系, 用右手螺旋定则进行判定。</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solidFill>
                  <a:srgbClr val="C00000"/>
                </a:solidFill>
                <a:latin typeface="思源黑体 CN Light" panose="020B0300000000000000" pitchFamily="34" charset="-122"/>
                <a:ea typeface="思源黑体 CN Light" panose="020B0300000000000000" pitchFamily="34" charset="-122"/>
              </a:rPr>
              <a:t>右手螺旋定则</a:t>
            </a:r>
            <a:r>
              <a:rPr lang="zh-CN" altLang="en-US" dirty="0">
                <a:latin typeface="思源黑体 CN Light" panose="020B0300000000000000" pitchFamily="34" charset="-122"/>
                <a:ea typeface="思源黑体 CN Light" panose="020B0300000000000000" pitchFamily="34" charset="-122"/>
              </a:rPr>
              <a:t>的内容是: </a:t>
            </a:r>
            <a:r>
              <a:rPr lang="zh-CN" altLang="en-US" dirty="0">
                <a:solidFill>
                  <a:srgbClr val="C00000"/>
                </a:solidFill>
                <a:latin typeface="思源黑体 CN Light" panose="020B0300000000000000" pitchFamily="34" charset="-122"/>
                <a:ea typeface="思源黑体 CN Light" panose="020B0300000000000000" pitchFamily="34" charset="-122"/>
              </a:rPr>
              <a:t>用右手握住螺线管, 让弯曲的四指所指的方向与螺线管中流过的电流方向一致, 那么拇指所指的那一端就是螺线管的 N极</a:t>
            </a:r>
            <a:r>
              <a:rPr lang="zh-CN" altLang="en-US" dirty="0">
                <a:latin typeface="思源黑体 CN Light" panose="020B0300000000000000" pitchFamily="34" charset="-122"/>
                <a:ea typeface="思源黑体 CN Light" panose="020B0300000000000000" pitchFamily="34" charset="-122"/>
              </a:rPr>
              <a:t>。  </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通电螺线管的磁场与条形磁铁的磁场相似。因此, 一个通电螺线管相当于一块条形磁铁。</a:t>
            </a:r>
            <a:endParaRPr lang="zh-CN" altLang="en-US" dirty="0">
              <a:latin typeface="思源黑体 CN Light" panose="020B0300000000000000" pitchFamily="34" charset="-122"/>
              <a:ea typeface="思源黑体 CN Light" panose="020B0300000000000000" pitchFamily="34" charset="-122"/>
            </a:endParaRPr>
          </a:p>
        </p:txBody>
      </p:sp>
      <p:pic>
        <p:nvPicPr>
          <p:cNvPr id="140" name="图片 19"/>
          <p:cNvPicPr>
            <a:picLocks noChangeAspect="1"/>
          </p:cNvPicPr>
          <p:nvPr/>
        </p:nvPicPr>
        <p:blipFill>
          <a:blip r:embed="rId1"/>
          <a:srcRect b="9355"/>
          <a:stretch>
            <a:fillRect/>
          </a:stretch>
        </p:blipFill>
        <p:spPr>
          <a:xfrm>
            <a:off x="7724775" y="2275205"/>
            <a:ext cx="4231005" cy="255841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911975" cy="1210658"/>
            <a:chOff x="415234" y="-327275"/>
            <a:chExt cx="691197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605790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三、磁场对载流直导线的作用</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452755" y="1240790"/>
            <a:ext cx="11184890" cy="2584450"/>
          </a:xfrm>
          <a:prstGeom prst="rect">
            <a:avLst/>
          </a:prstGeom>
          <a:noFill/>
        </p:spPr>
        <p:txBody>
          <a:bodyPr wrap="square" rtlCol="0">
            <a:spAutoFit/>
          </a:bodyPr>
          <a:p>
            <a:pPr>
              <a:lnSpc>
                <a:spcPct val="150000"/>
              </a:lnSpc>
            </a:pPr>
            <a:r>
              <a:rPr lang="zh-CN" altLang="en-US" dirty="0">
                <a:latin typeface="思源黑体 CN Light" panose="020B0300000000000000" pitchFamily="34" charset="-122"/>
                <a:ea typeface="思源黑体 CN Light" panose="020B0300000000000000" pitchFamily="34" charset="-122"/>
              </a:rPr>
              <a:t>若将载流直导线放入磁场中, 两者之间也会产生力。</a:t>
            </a:r>
            <a:endParaRPr lang="zh-CN" altLang="en-US" dirty="0">
              <a:latin typeface="思源黑体 CN Light" panose="020B0300000000000000" pitchFamily="34" charset="-122"/>
              <a:ea typeface="思源黑体 CN Light" panose="020B0300000000000000" pitchFamily="34" charset="-122"/>
            </a:endParaRPr>
          </a:p>
          <a:p>
            <a:pPr>
              <a:lnSpc>
                <a:spcPct val="150000"/>
              </a:lnSpc>
            </a:pPr>
            <a:r>
              <a:rPr lang="zh-CN" altLang="en-US" dirty="0">
                <a:latin typeface="思源黑体 CN Light" panose="020B0300000000000000" pitchFamily="34" charset="-122"/>
                <a:ea typeface="思源黑体 CN Light" panose="020B0300000000000000" pitchFamily="34" charset="-122"/>
              </a:rPr>
              <a:t>在图(a) 中, U 形磁铁中水平放置一根直导线, 它与磁感应线垂直。 当导线上没有电流通过时, 导线在磁场里静止不动。 当导线上有电流通过, 且背离读者而去 (即进入纸面方向) 时, 则导线因受磁场作用而向左运动。 若改变导线中的电流方向 [见图(b) ],即电流方向指向读者 (即流出纸面方向), 则导线受磁场作用向右运动。 上述实验说明, 载流直导线在磁场的作用下产生运动。 在磁极固定时, 运动方向与电流方向有关; 若导线中电流方向不变, 只改变磁极方向, 则导线的运动方向也发生改变 [见图 (c) ]。</a:t>
            </a:r>
            <a:endParaRPr lang="zh-CN" altLang="en-US" dirty="0">
              <a:latin typeface="思源黑体 CN Light" panose="020B0300000000000000" pitchFamily="34" charset="-122"/>
              <a:ea typeface="思源黑体 CN Light" panose="020B0300000000000000" pitchFamily="34" charset="-122"/>
            </a:endParaRPr>
          </a:p>
        </p:txBody>
      </p:sp>
      <p:pic>
        <p:nvPicPr>
          <p:cNvPr id="4" name="图片 3"/>
          <p:cNvPicPr/>
          <p:nvPr/>
        </p:nvPicPr>
        <p:blipFill>
          <a:blip r:embed="rId1"/>
        </p:blipFill>
        <p:spPr>
          <a:xfrm>
            <a:off x="2810510" y="4465955"/>
            <a:ext cx="2152650" cy="1482725"/>
          </a:xfrm>
          <a:prstGeom prst="rect">
            <a:avLst/>
          </a:prstGeom>
        </p:spPr>
      </p:pic>
      <p:pic>
        <p:nvPicPr>
          <p:cNvPr id="5" name="图片 4"/>
          <p:cNvPicPr/>
          <p:nvPr/>
        </p:nvPicPr>
        <p:blipFill>
          <a:blip r:embed="rId2"/>
        </p:blipFill>
        <p:spPr>
          <a:xfrm>
            <a:off x="5194300" y="4465955"/>
            <a:ext cx="2065020" cy="1482725"/>
          </a:xfrm>
          <a:prstGeom prst="rect">
            <a:avLst/>
          </a:prstGeom>
        </p:spPr>
      </p:pic>
      <p:pic>
        <p:nvPicPr>
          <p:cNvPr id="10" name="图片 9"/>
          <p:cNvPicPr/>
          <p:nvPr/>
        </p:nvPicPr>
        <p:blipFill>
          <a:blip r:embed="rId3"/>
        </p:blipFill>
        <p:spPr>
          <a:xfrm>
            <a:off x="7500620" y="4465955"/>
            <a:ext cx="2065655" cy="14827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1600200" cy="1210658"/>
            <a:chOff x="415234" y="-327275"/>
            <a:chExt cx="160020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1305887" y="328233"/>
            <a:ext cx="6057900" cy="521970"/>
          </a:xfrm>
          <a:prstGeom prst="rect">
            <a:avLst/>
          </a:prstGeom>
          <a:noFill/>
        </p:spPr>
        <p:txBody>
          <a:bodyPr wrap="square" rtlCol="0">
            <a:spAutoFit/>
          </a:bodyPr>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三、磁场对载流直导线的作用</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12" name="文本框 11"/>
          <p:cNvSpPr txBox="1"/>
          <p:nvPr/>
        </p:nvSpPr>
        <p:spPr>
          <a:xfrm>
            <a:off x="963930" y="1374775"/>
            <a:ext cx="8037830" cy="4523105"/>
          </a:xfrm>
          <a:prstGeom prst="rect">
            <a:avLst/>
          </a:prstGeom>
          <a:noFill/>
        </p:spPr>
        <p:txBody>
          <a:bodyPr wrap="square" rtlCol="0">
            <a:spAutoFit/>
          </a:bodyPr>
          <a:p>
            <a:pPr indent="457200" fontAlgn="auto">
              <a:extLst>
                <a:ext uri="{35155182-B16C-46BC-9424-99874614C6A1}">
                  <wpsdc:indentchars xmlns:wpsdc="http://www.wps.cn/officeDocument/2017/drawingmlCustomData" val="200" checksum="59296752"/>
                </a:ext>
              </a:extLst>
            </a:pPr>
            <a:r>
              <a:rPr lang="zh-CN" altLang="en-US" dirty="0">
                <a:latin typeface="思源黑体 CN Light" panose="020B0300000000000000" pitchFamily="34" charset="-122"/>
                <a:ea typeface="思源黑体 CN Light" panose="020B0300000000000000" pitchFamily="34" charset="-122"/>
              </a:rPr>
              <a:t>电动机就是利用载流直导线在磁场中受力运动的原理制成的。 载流直导线在磁场中所受到的力称为电磁作用力, 简称</a:t>
            </a:r>
            <a:r>
              <a:rPr lang="zh-CN" altLang="en-US" dirty="0">
                <a:solidFill>
                  <a:srgbClr val="C00000"/>
                </a:solidFill>
                <a:latin typeface="思源黑体 CN Light" panose="020B0300000000000000" pitchFamily="34" charset="-122"/>
                <a:ea typeface="思源黑体 CN Light" panose="020B0300000000000000" pitchFamily="34" charset="-122"/>
              </a:rPr>
              <a:t>电磁力</a:t>
            </a:r>
            <a:r>
              <a:rPr lang="zh-CN" altLang="en-US" dirty="0">
                <a:latin typeface="思源黑体 CN Light" panose="020B0300000000000000" pitchFamily="34" charset="-122"/>
                <a:ea typeface="思源黑体 CN Light" panose="020B0300000000000000" pitchFamily="34" charset="-122"/>
              </a:rPr>
              <a:t>, 用字母 </a:t>
            </a:r>
            <a:r>
              <a:rPr lang="zh-CN" altLang="en-US" dirty="0">
                <a:solidFill>
                  <a:srgbClr val="C00000"/>
                </a:solidFill>
                <a:latin typeface="思源黑体 CN Light" panose="020B0300000000000000" pitchFamily="34" charset="-122"/>
                <a:ea typeface="思源黑体 CN Light" panose="020B0300000000000000" pitchFamily="34" charset="-122"/>
              </a:rPr>
              <a:t>F </a:t>
            </a:r>
            <a:r>
              <a:rPr lang="zh-CN" altLang="en-US" dirty="0">
                <a:latin typeface="思源黑体 CN Light" panose="020B0300000000000000" pitchFamily="34" charset="-122"/>
                <a:ea typeface="思源黑体 CN Light" panose="020B0300000000000000" pitchFamily="34" charset="-122"/>
              </a:rPr>
              <a:t>表示。</a:t>
            </a: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r>
              <a:rPr lang="zh-CN" altLang="en-US" dirty="0">
                <a:latin typeface="思源黑体 CN Light" panose="020B0300000000000000" pitchFamily="34" charset="-122"/>
                <a:ea typeface="思源黑体 CN Light" panose="020B0300000000000000" pitchFamily="34" charset="-122"/>
              </a:rPr>
              <a:t>电磁力既有大小, 也有方向。 电磁力方向 (即导线运动方向)、 电流方向和磁场方向三者相互垂直。 因为电磁力的方向与磁场方向及电流方向有关,所以用左手定则来判定两者之间的关系。</a:t>
            </a: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r>
              <a:rPr lang="zh-CN" altLang="en-US" dirty="0">
                <a:solidFill>
                  <a:srgbClr val="C00000"/>
                </a:solidFill>
                <a:latin typeface="思源黑体 CN Light" panose="020B0300000000000000" pitchFamily="34" charset="-122"/>
                <a:ea typeface="思源黑体 CN Light" panose="020B0300000000000000" pitchFamily="34" charset="-122"/>
              </a:rPr>
              <a:t>左手定则</a:t>
            </a:r>
            <a:r>
              <a:rPr lang="zh-CN" altLang="en-US" dirty="0">
                <a:latin typeface="思源黑体 CN Light" panose="020B0300000000000000" pitchFamily="34" charset="-122"/>
                <a:ea typeface="思源黑体 CN Light" panose="020B0300000000000000" pitchFamily="34" charset="-122"/>
              </a:rPr>
              <a:t>的内容是:</a:t>
            </a:r>
            <a:r>
              <a:rPr lang="zh-CN" altLang="en-US" dirty="0">
                <a:solidFill>
                  <a:srgbClr val="C00000"/>
                </a:solidFill>
                <a:latin typeface="思源黑体 CN Light" panose="020B0300000000000000" pitchFamily="34" charset="-122"/>
                <a:ea typeface="思源黑体 CN Light" panose="020B0300000000000000" pitchFamily="34" charset="-122"/>
              </a:rPr>
              <a:t> 伸平左手, 使大拇指与其余四指垂直, 手心对着N 极, 让磁感应线垂直穿过手心, 四指的指向代表电流方向, 则大拇指所指的方向就是磁场对载流直导线的作用力方向</a:t>
            </a:r>
            <a:r>
              <a:rPr lang="zh-CN" altLang="en-US" dirty="0">
                <a:latin typeface="思源黑体 CN Light" panose="020B0300000000000000" pitchFamily="34" charset="-122"/>
                <a:ea typeface="思源黑体 CN Light" panose="020B0300000000000000" pitchFamily="34" charset="-122"/>
              </a:rPr>
              <a:t>。</a:t>
            </a: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r>
              <a:rPr lang="zh-CN" altLang="en-US" dirty="0">
                <a:latin typeface="思源黑体 CN Light" panose="020B0300000000000000" pitchFamily="34" charset="-122"/>
                <a:ea typeface="思源黑体 CN Light" panose="020B0300000000000000" pitchFamily="34" charset="-122"/>
              </a:rPr>
              <a:t>实验证明, 在匀强磁场中, 当载流直导线与磁场方向垂直时,磁场对载流直导线作用力的大小, 与导线所处磁场的磁感应强度、通过直导线的电流以及导线在磁场中的有效长度的乘积成正比。 即</a:t>
            </a: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endParaRPr lang="zh-CN" altLang="en-US" dirty="0">
              <a:latin typeface="思源黑体 CN Light" panose="020B0300000000000000" pitchFamily="34" charset="-122"/>
              <a:ea typeface="思源黑体 CN Light" panose="020B0300000000000000" pitchFamily="34" charset="-122"/>
            </a:endParaRPr>
          </a:p>
          <a:p>
            <a:pPr indent="457200" algn="ctr" fontAlgn="auto">
              <a:extLst>
                <a:ext uri="{35155182-B16C-46BC-9424-99874614C6A1}">
                  <wpsdc:indentchars xmlns:wpsdc="http://www.wps.cn/officeDocument/2017/drawingmlCustomData" val="200" checksum="59296752"/>
                </a:ext>
              </a:extLst>
            </a:pPr>
            <a:r>
              <a:rPr lang="zh-CN" altLang="en-US" dirty="0">
                <a:latin typeface="思源黑体 CN Light" panose="020B0300000000000000" pitchFamily="34" charset="-122"/>
                <a:ea typeface="思源黑体 CN Light" panose="020B0300000000000000" pitchFamily="34" charset="-122"/>
              </a:rPr>
              <a:t>F =BIL</a:t>
            </a: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endParaRPr lang="zh-CN" altLang="en-US" dirty="0">
              <a:latin typeface="思源黑体 CN Light" panose="020B0300000000000000" pitchFamily="34" charset="-122"/>
              <a:ea typeface="思源黑体 CN Light" panose="020B0300000000000000" pitchFamily="34" charset="-122"/>
            </a:endParaRPr>
          </a:p>
          <a:p>
            <a:pPr indent="457200" fontAlgn="auto">
              <a:extLst>
                <a:ext uri="{35155182-B16C-46BC-9424-99874614C6A1}">
                  <wpsdc:indentchars xmlns:wpsdc="http://www.wps.cn/officeDocument/2017/drawingmlCustomData" val="200" checksum="59296752"/>
                </a:ext>
              </a:extLst>
            </a:pPr>
            <a:r>
              <a:rPr lang="zh-CN" altLang="en-US" dirty="0">
                <a:latin typeface="思源黑体 CN Light" panose="020B0300000000000000" pitchFamily="34" charset="-122"/>
                <a:ea typeface="思源黑体 CN Light" panose="020B0300000000000000" pitchFamily="34" charset="-122"/>
              </a:rPr>
              <a:t>式中, B 为磁感应强度 (T); I 为直导线中通过的电流 (A); L 为直导线在磁场中的长度 (m); F 为直导线受到的电场力 (N)。</a:t>
            </a:r>
            <a:endParaRPr lang="zh-CN" altLang="en-US" dirty="0">
              <a:latin typeface="思源黑体 CN Light" panose="020B0300000000000000" pitchFamily="34" charset="-122"/>
              <a:ea typeface="思源黑体 CN Light" panose="020B0300000000000000" pitchFamily="34" charset="-122"/>
            </a:endParaRPr>
          </a:p>
        </p:txBody>
      </p:sp>
      <p:pic>
        <p:nvPicPr>
          <p:cNvPr id="147" name="图片 24"/>
          <p:cNvPicPr>
            <a:picLocks noChangeAspect="1"/>
          </p:cNvPicPr>
          <p:nvPr/>
        </p:nvPicPr>
        <p:blipFill>
          <a:blip r:embed="rId1"/>
          <a:srcRect l="1884" t="1338" r="2768" b="9805"/>
          <a:stretch>
            <a:fillRect/>
          </a:stretch>
        </p:blipFill>
        <p:spPr>
          <a:xfrm>
            <a:off x="8883015" y="2036445"/>
            <a:ext cx="3122930" cy="32334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ISPRING_PRESENTATION_TITLE" val="oo"/>
  <p:tag name="commondata" val="eyJoZGlkIjoiMjQ1MzA4MDgxZTYyNTI3ZWE4MzgwNmM0OTg1MTk3NmE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3847</Words>
  <Application>WPS 演示</Application>
  <PresentationFormat>宽屏</PresentationFormat>
  <Paragraphs>148</Paragraphs>
  <Slides>19</Slides>
  <Notes>26</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19</vt:i4>
      </vt:variant>
    </vt:vector>
  </HeadingPairs>
  <TitlesOfParts>
    <vt:vector size="33" baseType="lpstr">
      <vt:lpstr>Arial</vt:lpstr>
      <vt:lpstr>宋体</vt:lpstr>
      <vt:lpstr>Wingdings</vt:lpstr>
      <vt:lpstr>思源黑体 CN Normal</vt:lpstr>
      <vt:lpstr>黑体</vt:lpstr>
      <vt:lpstr>思源黑体 CN Light</vt:lpstr>
      <vt:lpstr>思源黑体 CN Medium</vt:lpstr>
      <vt:lpstr>等线</vt:lpstr>
      <vt:lpstr>微软雅黑</vt:lpstr>
      <vt:lpstr>Arial Unicode MS</vt:lpstr>
      <vt:lpstr>等线 Light</vt:lpstr>
      <vt:lpstr>Calibri</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378</cp:revision>
  <dcterms:created xsi:type="dcterms:W3CDTF">2019-10-12T02:28:00Z</dcterms:created>
  <dcterms:modified xsi:type="dcterms:W3CDTF">2024-09-05T01:50:55Z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04FC3D8FC04746CD8690D69C9CE3AAED_13</vt:lpwstr>
  </property>
  <property fmtid="{D5CDD505-2E9C-101B-9397-08002B2CF9AE}" pid="3" name="KSOProductBuildVer">
    <vt:lpwstr>2052-12.1.0.17857</vt:lpwstr>
  </property>
</Properties>
</file>