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wmf" ContentType="image/x-wmf"/>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8" r:id="rId3"/>
    <p:sldId id="257" r:id="rId5"/>
    <p:sldId id="333" r:id="rId6"/>
    <p:sldId id="334" r:id="rId7"/>
    <p:sldId id="368" r:id="rId8"/>
    <p:sldId id="267" r:id="rId9"/>
    <p:sldId id="265" r:id="rId10"/>
    <p:sldId id="400" r:id="rId11"/>
    <p:sldId id="401" r:id="rId12"/>
    <p:sldId id="369" r:id="rId13"/>
    <p:sldId id="402" r:id="rId14"/>
    <p:sldId id="403" r:id="rId15"/>
    <p:sldId id="392" r:id="rId16"/>
    <p:sldId id="404" r:id="rId17"/>
    <p:sldId id="405" r:id="rId18"/>
    <p:sldId id="299" r:id="rId19"/>
    <p:sldId id="337" r:id="rId20"/>
    <p:sldId id="346" r:id="rId21"/>
    <p:sldId id="393" r:id="rId22"/>
    <p:sldId id="347" r:id="rId23"/>
    <p:sldId id="289" r:id="rId24"/>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a:srgbClr val="FB2B61"/>
    <a:srgbClr val="F65C3F"/>
    <a:srgbClr val="F2F2F2"/>
    <a:srgbClr val="5C33D9"/>
    <a:srgbClr val="128EEF"/>
    <a:srgbClr val="24AF9B"/>
    <a:srgbClr val="4AB3D4"/>
    <a:srgbClr val="2F364B"/>
    <a:srgbClr val="6767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09" autoAdjust="0"/>
    <p:restoredTop sz="96318" autoAdjust="0"/>
  </p:normalViewPr>
  <p:slideViewPr>
    <p:cSldViewPr snapToGrid="0">
      <p:cViewPr>
        <p:scale>
          <a:sx n="75" d="100"/>
          <a:sy n="75" d="100"/>
        </p:scale>
        <p:origin x="537" y="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8" Type="http://schemas.openxmlformats.org/officeDocument/2006/relationships/tags" Target="tags/tag45.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BCBB2E-48DC-49CA-8E72-BE7599524D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B25B89-6052-41D9-A908-A6BE7E761BF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4FF752-093A-47B5-9666-7DC80AC766F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5FFDA4-7F78-489C-AB5B-DFB65100089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2.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s>
</file>

<file path=ppt/slides/_rels/slide11.xml.rels><?xml version="1.0" encoding="UTF-8" standalone="yes"?>
<Relationships xmlns="http://schemas.openxmlformats.org/package/2006/relationships"><Relationship Id="rId9" Type="http://schemas.openxmlformats.org/officeDocument/2006/relationships/notesSlide" Target="../notesSlides/notesSlide10.xml"/><Relationship Id="rId8" Type="http://schemas.openxmlformats.org/officeDocument/2006/relationships/vmlDrawing" Target="../drawings/vmlDrawing2.vml"/><Relationship Id="rId7"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oleObject" Target="../embeddings/oleObject2.bin"/><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s>
</file>

<file path=ppt/slides/_rels/slide12.xml.rels><?xml version="1.0" encoding="UTF-8" standalone="yes"?>
<Relationships xmlns="http://schemas.openxmlformats.org/package/2006/relationships"><Relationship Id="rId9" Type="http://schemas.openxmlformats.org/officeDocument/2006/relationships/oleObject" Target="../embeddings/oleObject5.bin"/><Relationship Id="rId8" Type="http://schemas.openxmlformats.org/officeDocument/2006/relationships/image" Target="../media/image9.wmf"/><Relationship Id="rId7" Type="http://schemas.openxmlformats.org/officeDocument/2006/relationships/oleObject" Target="../embeddings/oleObject4.bin"/><Relationship Id="rId6" Type="http://schemas.openxmlformats.org/officeDocument/2006/relationships/image" Target="../media/image8.wmf"/><Relationship Id="rId5" Type="http://schemas.openxmlformats.org/officeDocument/2006/relationships/oleObject" Target="../embeddings/oleObject3.bin"/><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tags" Target="../tags/tag24.xml"/><Relationship Id="rId16" Type="http://schemas.openxmlformats.org/officeDocument/2006/relationships/notesSlide" Target="../notesSlides/notesSlide11.xml"/><Relationship Id="rId15" Type="http://schemas.openxmlformats.org/officeDocument/2006/relationships/vmlDrawing" Target="../drawings/vmlDrawing3.vml"/><Relationship Id="rId14" Type="http://schemas.openxmlformats.org/officeDocument/2006/relationships/slideLayout" Target="../slideLayouts/slideLayout2.xml"/><Relationship Id="rId13" Type="http://schemas.openxmlformats.org/officeDocument/2006/relationships/tags" Target="../tags/tag29.xml"/><Relationship Id="rId12" Type="http://schemas.openxmlformats.org/officeDocument/2006/relationships/tags" Target="../tags/tag28.xml"/><Relationship Id="rId11" Type="http://schemas.openxmlformats.org/officeDocument/2006/relationships/tags" Target="../tags/tag27.xml"/><Relationship Id="rId10" Type="http://schemas.openxmlformats.org/officeDocument/2006/relationships/image" Target="../media/image10.wmf"/><Relationship Id="rId1" Type="http://schemas.openxmlformats.org/officeDocument/2006/relationships/tags" Target="../tags/tag23.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2.xml"/><Relationship Id="rId7"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4.png"/><Relationship Id="rId7" Type="http://schemas.openxmlformats.org/officeDocument/2006/relationships/image" Target="../media/image13.png"/><Relationship Id="rId6" Type="http://schemas.openxmlformats.org/officeDocument/2006/relationships/image" Target="../media/image12.png"/><Relationship Id="rId5" Type="http://schemas.openxmlformats.org/officeDocument/2006/relationships/tags" Target="../tags/tag39.xml"/><Relationship Id="rId4" Type="http://schemas.openxmlformats.org/officeDocument/2006/relationships/tags" Target="../tags/tag38.xml"/><Relationship Id="rId3" Type="http://schemas.openxmlformats.org/officeDocument/2006/relationships/tags" Target="../tags/tag37.xml"/><Relationship Id="rId2" Type="http://schemas.openxmlformats.org/officeDocument/2006/relationships/tags" Target="../tags/tag36.xml"/><Relationship Id="rId10" Type="http://schemas.openxmlformats.org/officeDocument/2006/relationships/notesSlide" Target="../notesSlides/notesSlide13.xml"/><Relationship Id="rId1" Type="http://schemas.openxmlformats.org/officeDocument/2006/relationships/tags" Target="../tags/tag35.xml"/></Relationships>
</file>

<file path=ppt/slides/_rels/slide15.xml.rels><?xml version="1.0" encoding="UTF-8" standalone="yes"?>
<Relationships xmlns="http://schemas.openxmlformats.org/package/2006/relationships"><Relationship Id="rId9" Type="http://schemas.openxmlformats.org/officeDocument/2006/relationships/vmlDrawing" Target="../drawings/vmlDrawing4.vml"/><Relationship Id="rId8" Type="http://schemas.openxmlformats.org/officeDocument/2006/relationships/slideLayout" Target="../slideLayouts/slideLayout2.xml"/><Relationship Id="rId7" Type="http://schemas.openxmlformats.org/officeDocument/2006/relationships/image" Target="../media/image16.emf"/><Relationship Id="rId6" Type="http://schemas.openxmlformats.org/officeDocument/2006/relationships/oleObject" Target="../embeddings/oleObject6.bin"/><Relationship Id="rId5" Type="http://schemas.openxmlformats.org/officeDocument/2006/relationships/image" Target="../media/image15.png"/><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0" Type="http://schemas.openxmlformats.org/officeDocument/2006/relationships/notesSlide" Target="../notesSlides/notesSlide14.xml"/><Relationship Id="rId1" Type="http://schemas.openxmlformats.org/officeDocument/2006/relationships/tags" Target="../tags/tag40.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tags" Target="../tags/tag4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9" Type="http://schemas.openxmlformats.org/officeDocument/2006/relationships/vmlDrawing" Target="../drawings/vmlDrawing1.vml"/><Relationship Id="rId8" Type="http://schemas.openxmlformats.org/officeDocument/2006/relationships/slideLayout" Target="../slideLayouts/slideLayout2.xml"/><Relationship Id="rId7" Type="http://schemas.openxmlformats.org/officeDocument/2006/relationships/image" Target="../media/image5.png"/><Relationship Id="rId6" Type="http://schemas.openxmlformats.org/officeDocument/2006/relationships/image" Target="../media/image4.emf"/><Relationship Id="rId5" Type="http://schemas.openxmlformats.org/officeDocument/2006/relationships/oleObject" Target="../embeddings/oleObject1.bin"/><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0" Type="http://schemas.openxmlformats.org/officeDocument/2006/relationships/notesSlide" Target="../notesSlides/notesSlide6.xml"/><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2.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2" name="组合 41"/>
          <p:cNvGrpSpPr/>
          <p:nvPr/>
        </p:nvGrpSpPr>
        <p:grpSpPr>
          <a:xfrm>
            <a:off x="-653216" y="-646369"/>
            <a:ext cx="11127151" cy="8144235"/>
            <a:chOff x="6666450" y="-983792"/>
            <a:chExt cx="11127151" cy="8144235"/>
          </a:xfrm>
        </p:grpSpPr>
        <p:sp>
          <p:nvSpPr>
            <p:cNvPr id="44" name="矩形 43"/>
            <p:cNvSpPr/>
            <p:nvPr/>
          </p:nvSpPr>
          <p:spPr>
            <a:xfrm>
              <a:off x="14231484" y="4873548"/>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889733" y="569315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459350" y="390064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0726700" y="2812823"/>
              <a:ext cx="1465300" cy="1409392"/>
            </a:xfrm>
            <a:prstGeom prst="rect">
              <a:avLst/>
            </a:prstGeom>
            <a:noFill/>
            <a:ln w="317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59350" y="85952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049978" y="-98379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298206" y="-24832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019399" y="2018030"/>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23663" y="3195946"/>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948038" y="140343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87216" y="404517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565556" y="5078558"/>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706178" y="570901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666450" y="26357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7917324" y="2977169"/>
              <a:ext cx="1465300" cy="1409392"/>
            </a:xfrm>
            <a:prstGeom prst="rect">
              <a:avLst/>
            </a:prstGeom>
            <a:noFill/>
            <a:ln w="444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7753838" y="13970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p:cNvSpPr/>
            <p:nvPr/>
          </p:nvSpPr>
          <p:spPr>
            <a:xfrm>
              <a:off x="8914982" y="279953"/>
              <a:ext cx="1465300" cy="1409392"/>
            </a:xfrm>
            <a:prstGeom prst="rect">
              <a:avLst/>
            </a:prstGeom>
            <a:noFill/>
            <a:ln w="254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219138" y="595617"/>
              <a:ext cx="849381" cy="84938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984983" y="4386561"/>
              <a:ext cx="849381" cy="849381"/>
            </a:xfrm>
            <a:prstGeom prst="rect">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506628" y="2187986"/>
              <a:ext cx="1665630" cy="166563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8625287" y="5837692"/>
              <a:ext cx="1322751" cy="132275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711122" y="5219936"/>
              <a:ext cx="1349667" cy="134966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680688" y="-291864"/>
              <a:ext cx="1330496" cy="1330496"/>
            </a:xfrm>
            <a:prstGeom prst="rect">
              <a:avLst/>
            </a:prstGeom>
            <a:noFill/>
            <a:ln w="603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3239672" y="3124949"/>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4565052" y="226992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6328301" y="2136745"/>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15811153" y="3427422"/>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15282494" y="120610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5704408" y="1376055"/>
            <a:ext cx="6073775" cy="4137025"/>
            <a:chOff x="6464885" y="650521"/>
            <a:chExt cx="6073775" cy="4137025"/>
          </a:xfrm>
        </p:grpSpPr>
        <p:sp>
          <p:nvSpPr>
            <p:cNvPr id="36" name="文本框 35"/>
            <p:cNvSpPr txBox="1"/>
            <p:nvPr/>
          </p:nvSpPr>
          <p:spPr>
            <a:xfrm>
              <a:off x="7264985" y="650521"/>
              <a:ext cx="5008254" cy="2308324"/>
            </a:xfrm>
            <a:prstGeom prst="rect">
              <a:avLst/>
            </a:prstGeom>
            <a:noFill/>
          </p:spPr>
          <p:txBody>
            <a:bodyPr wrap="square" rtlCol="0">
              <a:spAutoFit/>
            </a:bodyPr>
            <a:lstStyle/>
            <a:p>
              <a:r>
                <a:rPr lang="zh-CN" altLang="en-US" sz="7200" b="1" spc="600" dirty="0">
                  <a:solidFill>
                    <a:schemeClr val="bg2">
                      <a:lumMod val="25000"/>
                    </a:schemeClr>
                  </a:solidFill>
                  <a:latin typeface="思源黑体 CN Normal" panose="020B0400000000000000" pitchFamily="34" charset="-122"/>
                  <a:ea typeface="思源黑体 CN Normal" panose="020B0400000000000000" pitchFamily="34" charset="-122"/>
                </a:rPr>
                <a:t>汽车电工电子技术</a:t>
              </a:r>
              <a:endPar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endParaRPr>
            </a:p>
          </p:txBody>
        </p:sp>
        <p:sp>
          <p:nvSpPr>
            <p:cNvPr id="40" name="燕尾形 23"/>
            <p:cNvSpPr/>
            <p:nvPr/>
          </p:nvSpPr>
          <p:spPr>
            <a:xfrm>
              <a:off x="9416412" y="4307964"/>
              <a:ext cx="74613" cy="114300"/>
            </a:xfrm>
            <a:prstGeom prst="chevron">
              <a:avLst>
                <a:gd name="adj" fmla="val 691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41" name="文本框 40"/>
            <p:cNvSpPr txBox="1"/>
            <p:nvPr/>
          </p:nvSpPr>
          <p:spPr>
            <a:xfrm>
              <a:off x="6464885" y="4142386"/>
              <a:ext cx="6073775" cy="645160"/>
            </a:xfrm>
            <a:prstGeom prst="rect">
              <a:avLst/>
            </a:prstGeom>
            <a:solidFill>
              <a:schemeClr val="accent1">
                <a:lumMod val="50000"/>
              </a:schemeClr>
            </a:solidFill>
          </p:spPr>
          <p:txBody>
            <a:bodyPr wrap="square" rtlCol="0">
              <a:spAutoFit/>
            </a:bodyPr>
            <a:lstStyle/>
            <a:p>
              <a:pPr algn="ctr"/>
              <a:r>
                <a:rPr lang="zh-CN" altLang="en-US" sz="3600" spc="300" dirty="0">
                  <a:solidFill>
                    <a:schemeClr val="bg1"/>
                  </a:solidFill>
                  <a:latin typeface="思源黑体 CN Light" panose="020B0300000000000000" pitchFamily="34" charset="-122"/>
                  <a:ea typeface="思源黑体 CN Light" panose="020B0300000000000000" pitchFamily="34" charset="-122"/>
                </a:rPr>
                <a:t>项目二 汽车</a:t>
              </a:r>
              <a:r>
                <a:rPr lang="zh-CN" altLang="en-US" sz="3600" spc="300" dirty="0">
                  <a:solidFill>
                    <a:schemeClr val="bg1"/>
                  </a:solidFill>
                  <a:latin typeface="思源黑体 CN Light" panose="020B0300000000000000" pitchFamily="34" charset="-122"/>
                  <a:ea typeface="思源黑体 CN Light" panose="020B0300000000000000" pitchFamily="34" charset="-122"/>
                </a:rPr>
                <a:t>交流电路分析</a:t>
              </a:r>
              <a:endParaRPr lang="zh-CN" altLang="en-US" sz="3600" spc="300" dirty="0">
                <a:solidFill>
                  <a:schemeClr val="bg1"/>
                </a:solidFill>
                <a:latin typeface="思源黑体 CN Light" panose="020B0300000000000000" pitchFamily="34" charset="-122"/>
                <a:ea typeface="思源黑体 CN Light" panose="020B0300000000000000"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custDataLst>
              <p:tags r:id="rId1"/>
            </p:custDataLst>
          </p:nvPr>
        </p:nvGrpSpPr>
        <p:grpSpPr>
          <a:xfrm>
            <a:off x="420370" y="1870075"/>
            <a:ext cx="3211830" cy="4668681"/>
            <a:chOff x="657826" y="1858296"/>
            <a:chExt cx="3212104" cy="4755777"/>
          </a:xfrm>
        </p:grpSpPr>
        <p:sp>
          <p:nvSpPr>
            <p:cNvPr id="2" name="圆角矩形 1"/>
            <p:cNvSpPr/>
            <p:nvPr>
              <p:custDataLst>
                <p:tags r:id="rId2"/>
              </p:custDataLst>
            </p:nvPr>
          </p:nvSpPr>
          <p:spPr>
            <a:xfrm>
              <a:off x="657826" y="1858296"/>
              <a:ext cx="3212104" cy="4755777"/>
            </a:xfrm>
            <a:prstGeom prst="roundRect">
              <a:avLst>
                <a:gd name="adj" fmla="val 5807"/>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custDataLst>
                <p:tags r:id="rId3"/>
              </p:custDataLst>
            </p:nvPr>
          </p:nvSpPr>
          <p:spPr>
            <a:xfrm>
              <a:off x="766420" y="1871457"/>
              <a:ext cx="2998091" cy="531708"/>
            </a:xfrm>
            <a:prstGeom prst="rect">
              <a:avLst/>
            </a:prstGeom>
            <a:noFill/>
          </p:spPr>
          <p:txBody>
            <a:bodyPr wrap="square" rtlCol="0">
              <a:spAutoFit/>
            </a:bodyPr>
            <a:lstStyle/>
            <a:p>
              <a:pPr algn="ctr"/>
              <a:r>
                <a:rPr sz="2800" spc="300" dirty="0">
                  <a:solidFill>
                    <a:schemeClr val="bg1"/>
                  </a:solidFill>
                  <a:latin typeface="思源黑体 CN Medium" panose="020B0600000000000000" pitchFamily="34" charset="-122"/>
                  <a:ea typeface="思源黑体 CN Medium" panose="020B0600000000000000" pitchFamily="34" charset="-122"/>
                </a:rPr>
                <a:t>瞬时值</a:t>
              </a:r>
              <a:endParaRPr sz="2800" spc="300" dirty="0">
                <a:solidFill>
                  <a:schemeClr val="bg1"/>
                </a:solidFill>
                <a:latin typeface="思源黑体 CN Medium" panose="020B0600000000000000" pitchFamily="34" charset="-122"/>
                <a:ea typeface="思源黑体 CN Medium" panose="020B0600000000000000" pitchFamily="34" charset="-122"/>
              </a:endParaRPr>
            </a:p>
          </p:txBody>
        </p:sp>
        <p:sp>
          <p:nvSpPr>
            <p:cNvPr id="16" name="文本框 15"/>
            <p:cNvSpPr txBox="1"/>
            <p:nvPr>
              <p:custDataLst>
                <p:tags r:id="rId4"/>
              </p:custDataLst>
            </p:nvPr>
          </p:nvSpPr>
          <p:spPr>
            <a:xfrm>
              <a:off x="716881" y="2266566"/>
              <a:ext cx="3091180" cy="3384946"/>
            </a:xfrm>
            <a:prstGeom prst="rect">
              <a:avLst/>
            </a:prstGeom>
            <a:noFill/>
          </p:spPr>
          <p:txBody>
            <a:bodyPr wrap="square" rtlCol="0">
              <a:spAutoFit/>
            </a:bodyPr>
            <a:lstStyle/>
            <a:p>
              <a:pPr algn="just">
                <a:lnSpc>
                  <a:spcPct val="150000"/>
                </a:lnSpc>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正弦交流电的电压、电流、电动势, 在任一瞬间的数值叫交流电的瞬时值, 用小写字母表示, 如u、i、e 分别表示正弦交流电压、电流、电动势的瞬时值。</a:t>
              </a:r>
              <a:endPar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endParaRPr>
            </a:p>
            <a:p>
              <a:pPr algn="ctr">
                <a:lnSpc>
                  <a:spcPct val="150000"/>
                </a:lnSpc>
              </a:pPr>
              <a:endParaRPr lang="zh-CN" altLang="en-US" sz="2000" dirty="0">
                <a:solidFill>
                  <a:srgbClr val="FF0000"/>
                </a:solidFill>
                <a:latin typeface="思源黑体 CN Light" panose="020B0300000000000000" pitchFamily="34" charset="-122"/>
                <a:ea typeface="思源黑体 CN Light" panose="020B0300000000000000" pitchFamily="34" charset="-122"/>
              </a:endParaRPr>
            </a:p>
          </p:txBody>
        </p:sp>
      </p:grpSp>
      <p:grpSp>
        <p:nvGrpSpPr>
          <p:cNvPr id="29" name="组合 28"/>
          <p:cNvGrpSpPr/>
          <p:nvPr/>
        </p:nvGrpSpPr>
        <p:grpSpPr>
          <a:xfrm>
            <a:off x="473511" y="-265105"/>
            <a:ext cx="5160995" cy="1210658"/>
            <a:chOff x="469460" y="-265105"/>
            <a:chExt cx="4802272"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560" y="360163"/>
              <a:ext cx="4002172"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正弦量三要素</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3" name="文本框 2"/>
          <p:cNvSpPr txBox="1"/>
          <p:nvPr/>
        </p:nvSpPr>
        <p:spPr>
          <a:xfrm>
            <a:off x="716915" y="1216025"/>
            <a:ext cx="5805805" cy="368300"/>
          </a:xfrm>
          <a:prstGeom prst="rect">
            <a:avLst/>
          </a:prstGeom>
          <a:noFill/>
        </p:spPr>
        <p:txBody>
          <a:bodyPr wrap="square" rtlCol="0">
            <a:spAutoFit/>
          </a:bodyPr>
          <a:p>
            <a:r>
              <a:rPr lang="zh-CN" altLang="en-US" sz="18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2.描述正弦量变化大小的要素</a:t>
            </a:r>
            <a:endParaRPr lang="zh-CN" altLang="en-US" sz="18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5" name="文本框 4"/>
          <p:cNvSpPr txBox="1"/>
          <p:nvPr/>
        </p:nvSpPr>
        <p:spPr>
          <a:xfrm>
            <a:off x="4569460" y="2690495"/>
            <a:ext cx="6096000" cy="2030095"/>
          </a:xfrm>
          <a:prstGeom prst="rect">
            <a:avLst/>
          </a:prstGeom>
          <a:noFill/>
          <a:ln w="38100">
            <a:solidFill>
              <a:srgbClr val="1F4E79"/>
            </a:solidFill>
          </a:ln>
        </p:spPr>
        <p:txBody>
          <a:bodyPr wrap="square" rtlCol="0" anchor="t">
            <a:spAutoFit/>
          </a:bodyPr>
          <a:p>
            <a:pPr algn="ctr">
              <a:lnSpc>
                <a:spcPct val="150000"/>
              </a:lnSpc>
            </a:pPr>
            <a:r>
              <a:rPr lang="zh-CN" altLang="en-US" sz="2800" i="1" dirty="0">
                <a:solidFill>
                  <a:schemeClr val="tx1"/>
                </a:solidFill>
                <a:latin typeface="Times New Roman" panose="02020603050405020304" charset="0"/>
                <a:ea typeface="思源黑体 CN Light" panose="020B0300000000000000" pitchFamily="34" charset="-122"/>
                <a:cs typeface="Times New Roman" panose="02020603050405020304" charset="0"/>
                <a:sym typeface="+mn-ea"/>
              </a:rPr>
              <a:t>u=Umsin(ωt+ψu )V </a:t>
            </a:r>
            <a:endParaRPr lang="zh-CN" altLang="en-US" sz="2800" i="1" dirty="0">
              <a:solidFill>
                <a:schemeClr val="tx1"/>
              </a:solidFill>
              <a:latin typeface="Times New Roman" panose="02020603050405020304" charset="0"/>
              <a:ea typeface="思源黑体 CN Light" panose="020B0300000000000000" pitchFamily="34" charset="-122"/>
              <a:cs typeface="Times New Roman" panose="02020603050405020304" charset="0"/>
            </a:endParaRPr>
          </a:p>
          <a:p>
            <a:pPr algn="ctr">
              <a:lnSpc>
                <a:spcPct val="150000"/>
              </a:lnSpc>
            </a:pPr>
            <a:r>
              <a:rPr lang="zh-CN" altLang="en-US" sz="2800" i="1" dirty="0">
                <a:solidFill>
                  <a:schemeClr val="tx1"/>
                </a:solidFill>
                <a:latin typeface="Times New Roman" panose="02020603050405020304" charset="0"/>
                <a:ea typeface="思源黑体 CN Light" panose="020B0300000000000000" pitchFamily="34" charset="-122"/>
                <a:cs typeface="Times New Roman" panose="02020603050405020304" charset="0"/>
                <a:sym typeface="+mn-ea"/>
              </a:rPr>
              <a:t>i=Imsin(ωt+ψi )A </a:t>
            </a:r>
            <a:endParaRPr lang="zh-CN" altLang="en-US" sz="2800" i="1" dirty="0">
              <a:solidFill>
                <a:schemeClr val="tx1"/>
              </a:solidFill>
              <a:latin typeface="Times New Roman" panose="02020603050405020304" charset="0"/>
              <a:ea typeface="思源黑体 CN Light" panose="020B0300000000000000" pitchFamily="34" charset="-122"/>
              <a:cs typeface="Times New Roman" panose="02020603050405020304" charset="0"/>
            </a:endParaRPr>
          </a:p>
          <a:p>
            <a:pPr algn="ctr">
              <a:lnSpc>
                <a:spcPct val="150000"/>
              </a:lnSpc>
            </a:pPr>
            <a:r>
              <a:rPr lang="zh-CN" altLang="en-US" sz="2800" i="1" dirty="0">
                <a:solidFill>
                  <a:schemeClr val="tx1"/>
                </a:solidFill>
                <a:latin typeface="Times New Roman" panose="02020603050405020304" charset="0"/>
                <a:ea typeface="思源黑体 CN Light" panose="020B0300000000000000" pitchFamily="34" charset="-122"/>
                <a:cs typeface="Times New Roman" panose="02020603050405020304" charset="0"/>
                <a:sym typeface="+mn-ea"/>
              </a:rPr>
              <a:t>e=Emsin(ωt+ψe )V</a:t>
            </a:r>
            <a:endParaRPr lang="zh-CN" altLang="en-US" sz="2800" i="1" dirty="0">
              <a:solidFill>
                <a:schemeClr val="tx1"/>
              </a:solidFill>
              <a:latin typeface="Times New Roman" panose="02020603050405020304" charset="0"/>
              <a:ea typeface="思源黑体 CN Light" panose="020B0300000000000000" pitchFamily="34" charset="-122"/>
              <a:cs typeface="Times New Roman" panose="02020603050405020304" charset="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custDataLst>
              <p:tags r:id="rId1"/>
            </p:custDataLst>
          </p:nvPr>
        </p:nvGrpSpPr>
        <p:grpSpPr>
          <a:xfrm>
            <a:off x="823595" y="1831340"/>
            <a:ext cx="3211830" cy="4670493"/>
            <a:chOff x="4489948" y="1858296"/>
            <a:chExt cx="3212104" cy="4070555"/>
          </a:xfrm>
        </p:grpSpPr>
        <p:sp>
          <p:nvSpPr>
            <p:cNvPr id="12" name="圆角矩形 11"/>
            <p:cNvSpPr/>
            <p:nvPr>
              <p:custDataLst>
                <p:tags r:id="rId2"/>
              </p:custDataLst>
            </p:nvPr>
          </p:nvSpPr>
          <p:spPr>
            <a:xfrm>
              <a:off x="4489948" y="1858296"/>
              <a:ext cx="3212104" cy="4070555"/>
            </a:xfrm>
            <a:prstGeom prst="roundRect">
              <a:avLst>
                <a:gd name="adj" fmla="val 5807"/>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custDataLst>
                <p:tags r:id="rId3"/>
              </p:custDataLst>
            </p:nvPr>
          </p:nvSpPr>
          <p:spPr>
            <a:xfrm>
              <a:off x="4518526" y="1878872"/>
              <a:ext cx="3092714" cy="454921"/>
            </a:xfrm>
            <a:prstGeom prst="rect">
              <a:avLst/>
            </a:prstGeom>
            <a:noFill/>
          </p:spPr>
          <p:txBody>
            <a:bodyPr wrap="square" rtlCol="0">
              <a:spAutoFit/>
            </a:bodyPr>
            <a:lstStyle/>
            <a:p>
              <a:pPr algn="ctr"/>
              <a:r>
                <a:rPr sz="2800" spc="300" dirty="0">
                  <a:solidFill>
                    <a:schemeClr val="accent1">
                      <a:lumMod val="50000"/>
                    </a:schemeClr>
                  </a:solidFill>
                  <a:latin typeface="思源黑体 CN Medium" panose="020B0600000000000000" pitchFamily="34" charset="-122"/>
                  <a:ea typeface="思源黑体 CN Medium" panose="020B0600000000000000" pitchFamily="34" charset="-122"/>
                </a:rPr>
                <a:t>最大值</a:t>
              </a:r>
              <a:endParaRPr sz="2800" spc="3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sp>
          <p:nvSpPr>
            <p:cNvPr id="28" name="文本框 27"/>
            <p:cNvSpPr txBox="1"/>
            <p:nvPr>
              <p:custDataLst>
                <p:tags r:id="rId4"/>
              </p:custDataLst>
            </p:nvPr>
          </p:nvSpPr>
          <p:spPr>
            <a:xfrm>
              <a:off x="4540752" y="2217071"/>
              <a:ext cx="3047625" cy="3700803"/>
            </a:xfrm>
            <a:prstGeom prst="rect">
              <a:avLst/>
            </a:prstGeom>
            <a:noFill/>
          </p:spPr>
          <p:txBody>
            <a:bodyPr wrap="square" rtlCol="0">
              <a:spAutoFit/>
            </a:bodyPr>
            <a:lstStyle/>
            <a:p>
              <a:pPr algn="just">
                <a:lnSpc>
                  <a:spcPct val="150000"/>
                </a:lnSpc>
              </a:pP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瞬时值中最大的值称为最大值。最大值也称为幅值或峰值。在波形图中,曲线的最高点对应的纵轴值, 即表示最大值。最大值用带下标m的大写字母表示, 如U</a:t>
              </a:r>
              <a:r>
                <a:rPr lang="zh-CN" altLang="en-US" sz="2000" baseline="-25000" dirty="0">
                  <a:solidFill>
                    <a:schemeClr val="accent1">
                      <a:lumMod val="50000"/>
                    </a:schemeClr>
                  </a:solidFill>
                  <a:latin typeface="思源黑体 CN Light" panose="020B0300000000000000" pitchFamily="34" charset="-122"/>
                  <a:ea typeface="思源黑体 CN Light" panose="020B0300000000000000" pitchFamily="34" charset="-122"/>
                </a:rPr>
                <a:t>m</a:t>
              </a: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 、I</a:t>
              </a:r>
              <a:r>
                <a:rPr lang="zh-CN" altLang="en-US" sz="2000" baseline="-25000" dirty="0">
                  <a:solidFill>
                    <a:schemeClr val="accent1">
                      <a:lumMod val="50000"/>
                    </a:schemeClr>
                  </a:solidFill>
                  <a:latin typeface="思源黑体 CN Light" panose="020B0300000000000000" pitchFamily="34" charset="-122"/>
                  <a:ea typeface="思源黑体 CN Light" panose="020B0300000000000000" pitchFamily="34" charset="-122"/>
                </a:rPr>
                <a:t>m</a:t>
              </a: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 、E</a:t>
              </a:r>
              <a:r>
                <a:rPr lang="zh-CN" altLang="en-US" sz="2000" baseline="-25000" dirty="0">
                  <a:solidFill>
                    <a:schemeClr val="accent1">
                      <a:lumMod val="50000"/>
                    </a:schemeClr>
                  </a:solidFill>
                  <a:latin typeface="思源黑体 CN Light" panose="020B0300000000000000" pitchFamily="34" charset="-122"/>
                  <a:ea typeface="思源黑体 CN Light" panose="020B0300000000000000" pitchFamily="34" charset="-122"/>
                </a:rPr>
                <a:t>m</a:t>
              </a: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 分别表示正弦交流电压、电流和电动势的最大值。</a:t>
              </a:r>
              <a:endPar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grpSp>
      <p:grpSp>
        <p:nvGrpSpPr>
          <p:cNvPr id="29" name="组合 28"/>
          <p:cNvGrpSpPr/>
          <p:nvPr/>
        </p:nvGrpSpPr>
        <p:grpSpPr>
          <a:xfrm>
            <a:off x="473511" y="-265105"/>
            <a:ext cx="5160995" cy="1210658"/>
            <a:chOff x="469460" y="-265105"/>
            <a:chExt cx="4802272"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560" y="360163"/>
              <a:ext cx="4002172"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正弦量三要素</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3" name="文本框 2"/>
          <p:cNvSpPr txBox="1"/>
          <p:nvPr/>
        </p:nvSpPr>
        <p:spPr>
          <a:xfrm>
            <a:off x="716915" y="1216025"/>
            <a:ext cx="5805805" cy="368300"/>
          </a:xfrm>
          <a:prstGeom prst="rect">
            <a:avLst/>
          </a:prstGeom>
          <a:noFill/>
        </p:spPr>
        <p:txBody>
          <a:bodyPr wrap="square" rtlCol="0">
            <a:spAutoFit/>
          </a:bodyPr>
          <a:p>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2.描述正弦量变化大小的要素</a:t>
            </a:r>
            <a:endPar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aphicFrame>
        <p:nvGraphicFramePr>
          <p:cNvPr id="-2147482407" name="对象 -2147482408"/>
          <p:cNvGraphicFramePr>
            <a:graphicFrameLocks noChangeAspect="1"/>
          </p:cNvGraphicFramePr>
          <p:nvPr/>
        </p:nvGraphicFramePr>
        <p:xfrm>
          <a:off x="5481955" y="2600325"/>
          <a:ext cx="4445635" cy="3009265"/>
        </p:xfrm>
        <a:graphic>
          <a:graphicData uri="http://schemas.openxmlformats.org/presentationml/2006/ole">
            <mc:AlternateContent xmlns:mc="http://schemas.openxmlformats.org/markup-compatibility/2006">
              <mc:Choice xmlns:v="urn:schemas-microsoft-com:vml" Requires="v">
                <p:oleObj spid="_x0000_s3076" name="" r:id="rId5" imgW="1538605" imgH="1043305" progId="Visio.Drawing.15">
                  <p:embed/>
                </p:oleObj>
              </mc:Choice>
              <mc:Fallback>
                <p:oleObj name="" r:id="rId5" imgW="1538605" imgH="1043305" progId="Visio.Drawing.15">
                  <p:embed/>
                  <p:pic>
                    <p:nvPicPr>
                      <p:cNvPr id="0" name="图片 3075"/>
                      <p:cNvPicPr/>
                      <p:nvPr/>
                    </p:nvPicPr>
                    <p:blipFill>
                      <a:blip r:embed="rId6"/>
                      <a:stretch>
                        <a:fillRect/>
                      </a:stretch>
                    </p:blipFill>
                    <p:spPr>
                      <a:xfrm>
                        <a:off x="5481955" y="2600325"/>
                        <a:ext cx="4445635" cy="3009265"/>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custDataLst>
              <p:tags r:id="rId1"/>
            </p:custDataLst>
          </p:nvPr>
        </p:nvGrpSpPr>
        <p:grpSpPr>
          <a:xfrm>
            <a:off x="1266190" y="1795780"/>
            <a:ext cx="3211830" cy="4721330"/>
            <a:chOff x="8322070" y="1858296"/>
            <a:chExt cx="3212104" cy="4070555"/>
          </a:xfrm>
          <a:solidFill>
            <a:schemeClr val="accent1">
              <a:lumMod val="50000"/>
            </a:schemeClr>
          </a:solidFill>
        </p:grpSpPr>
        <p:sp>
          <p:nvSpPr>
            <p:cNvPr id="13" name="圆角矩形 12"/>
            <p:cNvSpPr/>
            <p:nvPr>
              <p:custDataLst>
                <p:tags r:id="rId2"/>
              </p:custDataLst>
            </p:nvPr>
          </p:nvSpPr>
          <p:spPr>
            <a:xfrm>
              <a:off x="8322070" y="1858296"/>
              <a:ext cx="3212104" cy="4070555"/>
            </a:xfrm>
            <a:prstGeom prst="roundRect">
              <a:avLst>
                <a:gd name="adj" fmla="val 580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custDataLst>
                <p:tags r:id="rId3"/>
              </p:custDataLst>
            </p:nvPr>
          </p:nvSpPr>
          <p:spPr>
            <a:xfrm>
              <a:off x="8365254" y="1911948"/>
              <a:ext cx="3150504" cy="450023"/>
            </a:xfrm>
            <a:prstGeom prst="rect">
              <a:avLst/>
            </a:prstGeom>
            <a:grpFill/>
          </p:spPr>
          <p:txBody>
            <a:bodyPr wrap="square" rtlCol="0">
              <a:spAutoFit/>
            </a:bodyPr>
            <a:lstStyle/>
            <a:p>
              <a:pPr algn="ctr"/>
              <a:r>
                <a:rPr sz="2800" spc="300" dirty="0">
                  <a:solidFill>
                    <a:schemeClr val="bg1"/>
                  </a:solidFill>
                  <a:latin typeface="思源黑体 CN Medium" panose="020B0600000000000000" pitchFamily="34" charset="-122"/>
                  <a:ea typeface="思源黑体 CN Medium" panose="020B0600000000000000" pitchFamily="34" charset="-122"/>
                </a:rPr>
                <a:t>有效值</a:t>
              </a:r>
              <a:endParaRPr sz="2800" spc="300" dirty="0">
                <a:solidFill>
                  <a:schemeClr val="bg1"/>
                </a:solidFill>
                <a:latin typeface="思源黑体 CN Medium" panose="020B0600000000000000" pitchFamily="34" charset="-122"/>
                <a:ea typeface="思源黑体 CN Medium" panose="020B0600000000000000" pitchFamily="34" charset="-122"/>
              </a:endParaRPr>
            </a:p>
          </p:txBody>
        </p:sp>
        <p:sp>
          <p:nvSpPr>
            <p:cNvPr id="33" name="文本框 32"/>
            <p:cNvSpPr txBox="1"/>
            <p:nvPr>
              <p:custDataLst>
                <p:tags r:id="rId4"/>
              </p:custDataLst>
            </p:nvPr>
          </p:nvSpPr>
          <p:spPr>
            <a:xfrm>
              <a:off x="8383670" y="2257645"/>
              <a:ext cx="3078743" cy="3660954"/>
            </a:xfrm>
            <a:prstGeom prst="rect">
              <a:avLst/>
            </a:prstGeom>
            <a:grpFill/>
          </p:spPr>
          <p:txBody>
            <a:bodyPr wrap="square" rtlCol="0">
              <a:spAutoFit/>
            </a:bodyPr>
            <a:lstStyle/>
            <a:p>
              <a:pPr algn="just">
                <a:lnSpc>
                  <a:spcPct val="150000"/>
                </a:lnSpc>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一个交流电流i和一个直流电流I分别通过相同的电阻 R,在相同时间内产生相同的热量, 那么该直流电流I就称为交流电流i的有效值。有效值用大写字母表示,如U、I、E 分别表示正弦交流电压、电流、电动势的有效值。</a:t>
              </a:r>
              <a:endPar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endParaRPr>
            </a:p>
          </p:txBody>
        </p:sp>
      </p:grpSp>
      <p:grpSp>
        <p:nvGrpSpPr>
          <p:cNvPr id="29" name="组合 28"/>
          <p:cNvGrpSpPr/>
          <p:nvPr/>
        </p:nvGrpSpPr>
        <p:grpSpPr>
          <a:xfrm>
            <a:off x="473511" y="-265105"/>
            <a:ext cx="5160995" cy="1210658"/>
            <a:chOff x="469460" y="-265105"/>
            <a:chExt cx="4802272"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560" y="360163"/>
              <a:ext cx="4002172"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正弦量三要素</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3" name="文本框 2"/>
          <p:cNvSpPr txBox="1"/>
          <p:nvPr/>
        </p:nvSpPr>
        <p:spPr>
          <a:xfrm>
            <a:off x="716915" y="1216025"/>
            <a:ext cx="5805805" cy="368300"/>
          </a:xfrm>
          <a:prstGeom prst="rect">
            <a:avLst/>
          </a:prstGeom>
          <a:noFill/>
        </p:spPr>
        <p:txBody>
          <a:bodyPr wrap="square" rtlCol="0">
            <a:spAutoFit/>
          </a:bodyPr>
          <a:p>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2.描述正弦量变化大小的要素</a:t>
            </a:r>
            <a:endPar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aphicFrame>
        <p:nvGraphicFramePr>
          <p:cNvPr id="-2147482397" name="对象 -2147482398"/>
          <p:cNvGraphicFramePr>
            <a:graphicFrameLocks noChangeAspect="1"/>
          </p:cNvGraphicFramePr>
          <p:nvPr/>
        </p:nvGraphicFramePr>
        <p:xfrm>
          <a:off x="6932930" y="1795780"/>
          <a:ext cx="2108835" cy="978535"/>
        </p:xfrm>
        <a:graphic>
          <a:graphicData uri="http://schemas.openxmlformats.org/presentationml/2006/ole">
            <mc:AlternateContent xmlns:mc="http://schemas.openxmlformats.org/markup-compatibility/2006">
              <mc:Choice xmlns:v="urn:schemas-microsoft-com:vml" Requires="v">
                <p:oleObj spid="_x0000_s3076" name="" r:id="rId5" imgW="545465" imgH="254000" progId="Equation.DSMT4">
                  <p:embed/>
                </p:oleObj>
              </mc:Choice>
              <mc:Fallback>
                <p:oleObj name="" r:id="rId5" imgW="545465" imgH="254000" progId="Equation.DSMT4">
                  <p:embed/>
                  <p:pic>
                    <p:nvPicPr>
                      <p:cNvPr id="0" name="图片 3075"/>
                      <p:cNvPicPr/>
                      <p:nvPr/>
                    </p:nvPicPr>
                    <p:blipFill>
                      <a:blip r:embed="rId6"/>
                      <a:stretch>
                        <a:fillRect/>
                      </a:stretch>
                    </p:blipFill>
                    <p:spPr>
                      <a:xfrm>
                        <a:off x="6932930" y="1795780"/>
                        <a:ext cx="2108835" cy="978535"/>
                      </a:xfrm>
                      <a:prstGeom prst="rect">
                        <a:avLst/>
                      </a:prstGeom>
                      <a:noFill/>
                      <a:ln w="38100">
                        <a:noFill/>
                        <a:miter/>
                      </a:ln>
                    </p:spPr>
                  </p:pic>
                </p:oleObj>
              </mc:Fallback>
            </mc:AlternateContent>
          </a:graphicData>
        </a:graphic>
      </p:graphicFrame>
      <p:graphicFrame>
        <p:nvGraphicFramePr>
          <p:cNvPr id="-2147482396" name="对象 -2147482397"/>
          <p:cNvGraphicFramePr>
            <a:graphicFrameLocks noChangeAspect="1"/>
          </p:cNvGraphicFramePr>
          <p:nvPr/>
        </p:nvGraphicFramePr>
        <p:xfrm>
          <a:off x="6943090" y="2966085"/>
          <a:ext cx="2289175" cy="922655"/>
        </p:xfrm>
        <a:graphic>
          <a:graphicData uri="http://schemas.openxmlformats.org/presentationml/2006/ole">
            <mc:AlternateContent xmlns:mc="http://schemas.openxmlformats.org/markup-compatibility/2006">
              <mc:Choice xmlns:v="urn:schemas-microsoft-com:vml" Requires="v">
                <p:oleObj spid="_x0000_s5" name="" r:id="rId7" imgW="635000" imgH="254000" progId="Equation.DSMT4">
                  <p:embed/>
                </p:oleObj>
              </mc:Choice>
              <mc:Fallback>
                <p:oleObj name="" r:id="rId7" imgW="635000" imgH="254000" progId="Equation.DSMT4">
                  <p:embed/>
                  <p:pic>
                    <p:nvPicPr>
                      <p:cNvPr id="0" name="图片 4"/>
                      <p:cNvPicPr/>
                      <p:nvPr/>
                    </p:nvPicPr>
                    <p:blipFill>
                      <a:blip r:embed="rId8"/>
                      <a:stretch>
                        <a:fillRect/>
                      </a:stretch>
                    </p:blipFill>
                    <p:spPr>
                      <a:xfrm>
                        <a:off x="6943090" y="2966085"/>
                        <a:ext cx="2289175" cy="922655"/>
                      </a:xfrm>
                      <a:prstGeom prst="rect">
                        <a:avLst/>
                      </a:prstGeom>
                      <a:noFill/>
                      <a:ln w="38100">
                        <a:noFill/>
                        <a:miter/>
                      </a:ln>
                    </p:spPr>
                  </p:pic>
                </p:oleObj>
              </mc:Fallback>
            </mc:AlternateContent>
          </a:graphicData>
        </a:graphic>
      </p:graphicFrame>
      <p:graphicFrame>
        <p:nvGraphicFramePr>
          <p:cNvPr id="-2147482395" name="对象 -2147482396"/>
          <p:cNvGraphicFramePr>
            <a:graphicFrameLocks noChangeAspect="1"/>
          </p:cNvGraphicFramePr>
          <p:nvPr/>
        </p:nvGraphicFramePr>
        <p:xfrm>
          <a:off x="6943090" y="4080510"/>
          <a:ext cx="2180590" cy="913130"/>
        </p:xfrm>
        <a:graphic>
          <a:graphicData uri="http://schemas.openxmlformats.org/presentationml/2006/ole">
            <mc:AlternateContent xmlns:mc="http://schemas.openxmlformats.org/markup-compatibility/2006">
              <mc:Choice xmlns:v="urn:schemas-microsoft-com:vml" Requires="v">
                <p:oleObj spid="_x0000_s6" name="" r:id="rId9" imgW="609600" imgH="254000" progId="Equation.DSMT4">
                  <p:embed/>
                </p:oleObj>
              </mc:Choice>
              <mc:Fallback>
                <p:oleObj name="" r:id="rId9" imgW="609600" imgH="254000" progId="Equation.DSMT4">
                  <p:embed/>
                  <p:pic>
                    <p:nvPicPr>
                      <p:cNvPr id="0" name="图片 5"/>
                      <p:cNvPicPr/>
                      <p:nvPr/>
                    </p:nvPicPr>
                    <p:blipFill>
                      <a:blip r:embed="rId10"/>
                      <a:stretch>
                        <a:fillRect/>
                      </a:stretch>
                    </p:blipFill>
                    <p:spPr>
                      <a:xfrm>
                        <a:off x="6943090" y="4080510"/>
                        <a:ext cx="2180590" cy="913130"/>
                      </a:xfrm>
                      <a:prstGeom prst="rect">
                        <a:avLst/>
                      </a:prstGeom>
                      <a:noFill/>
                      <a:ln w="38100">
                        <a:noFill/>
                        <a:miter/>
                      </a:ln>
                    </p:spPr>
                  </p:pic>
                </p:oleObj>
              </mc:Fallback>
            </mc:AlternateContent>
          </a:graphicData>
        </a:graphic>
      </p:graphicFrame>
      <p:grpSp>
        <p:nvGrpSpPr>
          <p:cNvPr id="7" name="组合 6"/>
          <p:cNvGrpSpPr/>
          <p:nvPr>
            <p:custDataLst>
              <p:tags r:id="rId11"/>
            </p:custDataLst>
          </p:nvPr>
        </p:nvGrpSpPr>
        <p:grpSpPr>
          <a:xfrm>
            <a:off x="5271134" y="4993640"/>
            <a:ext cx="6679566" cy="1669415"/>
            <a:chOff x="4248653" y="1858296"/>
            <a:chExt cx="3699970" cy="2687444"/>
          </a:xfrm>
        </p:grpSpPr>
        <p:sp>
          <p:nvSpPr>
            <p:cNvPr id="8" name="圆角矩形 7"/>
            <p:cNvSpPr/>
            <p:nvPr>
              <p:custDataLst>
                <p:tags r:id="rId12"/>
              </p:custDataLst>
            </p:nvPr>
          </p:nvSpPr>
          <p:spPr>
            <a:xfrm>
              <a:off x="4248653" y="1858296"/>
              <a:ext cx="3699970" cy="2687444"/>
            </a:xfrm>
            <a:prstGeom prst="roundRect">
              <a:avLst>
                <a:gd name="adj" fmla="val 5807"/>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custDataLst>
                <p:tags r:id="rId13"/>
              </p:custDataLst>
            </p:nvPr>
          </p:nvSpPr>
          <p:spPr>
            <a:xfrm>
              <a:off x="4365783" y="1983008"/>
              <a:ext cx="3480483" cy="2376685"/>
            </a:xfrm>
            <a:prstGeom prst="rect">
              <a:avLst/>
            </a:prstGeom>
            <a:noFill/>
          </p:spPr>
          <p:txBody>
            <a:bodyPr wrap="square" rtlCol="0">
              <a:spAutoFit/>
            </a:bodyPr>
            <a:p>
              <a:pPr algn="just">
                <a:lnSpc>
                  <a:spcPct val="150000"/>
                </a:lnSpc>
              </a:pP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通常所说的交流电的电动势、电压、电流的大小都是指它的有效值，交流电气设备铭牌上标注的额定值、交流电压表和交流电流表的读数都是有效值</a:t>
              </a:r>
              <a:endPar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custDataLst>
              <p:tags r:id="rId1"/>
            </p:custDataLst>
          </p:nvPr>
        </p:nvGrpSpPr>
        <p:grpSpPr>
          <a:xfrm>
            <a:off x="2193290" y="2597150"/>
            <a:ext cx="3211830" cy="2346960"/>
            <a:chOff x="657826" y="1858296"/>
            <a:chExt cx="3212104" cy="4755777"/>
          </a:xfrm>
        </p:grpSpPr>
        <p:sp>
          <p:nvSpPr>
            <p:cNvPr id="2" name="圆角矩形 1"/>
            <p:cNvSpPr/>
            <p:nvPr>
              <p:custDataLst>
                <p:tags r:id="rId2"/>
              </p:custDataLst>
            </p:nvPr>
          </p:nvSpPr>
          <p:spPr>
            <a:xfrm>
              <a:off x="657826" y="1858296"/>
              <a:ext cx="3212104" cy="4755777"/>
            </a:xfrm>
            <a:prstGeom prst="roundRect">
              <a:avLst>
                <a:gd name="adj" fmla="val 5807"/>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custDataLst>
                <p:tags r:id="rId3"/>
              </p:custDataLst>
            </p:nvPr>
          </p:nvSpPr>
          <p:spPr>
            <a:xfrm>
              <a:off x="766420" y="1871457"/>
              <a:ext cx="2998091" cy="1057697"/>
            </a:xfrm>
            <a:prstGeom prst="rect">
              <a:avLst/>
            </a:prstGeom>
            <a:noFill/>
          </p:spPr>
          <p:txBody>
            <a:bodyPr wrap="square" rtlCol="0">
              <a:spAutoFit/>
            </a:bodyPr>
            <a:lstStyle/>
            <a:p>
              <a:pPr algn="ctr"/>
              <a:r>
                <a:rPr lang="zh-CN" altLang="en-US" sz="2800" spc="300" dirty="0">
                  <a:solidFill>
                    <a:schemeClr val="bg1"/>
                  </a:solidFill>
                  <a:latin typeface="思源黑体 CN Medium" panose="020B0600000000000000" pitchFamily="34" charset="-122"/>
                  <a:ea typeface="思源黑体 CN Medium" panose="020B0600000000000000" pitchFamily="34" charset="-122"/>
                </a:rPr>
                <a:t>相</a:t>
              </a:r>
              <a:r>
                <a:rPr lang="en-US" altLang="zh-CN" sz="2800" spc="300" dirty="0">
                  <a:solidFill>
                    <a:schemeClr val="bg1"/>
                  </a:solidFill>
                  <a:latin typeface="思源黑体 CN Medium" panose="020B0600000000000000" pitchFamily="34" charset="-122"/>
                  <a:ea typeface="思源黑体 CN Medium" panose="020B0600000000000000" pitchFamily="34" charset="-122"/>
                </a:rPr>
                <a:t> </a:t>
              </a:r>
              <a:r>
                <a:rPr lang="zh-CN" altLang="en-US" sz="2800" spc="300" dirty="0">
                  <a:solidFill>
                    <a:schemeClr val="bg1"/>
                  </a:solidFill>
                  <a:latin typeface="思源黑体 CN Medium" panose="020B0600000000000000" pitchFamily="34" charset="-122"/>
                  <a:ea typeface="思源黑体 CN Medium" panose="020B0600000000000000" pitchFamily="34" charset="-122"/>
                </a:rPr>
                <a:t>位</a:t>
              </a:r>
              <a:endParaRPr lang="zh-CN" altLang="en-US" sz="2800" spc="300" dirty="0">
                <a:solidFill>
                  <a:schemeClr val="bg1"/>
                </a:solidFill>
                <a:latin typeface="思源黑体 CN Medium" panose="020B0600000000000000" pitchFamily="34" charset="-122"/>
                <a:ea typeface="思源黑体 CN Medium" panose="020B0600000000000000" pitchFamily="34" charset="-122"/>
              </a:endParaRPr>
            </a:p>
          </p:txBody>
        </p:sp>
      </p:grpSp>
      <p:grpSp>
        <p:nvGrpSpPr>
          <p:cNvPr id="29" name="组合 28"/>
          <p:cNvGrpSpPr/>
          <p:nvPr/>
        </p:nvGrpSpPr>
        <p:grpSpPr>
          <a:xfrm>
            <a:off x="473511" y="-265105"/>
            <a:ext cx="5160995" cy="1210658"/>
            <a:chOff x="469460" y="-265105"/>
            <a:chExt cx="4802272"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560" y="360163"/>
              <a:ext cx="4002172"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正弦量三要素</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3" name="文本框 2"/>
          <p:cNvSpPr txBox="1"/>
          <p:nvPr/>
        </p:nvSpPr>
        <p:spPr>
          <a:xfrm>
            <a:off x="716915" y="1216025"/>
            <a:ext cx="5805805" cy="368300"/>
          </a:xfrm>
          <a:prstGeom prst="rect">
            <a:avLst/>
          </a:prstGeom>
          <a:noFill/>
        </p:spPr>
        <p:txBody>
          <a:bodyPr wrap="square" rtlCol="0">
            <a:spAutoFit/>
          </a:bodyPr>
          <a:p>
            <a:r>
              <a:rPr lang="zh-CN" altLang="en-US" sz="18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3．描述正弦量初始位置的要素</a:t>
            </a:r>
            <a:endParaRPr lang="zh-CN" altLang="en-US" sz="18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6" name="文本框 5"/>
          <p:cNvSpPr txBox="1"/>
          <p:nvPr>
            <p:custDataLst>
              <p:tags r:id="rId4"/>
            </p:custDataLst>
          </p:nvPr>
        </p:nvSpPr>
        <p:spPr>
          <a:xfrm>
            <a:off x="2193600" y="3125564"/>
            <a:ext cx="3107416" cy="1476375"/>
          </a:xfrm>
          <a:prstGeom prst="rect">
            <a:avLst/>
          </a:prstGeom>
          <a:noFill/>
        </p:spPr>
        <p:txBody>
          <a:bodyPr wrap="square" rtlCol="0">
            <a:spAutoFit/>
          </a:bodyPr>
          <a:p>
            <a:pPr algn="just">
              <a:lnSpc>
                <a:spcPct val="150000"/>
              </a:lnSpc>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式</a:t>
            </a: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sym typeface="+mn-ea"/>
              </a:rPr>
              <a:t>u=Umsin(ωt+ψu )V </a:t>
            </a: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 中的角度 ωt+ψ 称为相位角, 简称相位</a:t>
            </a:r>
            <a:r>
              <a:rPr lang="en-US" altLang="zh-CN" sz="2000" dirty="0">
                <a:solidFill>
                  <a:schemeClr val="bg1">
                    <a:lumMod val="95000"/>
                  </a:schemeClr>
                </a:solidFill>
                <a:latin typeface="思源黑体 CN Light" panose="020B0300000000000000" pitchFamily="34" charset="-122"/>
                <a:ea typeface="思源黑体 CN Light" panose="020B0300000000000000" pitchFamily="34" charset="-122"/>
              </a:rPr>
              <a:t>		</a:t>
            </a:r>
            <a:endParaRPr lang="en-US" altLang="zh-CN" sz="2000" dirty="0">
              <a:solidFill>
                <a:schemeClr val="bg1">
                  <a:lumMod val="95000"/>
                </a:schemeClr>
              </a:solidFill>
              <a:latin typeface="思源黑体 CN Light" panose="020B0300000000000000" pitchFamily="34" charset="-122"/>
              <a:ea typeface="思源黑体 CN Light" panose="020B0300000000000000" pitchFamily="34" charset="-122"/>
            </a:endParaRPr>
          </a:p>
        </p:txBody>
      </p:sp>
      <p:pic>
        <p:nvPicPr>
          <p:cNvPr id="7" name="图片 6"/>
          <p:cNvPicPr>
            <a:picLocks noChangeAspect="1"/>
          </p:cNvPicPr>
          <p:nvPr>
            <p:custDataLst>
              <p:tags r:id="rId5"/>
            </p:custDataLst>
          </p:nvPr>
        </p:nvPicPr>
        <p:blipFill>
          <a:blip r:embed="rId6"/>
          <a:srcRect b="34671"/>
          <a:stretch>
            <a:fillRect/>
          </a:stretch>
        </p:blipFill>
        <p:spPr>
          <a:xfrm>
            <a:off x="6137910" y="2603500"/>
            <a:ext cx="3007995" cy="23406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custDataLst>
              <p:tags r:id="rId1"/>
            </p:custDataLst>
          </p:nvPr>
        </p:nvGrpSpPr>
        <p:grpSpPr>
          <a:xfrm>
            <a:off x="988695" y="1725295"/>
            <a:ext cx="3211830" cy="4670493"/>
            <a:chOff x="4489948" y="1858296"/>
            <a:chExt cx="3212104" cy="4070555"/>
          </a:xfrm>
        </p:grpSpPr>
        <p:sp>
          <p:nvSpPr>
            <p:cNvPr id="12" name="圆角矩形 11"/>
            <p:cNvSpPr/>
            <p:nvPr>
              <p:custDataLst>
                <p:tags r:id="rId2"/>
              </p:custDataLst>
            </p:nvPr>
          </p:nvSpPr>
          <p:spPr>
            <a:xfrm>
              <a:off x="4489948" y="1858296"/>
              <a:ext cx="3212104" cy="4070555"/>
            </a:xfrm>
            <a:prstGeom prst="roundRect">
              <a:avLst>
                <a:gd name="adj" fmla="val 5807"/>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custDataLst>
                <p:tags r:id="rId3"/>
              </p:custDataLst>
            </p:nvPr>
          </p:nvSpPr>
          <p:spPr>
            <a:xfrm>
              <a:off x="4518526" y="1878872"/>
              <a:ext cx="3092714" cy="454921"/>
            </a:xfrm>
            <a:prstGeom prst="rect">
              <a:avLst/>
            </a:prstGeom>
            <a:noFill/>
          </p:spPr>
          <p:txBody>
            <a:bodyPr wrap="square" rtlCol="0">
              <a:spAutoFit/>
            </a:bodyPr>
            <a:lstStyle/>
            <a:p>
              <a:pPr algn="ctr"/>
              <a:r>
                <a:rPr sz="2800" spc="300" dirty="0">
                  <a:solidFill>
                    <a:schemeClr val="accent1">
                      <a:lumMod val="50000"/>
                    </a:schemeClr>
                  </a:solidFill>
                  <a:latin typeface="思源黑体 CN Medium" panose="020B0600000000000000" pitchFamily="34" charset="-122"/>
                  <a:ea typeface="思源黑体 CN Medium" panose="020B0600000000000000" pitchFamily="34" charset="-122"/>
                  <a:sym typeface="+mn-ea"/>
                </a:rPr>
                <a:t>初相位</a:t>
              </a:r>
              <a:endParaRPr sz="2800" spc="3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sp>
          <p:nvSpPr>
            <p:cNvPr id="28" name="文本框 27"/>
            <p:cNvSpPr txBox="1"/>
            <p:nvPr>
              <p:custDataLst>
                <p:tags r:id="rId4"/>
              </p:custDataLst>
            </p:nvPr>
          </p:nvSpPr>
          <p:spPr>
            <a:xfrm>
              <a:off x="4540752" y="2217071"/>
              <a:ext cx="3047625" cy="2493767"/>
            </a:xfrm>
            <a:prstGeom prst="rect">
              <a:avLst/>
            </a:prstGeom>
            <a:noFill/>
          </p:spPr>
          <p:txBody>
            <a:bodyPr wrap="square" rtlCol="0">
              <a:spAutoFit/>
            </a:bodyPr>
            <a:lstStyle/>
            <a:p>
              <a:pPr algn="just">
                <a:lnSpc>
                  <a:spcPct val="150000"/>
                </a:lnSpc>
              </a:pP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sym typeface="+mn-ea"/>
                </a:rPr>
                <a:t>正弦量是随时间变化而不断变化的,因此正弦量初始起点不同,正弦量的初始值 (t =0) 就不同, 到达幅值或特定值的时间也就不同。</a:t>
              </a:r>
              <a:endPar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grpSp>
      <p:grpSp>
        <p:nvGrpSpPr>
          <p:cNvPr id="29" name="组合 28"/>
          <p:cNvGrpSpPr/>
          <p:nvPr/>
        </p:nvGrpSpPr>
        <p:grpSpPr>
          <a:xfrm>
            <a:off x="473511" y="-265105"/>
            <a:ext cx="5160995" cy="1210658"/>
            <a:chOff x="469460" y="-265105"/>
            <a:chExt cx="4802272"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560" y="360163"/>
              <a:ext cx="4002172"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正弦量三要素</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3" name="文本框 2"/>
          <p:cNvSpPr txBox="1"/>
          <p:nvPr/>
        </p:nvSpPr>
        <p:spPr>
          <a:xfrm>
            <a:off x="716915" y="1216025"/>
            <a:ext cx="5805805" cy="368300"/>
          </a:xfrm>
          <a:prstGeom prst="rect">
            <a:avLst/>
          </a:prstGeom>
          <a:noFill/>
        </p:spPr>
        <p:txBody>
          <a:bodyPr wrap="square" rtlCol="0">
            <a:spAutoFit/>
          </a:bodyPr>
          <a:p>
            <a:r>
              <a:rPr lang="zh-CN" altLang="en-US" sz="18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3．描述正弦量初始位置的要素</a:t>
            </a:r>
            <a:endParaRPr lang="zh-CN" altLang="en-US" sz="18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pic>
        <p:nvPicPr>
          <p:cNvPr id="8" name="图片 7"/>
          <p:cNvPicPr>
            <a:picLocks noChangeAspect="1"/>
          </p:cNvPicPr>
          <p:nvPr>
            <p:custDataLst>
              <p:tags r:id="rId5"/>
            </p:custDataLst>
          </p:nvPr>
        </p:nvPicPr>
        <p:blipFill>
          <a:blip r:embed="rId6"/>
          <a:srcRect l="4779" r="8008" b="23185"/>
          <a:stretch>
            <a:fillRect/>
          </a:stretch>
        </p:blipFill>
        <p:spPr>
          <a:xfrm>
            <a:off x="1039495" y="4998085"/>
            <a:ext cx="2879725" cy="1318260"/>
          </a:xfrm>
          <a:prstGeom prst="rect">
            <a:avLst/>
          </a:prstGeom>
        </p:spPr>
      </p:pic>
      <p:sp>
        <p:nvSpPr>
          <p:cNvPr id="5" name="文本框 4"/>
          <p:cNvSpPr txBox="1"/>
          <p:nvPr/>
        </p:nvSpPr>
        <p:spPr>
          <a:xfrm>
            <a:off x="5433695" y="1634490"/>
            <a:ext cx="5280660" cy="1630045"/>
          </a:xfrm>
          <a:prstGeom prst="rect">
            <a:avLst/>
          </a:prstGeom>
          <a:ln>
            <a:solidFill>
              <a:srgbClr val="1F4E79"/>
            </a:solidFill>
          </a:ln>
        </p:spPr>
        <p:txBody>
          <a:bodyPr wrap="square">
            <a:spAutoFit/>
          </a:bodyPr>
          <a:p>
            <a:pPr marL="0" indent="254000" algn="just" defTabSz="266700">
              <a:spcAft>
                <a:spcPct val="0"/>
              </a:spcAft>
            </a:pP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t =0时的相位角</a:t>
            </a: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sym typeface="+mn-ea"/>
              </a:rPr>
              <a:t>称为初相位，它反映了正弦量的初始位置，初相位的单位有度（°）、弧度（rad），初相位的取值范围一般规定为-π~π。若初相位角度不在该范围内，可将该角度加或减360°</a:t>
            </a:r>
            <a:endPar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sp>
        <p:nvSpPr>
          <p:cNvPr id="23" name="文本框 22"/>
          <p:cNvSpPr txBox="1"/>
          <p:nvPr/>
        </p:nvSpPr>
        <p:spPr>
          <a:xfrm>
            <a:off x="5433695" y="3845719"/>
            <a:ext cx="5080000" cy="1014730"/>
          </a:xfrm>
          <a:prstGeom prst="rect">
            <a:avLst/>
          </a:prstGeom>
          <a:ln>
            <a:solidFill>
              <a:srgbClr val="1F4E79"/>
            </a:solidFill>
          </a:ln>
        </p:spPr>
        <p:txBody>
          <a:bodyPr>
            <a:spAutoFit/>
          </a:bodyPr>
          <a:p>
            <a:pPr marL="0" indent="0" algn="just" defTabSz="266700">
              <a:spcAft>
                <a:spcPct val="0"/>
              </a:spcAft>
            </a:pP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初相位的确定方法是：将波形在              </a:t>
            </a: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sym typeface="+mn-ea"/>
              </a:rPr>
              <a:t>区间且处于上升沿时与横轴的交点定为初始点，求得该初始点对应的角度即</a:t>
            </a:r>
            <a:endParaRPr lang="en-US" altLang="zh-CN" sz="1600">
              <a:latin typeface="Calibri" panose="020F0502020204030204"/>
              <a:ea typeface="楷体" panose="02010609060101010101" charset="-122"/>
            </a:endParaRPr>
          </a:p>
        </p:txBody>
      </p:sp>
      <p:pic>
        <p:nvPicPr>
          <p:cNvPr id="24" name="图片 23"/>
          <p:cNvPicPr/>
          <p:nvPr/>
        </p:nvPicPr>
        <p:blipFill>
          <a:blip r:embed="rId7"/>
        </p:blipFill>
        <p:spPr>
          <a:xfrm>
            <a:off x="9288145" y="3846195"/>
            <a:ext cx="793750" cy="362585"/>
          </a:xfrm>
          <a:prstGeom prst="rect">
            <a:avLst/>
          </a:prstGeom>
        </p:spPr>
      </p:pic>
      <p:pic>
        <p:nvPicPr>
          <p:cNvPr id="35" name="图片 34"/>
          <p:cNvPicPr/>
          <p:nvPr/>
        </p:nvPicPr>
        <p:blipFill>
          <a:blip r:embed="rId8"/>
        </p:blipFill>
        <p:spPr>
          <a:xfrm>
            <a:off x="9288145" y="4570095"/>
            <a:ext cx="219075" cy="29019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custDataLst>
              <p:tags r:id="rId1"/>
            </p:custDataLst>
          </p:nvPr>
        </p:nvGrpSpPr>
        <p:grpSpPr>
          <a:xfrm>
            <a:off x="1091565" y="1686560"/>
            <a:ext cx="3211830" cy="4721330"/>
            <a:chOff x="8322070" y="1858296"/>
            <a:chExt cx="3212104" cy="4070555"/>
          </a:xfrm>
          <a:solidFill>
            <a:schemeClr val="accent1">
              <a:lumMod val="50000"/>
            </a:schemeClr>
          </a:solidFill>
        </p:grpSpPr>
        <p:sp>
          <p:nvSpPr>
            <p:cNvPr id="13" name="圆角矩形 12"/>
            <p:cNvSpPr/>
            <p:nvPr>
              <p:custDataLst>
                <p:tags r:id="rId2"/>
              </p:custDataLst>
            </p:nvPr>
          </p:nvSpPr>
          <p:spPr>
            <a:xfrm>
              <a:off x="8322070" y="1858296"/>
              <a:ext cx="3212104" cy="4070555"/>
            </a:xfrm>
            <a:prstGeom prst="roundRect">
              <a:avLst>
                <a:gd name="adj" fmla="val 580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custDataLst>
                <p:tags r:id="rId3"/>
              </p:custDataLst>
            </p:nvPr>
          </p:nvSpPr>
          <p:spPr>
            <a:xfrm>
              <a:off x="8365254" y="1911948"/>
              <a:ext cx="3150504" cy="450023"/>
            </a:xfrm>
            <a:prstGeom prst="rect">
              <a:avLst/>
            </a:prstGeom>
            <a:grpFill/>
          </p:spPr>
          <p:txBody>
            <a:bodyPr wrap="square" rtlCol="0">
              <a:spAutoFit/>
            </a:bodyPr>
            <a:lstStyle/>
            <a:p>
              <a:pPr algn="ctr"/>
              <a:r>
                <a:rPr sz="2800" spc="300" dirty="0">
                  <a:solidFill>
                    <a:schemeClr val="bg1"/>
                  </a:solidFill>
                  <a:latin typeface="思源黑体 CN Medium" panose="020B0600000000000000" pitchFamily="34" charset="-122"/>
                  <a:ea typeface="思源黑体 CN Medium" panose="020B0600000000000000" pitchFamily="34" charset="-122"/>
                </a:rPr>
                <a:t>相位差</a:t>
              </a:r>
              <a:endParaRPr sz="2800" spc="300" dirty="0">
                <a:solidFill>
                  <a:schemeClr val="bg1"/>
                </a:solidFill>
                <a:latin typeface="思源黑体 CN Medium" panose="020B0600000000000000" pitchFamily="34" charset="-122"/>
                <a:ea typeface="思源黑体 CN Medium" panose="020B0600000000000000" pitchFamily="34" charset="-122"/>
              </a:endParaRPr>
            </a:p>
          </p:txBody>
        </p:sp>
      </p:grpSp>
      <p:grpSp>
        <p:nvGrpSpPr>
          <p:cNvPr id="29" name="组合 28"/>
          <p:cNvGrpSpPr/>
          <p:nvPr/>
        </p:nvGrpSpPr>
        <p:grpSpPr>
          <a:xfrm>
            <a:off x="473511" y="-265105"/>
            <a:ext cx="5160995" cy="1210658"/>
            <a:chOff x="469460" y="-265105"/>
            <a:chExt cx="4802272"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560" y="360163"/>
              <a:ext cx="4002172"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正弦量三要素</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3" name="文本框 2"/>
          <p:cNvSpPr txBox="1"/>
          <p:nvPr/>
        </p:nvSpPr>
        <p:spPr>
          <a:xfrm>
            <a:off x="716915" y="1216025"/>
            <a:ext cx="5805805" cy="368300"/>
          </a:xfrm>
          <a:prstGeom prst="rect">
            <a:avLst/>
          </a:prstGeom>
          <a:noFill/>
        </p:spPr>
        <p:txBody>
          <a:bodyPr wrap="square" rtlCol="0">
            <a:spAutoFit/>
          </a:bodyPr>
          <a:p>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3．描述正弦量初始位置的要素</a:t>
            </a:r>
            <a:endPar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9" name="文本框 8"/>
          <p:cNvSpPr txBox="1"/>
          <p:nvPr>
            <p:custDataLst>
              <p:tags r:id="rId4"/>
            </p:custDataLst>
          </p:nvPr>
        </p:nvSpPr>
        <p:spPr>
          <a:xfrm>
            <a:off x="1102995" y="2202815"/>
            <a:ext cx="3181985" cy="4554220"/>
          </a:xfrm>
          <a:prstGeom prst="rect">
            <a:avLst/>
          </a:prstGeom>
          <a:noFill/>
        </p:spPr>
        <p:txBody>
          <a:bodyPr wrap="square" rtlCol="0">
            <a:spAutoFit/>
          </a:bodyPr>
          <a:p>
            <a:pPr algn="just">
              <a:lnSpc>
                <a:spcPct val="150000"/>
              </a:lnSpc>
            </a:pPr>
            <a:r>
              <a:rPr lang="zh-CN" altLang="en-US" sz="2000" dirty="0">
                <a:solidFill>
                  <a:schemeClr val="bg1"/>
                </a:solidFill>
                <a:latin typeface="思源黑体 CN Light" panose="020B0300000000000000" pitchFamily="34" charset="-122"/>
                <a:ea typeface="思源黑体 CN Light" panose="020B0300000000000000" pitchFamily="34" charset="-122"/>
                <a:sym typeface="+mn-ea"/>
              </a:rPr>
              <a:t>两个频率相同的交流电的相位之差,称为相位差, 用字母φ表示。</a:t>
            </a:r>
            <a:endParaRPr lang="zh-CN" altLang="en-US" sz="2000" dirty="0">
              <a:solidFill>
                <a:schemeClr val="bg1"/>
              </a:solidFill>
              <a:latin typeface="思源黑体 CN Light" panose="020B0300000000000000" pitchFamily="34" charset="-122"/>
              <a:ea typeface="思源黑体 CN Light" panose="020B0300000000000000" pitchFamily="34" charset="-122"/>
            </a:endParaRPr>
          </a:p>
          <a:p>
            <a:pPr algn="just">
              <a:lnSpc>
                <a:spcPct val="150000"/>
              </a:lnSpc>
            </a:pPr>
            <a:r>
              <a:rPr lang="zh-CN" altLang="en-US" sz="2000" dirty="0">
                <a:solidFill>
                  <a:schemeClr val="bg1"/>
                </a:solidFill>
                <a:latin typeface="思源黑体 CN Light" panose="020B0300000000000000" pitchFamily="34" charset="-122"/>
                <a:ea typeface="思源黑体 CN Light" panose="020B0300000000000000" pitchFamily="34" charset="-122"/>
                <a:sym typeface="+mn-ea"/>
              </a:rPr>
              <a:t>其表达式分别为</a:t>
            </a:r>
            <a:endParaRPr lang="zh-CN" altLang="en-US" sz="2000" dirty="0">
              <a:solidFill>
                <a:schemeClr val="bg1"/>
              </a:solidFill>
              <a:latin typeface="思源黑体 CN Light" panose="020B0300000000000000" pitchFamily="34" charset="-122"/>
              <a:ea typeface="思源黑体 CN Light" panose="020B0300000000000000" pitchFamily="34" charset="-122"/>
            </a:endParaRPr>
          </a:p>
          <a:p>
            <a:pPr algn="ctr">
              <a:lnSpc>
                <a:spcPct val="150000"/>
              </a:lnSpc>
            </a:pPr>
            <a:r>
              <a:rPr lang="zh-CN" altLang="en-US" sz="2000" dirty="0">
                <a:solidFill>
                  <a:schemeClr val="bg1"/>
                </a:solidFill>
                <a:latin typeface="思源黑体 CN Light" panose="020B0300000000000000" pitchFamily="34" charset="-122"/>
                <a:ea typeface="思源黑体 CN Light" panose="020B0300000000000000" pitchFamily="34" charset="-122"/>
                <a:sym typeface="+mn-ea"/>
              </a:rPr>
              <a:t>u =U</a:t>
            </a:r>
            <a:r>
              <a:rPr lang="zh-CN" altLang="en-US" sz="2000" baseline="-25000" dirty="0">
                <a:solidFill>
                  <a:schemeClr val="bg1"/>
                </a:solidFill>
                <a:latin typeface="思源黑体 CN Light" panose="020B0300000000000000" pitchFamily="34" charset="-122"/>
                <a:ea typeface="思源黑体 CN Light" panose="020B0300000000000000" pitchFamily="34" charset="-122"/>
                <a:sym typeface="+mn-ea"/>
              </a:rPr>
              <a:t>m</a:t>
            </a:r>
            <a:r>
              <a:rPr lang="zh-CN" altLang="en-US" sz="2000" dirty="0">
                <a:solidFill>
                  <a:schemeClr val="bg1"/>
                </a:solidFill>
                <a:latin typeface="思源黑体 CN Light" panose="020B0300000000000000" pitchFamily="34" charset="-122"/>
                <a:ea typeface="思源黑体 CN Light" panose="020B0300000000000000" pitchFamily="34" charset="-122"/>
                <a:sym typeface="+mn-ea"/>
              </a:rPr>
              <a:t>sin(ωt+ψ</a:t>
            </a:r>
            <a:r>
              <a:rPr lang="zh-CN" altLang="en-US" sz="2000" baseline="-25000" dirty="0">
                <a:solidFill>
                  <a:schemeClr val="bg1"/>
                </a:solidFill>
                <a:latin typeface="思源黑体 CN Light" panose="020B0300000000000000" pitchFamily="34" charset="-122"/>
                <a:ea typeface="思源黑体 CN Light" panose="020B0300000000000000" pitchFamily="34" charset="-122"/>
                <a:sym typeface="+mn-ea"/>
              </a:rPr>
              <a:t>u</a:t>
            </a:r>
            <a:r>
              <a:rPr lang="zh-CN" altLang="en-US" sz="2000" dirty="0">
                <a:solidFill>
                  <a:schemeClr val="bg1"/>
                </a:solidFill>
                <a:latin typeface="思源黑体 CN Light" panose="020B0300000000000000" pitchFamily="34" charset="-122"/>
                <a:ea typeface="思源黑体 CN Light" panose="020B0300000000000000" pitchFamily="34" charset="-122"/>
                <a:sym typeface="+mn-ea"/>
              </a:rPr>
              <a:t>)</a:t>
            </a:r>
            <a:endParaRPr lang="zh-CN" altLang="en-US" sz="2000" dirty="0">
              <a:solidFill>
                <a:schemeClr val="bg1"/>
              </a:solidFill>
              <a:latin typeface="思源黑体 CN Light" panose="020B0300000000000000" pitchFamily="34" charset="-122"/>
              <a:ea typeface="思源黑体 CN Light" panose="020B0300000000000000" pitchFamily="34" charset="-122"/>
            </a:endParaRPr>
          </a:p>
          <a:p>
            <a:pPr algn="ctr">
              <a:lnSpc>
                <a:spcPct val="150000"/>
              </a:lnSpc>
            </a:pPr>
            <a:r>
              <a:rPr lang="zh-CN" altLang="en-US" sz="2000" dirty="0">
                <a:solidFill>
                  <a:schemeClr val="bg1"/>
                </a:solidFill>
                <a:latin typeface="思源黑体 CN Light" panose="020B0300000000000000" pitchFamily="34" charset="-122"/>
                <a:ea typeface="思源黑体 CN Light" panose="020B0300000000000000" pitchFamily="34" charset="-122"/>
                <a:sym typeface="+mn-ea"/>
              </a:rPr>
              <a:t>i =I</a:t>
            </a:r>
            <a:r>
              <a:rPr lang="zh-CN" altLang="en-US" sz="2000" baseline="-25000" dirty="0">
                <a:solidFill>
                  <a:schemeClr val="bg1"/>
                </a:solidFill>
                <a:latin typeface="思源黑体 CN Light" panose="020B0300000000000000" pitchFamily="34" charset="-122"/>
                <a:ea typeface="思源黑体 CN Light" panose="020B0300000000000000" pitchFamily="34" charset="-122"/>
                <a:sym typeface="+mn-ea"/>
              </a:rPr>
              <a:t>m</a:t>
            </a:r>
            <a:r>
              <a:rPr lang="zh-CN" altLang="en-US" sz="2000" dirty="0">
                <a:solidFill>
                  <a:schemeClr val="bg1"/>
                </a:solidFill>
                <a:latin typeface="思源黑体 CN Light" panose="020B0300000000000000" pitchFamily="34" charset="-122"/>
                <a:ea typeface="思源黑体 CN Light" panose="020B0300000000000000" pitchFamily="34" charset="-122"/>
                <a:sym typeface="+mn-ea"/>
              </a:rPr>
              <a:t>sin(ωt+ψ</a:t>
            </a:r>
            <a:r>
              <a:rPr lang="zh-CN" altLang="en-US" sz="2000" baseline="-25000" dirty="0">
                <a:solidFill>
                  <a:schemeClr val="bg1"/>
                </a:solidFill>
                <a:latin typeface="思源黑体 CN Light" panose="020B0300000000000000" pitchFamily="34" charset="-122"/>
                <a:ea typeface="思源黑体 CN Light" panose="020B0300000000000000" pitchFamily="34" charset="-122"/>
                <a:sym typeface="+mn-ea"/>
              </a:rPr>
              <a:t>i</a:t>
            </a:r>
            <a:r>
              <a:rPr lang="zh-CN" altLang="en-US" sz="2000" dirty="0">
                <a:solidFill>
                  <a:schemeClr val="bg1"/>
                </a:solidFill>
                <a:latin typeface="思源黑体 CN Light" panose="020B0300000000000000" pitchFamily="34" charset="-122"/>
                <a:ea typeface="思源黑体 CN Light" panose="020B0300000000000000" pitchFamily="34" charset="-122"/>
                <a:sym typeface="+mn-ea"/>
              </a:rPr>
              <a:t>)</a:t>
            </a:r>
            <a:endParaRPr lang="zh-CN" altLang="en-US" sz="2000" dirty="0">
              <a:solidFill>
                <a:schemeClr val="bg1"/>
              </a:solidFill>
              <a:latin typeface="思源黑体 CN Light" panose="020B0300000000000000" pitchFamily="34" charset="-122"/>
              <a:ea typeface="思源黑体 CN Light" panose="020B0300000000000000" pitchFamily="34" charset="-122"/>
            </a:endParaRPr>
          </a:p>
          <a:p>
            <a:pPr algn="just">
              <a:lnSpc>
                <a:spcPct val="150000"/>
              </a:lnSpc>
            </a:pPr>
            <a:r>
              <a:rPr lang="zh-CN" altLang="en-US" sz="2000" dirty="0">
                <a:solidFill>
                  <a:schemeClr val="bg1"/>
                </a:solidFill>
                <a:latin typeface="思源黑体 CN Light" panose="020B0300000000000000" pitchFamily="34" charset="-122"/>
                <a:ea typeface="思源黑体 CN Light" panose="020B0300000000000000" pitchFamily="34" charset="-122"/>
                <a:sym typeface="+mn-ea"/>
              </a:rPr>
              <a:t>则 u 与 i 的相位差为</a:t>
            </a:r>
            <a:endParaRPr lang="zh-CN" altLang="en-US" sz="2000" dirty="0">
              <a:solidFill>
                <a:schemeClr val="bg1"/>
              </a:solidFill>
              <a:latin typeface="思源黑体 CN Light" panose="020B0300000000000000" pitchFamily="34" charset="-122"/>
              <a:ea typeface="思源黑体 CN Light" panose="020B0300000000000000" pitchFamily="34" charset="-122"/>
            </a:endParaRPr>
          </a:p>
          <a:p>
            <a:pPr algn="just">
              <a:lnSpc>
                <a:spcPct val="150000"/>
              </a:lnSpc>
            </a:pPr>
            <a:r>
              <a:rPr lang="zh-CN" altLang="en-US" sz="2000" dirty="0">
                <a:solidFill>
                  <a:schemeClr val="bg1"/>
                </a:solidFill>
                <a:latin typeface="思源黑体 CN Light" panose="020B0300000000000000" pitchFamily="34" charset="-122"/>
                <a:ea typeface="思源黑体 CN Light" panose="020B0300000000000000" pitchFamily="34" charset="-122"/>
                <a:sym typeface="+mn-ea"/>
              </a:rPr>
              <a:t>φ=(ωt+ψ</a:t>
            </a:r>
            <a:r>
              <a:rPr lang="zh-CN" altLang="en-US" sz="2000" baseline="-25000" dirty="0">
                <a:solidFill>
                  <a:schemeClr val="bg1"/>
                </a:solidFill>
                <a:latin typeface="思源黑体 CN Light" panose="020B0300000000000000" pitchFamily="34" charset="-122"/>
                <a:ea typeface="思源黑体 CN Light" panose="020B0300000000000000" pitchFamily="34" charset="-122"/>
                <a:sym typeface="+mn-ea"/>
              </a:rPr>
              <a:t>u</a:t>
            </a:r>
            <a:r>
              <a:rPr lang="zh-CN" altLang="en-US" sz="2000" dirty="0">
                <a:solidFill>
                  <a:schemeClr val="bg1"/>
                </a:solidFill>
                <a:latin typeface="思源黑体 CN Light" panose="020B0300000000000000" pitchFamily="34" charset="-122"/>
                <a:ea typeface="思源黑体 CN Light" panose="020B0300000000000000" pitchFamily="34" charset="-122"/>
                <a:sym typeface="+mn-ea"/>
              </a:rPr>
              <a:t> )- (ωt+ψ</a:t>
            </a:r>
            <a:r>
              <a:rPr lang="zh-CN" altLang="en-US" sz="2000" baseline="-25000" dirty="0">
                <a:solidFill>
                  <a:schemeClr val="bg1"/>
                </a:solidFill>
                <a:latin typeface="思源黑体 CN Light" panose="020B0300000000000000" pitchFamily="34" charset="-122"/>
                <a:ea typeface="思源黑体 CN Light" panose="020B0300000000000000" pitchFamily="34" charset="-122"/>
                <a:sym typeface="+mn-ea"/>
              </a:rPr>
              <a:t>i</a:t>
            </a:r>
            <a:r>
              <a:rPr lang="zh-CN" altLang="en-US" sz="2000" dirty="0">
                <a:solidFill>
                  <a:schemeClr val="bg1"/>
                </a:solidFill>
                <a:latin typeface="思源黑体 CN Light" panose="020B0300000000000000" pitchFamily="34" charset="-122"/>
                <a:ea typeface="思源黑体 CN Light" panose="020B0300000000000000" pitchFamily="34" charset="-122"/>
                <a:sym typeface="+mn-ea"/>
              </a:rPr>
              <a:t>) = ψ</a:t>
            </a:r>
            <a:r>
              <a:rPr lang="zh-CN" altLang="en-US" sz="2000" baseline="-25000" dirty="0">
                <a:solidFill>
                  <a:schemeClr val="bg1"/>
                </a:solidFill>
                <a:latin typeface="思源黑体 CN Light" panose="020B0300000000000000" pitchFamily="34" charset="-122"/>
                <a:ea typeface="思源黑体 CN Light" panose="020B0300000000000000" pitchFamily="34" charset="-122"/>
                <a:sym typeface="+mn-ea"/>
              </a:rPr>
              <a:t>u</a:t>
            </a:r>
            <a:r>
              <a:rPr lang="zh-CN" altLang="en-US" sz="2000" dirty="0">
                <a:solidFill>
                  <a:schemeClr val="bg1"/>
                </a:solidFill>
                <a:latin typeface="思源黑体 CN Light" panose="020B0300000000000000" pitchFamily="34" charset="-122"/>
                <a:ea typeface="思源黑体 CN Light" panose="020B0300000000000000" pitchFamily="34" charset="-122"/>
                <a:sym typeface="+mn-ea"/>
              </a:rPr>
              <a:t>-ψ</a:t>
            </a:r>
            <a:r>
              <a:rPr lang="zh-CN" altLang="en-US" sz="2000" baseline="-25000" dirty="0">
                <a:solidFill>
                  <a:schemeClr val="bg1"/>
                </a:solidFill>
                <a:latin typeface="思源黑体 CN Light" panose="020B0300000000000000" pitchFamily="34" charset="-122"/>
                <a:ea typeface="思源黑体 CN Light" panose="020B0300000000000000" pitchFamily="34" charset="-122"/>
                <a:sym typeface="+mn-ea"/>
              </a:rPr>
              <a:t>i</a:t>
            </a:r>
            <a:r>
              <a:rPr lang="zh-CN" altLang="en-US" sz="2000" dirty="0">
                <a:solidFill>
                  <a:schemeClr val="bg1"/>
                </a:solidFill>
                <a:latin typeface="思源黑体 CN Light" panose="020B0300000000000000" pitchFamily="34" charset="-122"/>
                <a:ea typeface="思源黑体 CN Light" panose="020B0300000000000000" pitchFamily="34" charset="-122"/>
                <a:sym typeface="+mn-ea"/>
              </a:rPr>
              <a:t> </a:t>
            </a:r>
            <a:endParaRPr lang="zh-CN" altLang="en-US" sz="2000" dirty="0">
              <a:solidFill>
                <a:schemeClr val="bg1"/>
              </a:solidFill>
              <a:latin typeface="思源黑体 CN Light" panose="020B0300000000000000" pitchFamily="34" charset="-122"/>
              <a:ea typeface="思源黑体 CN Light" panose="020B0300000000000000" pitchFamily="34" charset="-122"/>
            </a:endParaRPr>
          </a:p>
          <a:p>
            <a:endParaRPr lang="zh-CN" altLang="en-US" sz="2000" dirty="0">
              <a:solidFill>
                <a:schemeClr val="bg1"/>
              </a:solidFill>
              <a:latin typeface="思源黑体 CN Light" panose="020B0300000000000000" pitchFamily="34" charset="-122"/>
              <a:ea typeface="思源黑体 CN Light" panose="020B0300000000000000" pitchFamily="34" charset="-122"/>
            </a:endParaRPr>
          </a:p>
        </p:txBody>
      </p:sp>
      <p:pic>
        <p:nvPicPr>
          <p:cNvPr id="83" name="图片 21"/>
          <p:cNvPicPr>
            <a:picLocks noChangeAspect="1"/>
          </p:cNvPicPr>
          <p:nvPr/>
        </p:nvPicPr>
        <p:blipFill>
          <a:blip r:embed="rId5"/>
          <a:stretch>
            <a:fillRect/>
          </a:stretch>
        </p:blipFill>
        <p:spPr>
          <a:xfrm>
            <a:off x="10090150" y="4632325"/>
            <a:ext cx="1877060" cy="1877060"/>
          </a:xfrm>
          <a:prstGeom prst="rect">
            <a:avLst/>
          </a:prstGeom>
          <a:noFill/>
          <a:ln>
            <a:noFill/>
          </a:ln>
        </p:spPr>
      </p:pic>
      <p:graphicFrame>
        <p:nvGraphicFramePr>
          <p:cNvPr id="-2147482341" name="对象 -2147482342"/>
          <p:cNvGraphicFramePr>
            <a:graphicFrameLocks noChangeAspect="1"/>
          </p:cNvGraphicFramePr>
          <p:nvPr/>
        </p:nvGraphicFramePr>
        <p:xfrm>
          <a:off x="4624705" y="2388235"/>
          <a:ext cx="7416800" cy="1821815"/>
        </p:xfrm>
        <a:graphic>
          <a:graphicData uri="http://schemas.openxmlformats.org/presentationml/2006/ole">
            <mc:AlternateContent xmlns:mc="http://schemas.openxmlformats.org/markup-compatibility/2006">
              <mc:Choice xmlns:v="urn:schemas-microsoft-com:vml" Requires="v">
                <p:oleObj spid="_x0000_s5" name="" r:id="rId6" imgW="6997065" imgH="1409700" progId="Visio.Drawing.15">
                  <p:embed/>
                </p:oleObj>
              </mc:Choice>
              <mc:Fallback>
                <p:oleObj name="" r:id="rId6" imgW="6997065" imgH="1409700" progId="Visio.Drawing.15">
                  <p:embed/>
                  <p:pic>
                    <p:nvPicPr>
                      <p:cNvPr id="0" name="图片 4"/>
                      <p:cNvPicPr/>
                      <p:nvPr/>
                    </p:nvPicPr>
                    <p:blipFill>
                      <a:blip r:embed="rId7"/>
                      <a:stretch>
                        <a:fillRect/>
                      </a:stretch>
                    </p:blipFill>
                    <p:spPr>
                      <a:xfrm>
                        <a:off x="4624705" y="2388235"/>
                        <a:ext cx="7416800" cy="1821815"/>
                      </a:xfrm>
                      <a:prstGeom prst="rect">
                        <a:avLst/>
                      </a:prstGeom>
                      <a:noFill/>
                      <a:ln w="38100">
                        <a:solidFill>
                          <a:srgbClr val="1F4E79"/>
                        </a:solid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1146220" y="1042788"/>
            <a:ext cx="10032642" cy="11988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       正弦交流电的表示方法就是用某种方式把正弦交流电的三要素 (</a:t>
            </a:r>
            <a:r>
              <a:rPr lang="en-US" altLang="zh-CN" sz="24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最大值</a:t>
            </a:r>
            <a:r>
              <a:rPr lang="en-US" altLang="zh-CN"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r>
              <a:rPr lang="en-US" altLang="zh-CN" sz="24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角频率</a:t>
            </a:r>
            <a:r>
              <a:rPr lang="en-US" altLang="zh-CN"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r>
              <a:rPr lang="en-US" altLang="zh-CN" sz="24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初相位</a:t>
            </a:r>
            <a:r>
              <a:rPr lang="en-US" altLang="zh-CN"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 描述出来。正弦交流电的表示方法有</a:t>
            </a:r>
            <a:r>
              <a:rPr lang="en-US" altLang="zh-CN" sz="24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解析式</a:t>
            </a:r>
            <a:r>
              <a:rPr lang="en-US" altLang="zh-CN"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和</a:t>
            </a:r>
            <a:r>
              <a:rPr lang="en-US" altLang="zh-CN" sz="24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图示法</a:t>
            </a:r>
            <a:r>
              <a:rPr lang="en-US" altLang="zh-CN"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两种。</a:t>
            </a:r>
            <a:endParaRPr lang="en-US" altLang="zh-CN" sz="20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二、正弦交流电的表示方法</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13" name="文本框 12"/>
          <p:cNvSpPr txBox="1"/>
          <p:nvPr/>
        </p:nvSpPr>
        <p:spPr>
          <a:xfrm>
            <a:off x="1146175" y="2628900"/>
            <a:ext cx="5852795" cy="2491740"/>
          </a:xfrm>
          <a:prstGeom prst="rect">
            <a:avLst/>
          </a:prstGeom>
          <a:noFill/>
        </p:spPr>
        <p:txBody>
          <a:bodyPr wrap="square" rtlCol="0">
            <a:spAutoFit/>
          </a:bodyPr>
          <a:p>
            <a:pPr>
              <a:lnSpc>
                <a:spcPct val="150000"/>
              </a:lnSpc>
            </a:pPr>
            <a:r>
              <a:rPr lang="en-US" altLang="zh-CN" sz="24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1. 解析式 (瞬时表达式)</a:t>
            </a:r>
            <a:endParaRPr lang="en-US" altLang="zh-CN" sz="24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indent="508000" fontAlgn="auto">
              <a:lnSpc>
                <a:spcPct val="150000"/>
              </a:lnSpc>
              <a:extLst>
                <a:ext uri="{35155182-B16C-46BC-9424-99874614C6A1}">
                  <wpsdc:indentchars xmlns:wpsdc="http://www.wps.cn/officeDocument/2017/drawingmlCustomData" val="200" checksum="282533468"/>
                </a:ext>
              </a:extLst>
            </a:pPr>
            <a:r>
              <a:rPr lang="en-US" altLang="zh-CN"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用正弦函数解析式可表示出正弦交流电的三要素。 如瞬时值 e 是时间 t 的正弦函数, 最大值 E</a:t>
            </a:r>
            <a:r>
              <a:rPr lang="en-US" altLang="zh-CN" sz="2000" baseline="-25000" dirty="0">
                <a:solidFill>
                  <a:schemeClr val="tx1">
                    <a:lumMod val="75000"/>
                    <a:lumOff val="25000"/>
                  </a:schemeClr>
                </a:solidFill>
                <a:latin typeface="思源黑体 CN Light" panose="020B0300000000000000" pitchFamily="34" charset="-122"/>
                <a:ea typeface="思源黑体 CN Light" panose="020B0300000000000000" pitchFamily="34" charset="-122"/>
              </a:rPr>
              <a:t>m</a:t>
            </a:r>
            <a:r>
              <a:rPr lang="en-US" altLang="zh-CN"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 、 角频率 ω 和初相位 ψ 确定后, 某时刻的瞬时值也就确定了。</a:t>
            </a:r>
            <a:endParaRPr lang="en-US" altLang="zh-CN" sz="20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pic>
        <p:nvPicPr>
          <p:cNvPr id="14" name="图片 13"/>
          <p:cNvPicPr>
            <a:picLocks noChangeAspect="1"/>
          </p:cNvPicPr>
          <p:nvPr>
            <p:custDataLst>
              <p:tags r:id="rId1"/>
            </p:custDataLst>
          </p:nvPr>
        </p:nvPicPr>
        <p:blipFill>
          <a:blip r:embed="rId2"/>
          <a:srcRect r="13390" b="31371"/>
          <a:stretch>
            <a:fillRect/>
          </a:stretch>
        </p:blipFill>
        <p:spPr>
          <a:xfrm>
            <a:off x="7266940" y="2961005"/>
            <a:ext cx="4133215" cy="28054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1146220" y="1042788"/>
            <a:ext cx="10032642" cy="33286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spcBef>
                <a:spcPts val="0"/>
              </a:spcBef>
              <a:spcAft>
                <a:spcPts val="0"/>
              </a:spcAft>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2. 图示法</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indent="457200"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用某种图形把反映正弦变化规律的三要素表示出来的方法称为正弦交流电的图示法。 图</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30000"/>
              </a:lnSpc>
              <a:spcBef>
                <a:spcPts val="0"/>
              </a:spcBef>
              <a:spcAft>
                <a:spcPts val="0"/>
              </a:spcAft>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示法分为</a:t>
            </a:r>
            <a:r>
              <a:rPr b="1" dirty="0">
                <a:solidFill>
                  <a:srgbClr val="C00000"/>
                </a:solidFill>
                <a:latin typeface="思源黑体 CN Light" panose="020B0300000000000000" pitchFamily="34" charset="-122"/>
                <a:ea typeface="思源黑体 CN Light" panose="020B0300000000000000" pitchFamily="34" charset="-122"/>
              </a:rPr>
              <a:t>正弦曲线图示法</a:t>
            </a: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和</a:t>
            </a:r>
            <a:r>
              <a:rPr b="1" dirty="0">
                <a:solidFill>
                  <a:srgbClr val="C00000"/>
                </a:solidFill>
                <a:latin typeface="思源黑体 CN Light" panose="020B0300000000000000" pitchFamily="34" charset="-122"/>
                <a:ea typeface="思源黑体 CN Light" panose="020B0300000000000000" pitchFamily="34" charset="-122"/>
              </a:rPr>
              <a:t>旋转矢量图示法</a:t>
            </a: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30000"/>
              </a:lnSpc>
              <a:spcBef>
                <a:spcPts val="0"/>
              </a:spcBef>
              <a:spcAft>
                <a:spcPts val="0"/>
              </a:spcAft>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1) 正弦曲线图示法</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30000"/>
              </a:lnSpc>
              <a:spcBef>
                <a:spcPts val="0"/>
              </a:spcBef>
              <a:spcAft>
                <a:spcPts val="0"/>
              </a:spcAft>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在直角坐标系中, 用横坐标表示时间 t (或 ωt), 用纵坐标表示正弦交流电的瞬时值,选取适当的比值, 就可以在坐标系中用正弦曲线将按正弦规律变化的交流电表示出来。</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30000"/>
              </a:lnSpc>
              <a:spcBef>
                <a:spcPts val="0"/>
              </a:spcBef>
              <a:spcAft>
                <a:spcPts val="0"/>
              </a:spcAft>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2) 旋转矢量图示法</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30000"/>
              </a:lnSpc>
              <a:spcBef>
                <a:spcPts val="0"/>
              </a:spcBef>
              <a:spcAft>
                <a:spcPts val="0"/>
              </a:spcAft>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用正弦曲线表示一个正弦交流电时, 比较形象、直观, 但如果在同一坐标系中表示几个正弦交流电时, 由于曲线较多, 便显得太复杂了, 而采用旋转矢量来表示则一目了然。</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二、</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正弦交流电的表示方法</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pic>
        <p:nvPicPr>
          <p:cNvPr id="2" name="图片 1"/>
          <p:cNvPicPr>
            <a:picLocks noChangeAspect="1"/>
          </p:cNvPicPr>
          <p:nvPr/>
        </p:nvPicPr>
        <p:blipFill>
          <a:blip r:embed="rId1"/>
          <a:stretch>
            <a:fillRect/>
          </a:stretch>
        </p:blipFill>
        <p:spPr>
          <a:xfrm>
            <a:off x="2983865" y="4371340"/>
            <a:ext cx="5974080" cy="22974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841375" y="1488440"/>
            <a:ext cx="10769600"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同频率正弦交流电的和与差</a:t>
            </a:r>
            <a:endPar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7421245" cy="1210658"/>
            <a:chOff x="415234" y="-327275"/>
            <a:chExt cx="7421245"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6567170"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三、 同频率正弦交流电的相量运算</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
          <p:cNvSpPr txBox="1"/>
          <p:nvPr/>
        </p:nvSpPr>
        <p:spPr>
          <a:xfrm>
            <a:off x="937260" y="1995170"/>
            <a:ext cx="10345420" cy="3830955"/>
          </a:xfrm>
          <a:prstGeom prst="rect">
            <a:avLst/>
          </a:prstGeom>
          <a:ln w="38100">
            <a:solidFill>
              <a:srgbClr val="1F4E79"/>
            </a:solidFill>
          </a:ln>
        </p:spPr>
        <p:txBody>
          <a:bodyPr wrap="square">
            <a:spAutoFit/>
          </a:bodyPr>
          <a:p>
            <a:pPr indent="0" algn="just" defTabSz="266700" fontAlgn="auto">
              <a:lnSpc>
                <a:spcPct val="150000"/>
              </a:lnSpc>
              <a:spcAft>
                <a:spcPct val="0"/>
              </a:spcAft>
            </a:pPr>
            <a:r>
              <a:rPr dirty="0">
                <a:latin typeface="思源黑体 CN Light" panose="020B0300000000000000" pitchFamily="34" charset="-122"/>
                <a:ea typeface="思源黑体 CN Light" panose="020B0300000000000000" pitchFamily="34" charset="-122"/>
              </a:rPr>
              <a:t>如求两个同频率的正弦交流电的和与差, 一般采用相量的代数形式进行计算。 即</a:t>
            </a:r>
            <a:endParaRPr dirty="0">
              <a:latin typeface="思源黑体 CN Light" panose="020B0300000000000000" pitchFamily="34" charset="-122"/>
              <a:ea typeface="思源黑体 CN Light" panose="020B0300000000000000" pitchFamily="34" charset="-122"/>
            </a:endParaRPr>
          </a:p>
          <a:p>
            <a:pPr indent="0" algn="just" defTabSz="266700" fontAlgn="auto">
              <a:lnSpc>
                <a:spcPct val="150000"/>
              </a:lnSpc>
              <a:spcAft>
                <a:spcPct val="0"/>
              </a:spcAft>
            </a:pPr>
            <a:r>
              <a:rPr dirty="0">
                <a:latin typeface="思源黑体 CN Light" panose="020B0300000000000000" pitchFamily="34" charset="-122"/>
                <a:ea typeface="思源黑体 CN Light" panose="020B0300000000000000" pitchFamily="34" charset="-122"/>
              </a:rPr>
              <a:t>已知 A</a:t>
            </a:r>
            <a:r>
              <a:rPr baseline="-25000" dirty="0">
                <a:latin typeface="思源黑体 CN Light" panose="020B0300000000000000" pitchFamily="34" charset="-122"/>
                <a:ea typeface="思源黑体 CN Light" panose="020B0300000000000000" pitchFamily="34" charset="-122"/>
              </a:rPr>
              <a:t>1</a:t>
            </a:r>
            <a:r>
              <a:rPr dirty="0">
                <a:latin typeface="思源黑体 CN Light" panose="020B0300000000000000" pitchFamily="34" charset="-122"/>
                <a:ea typeface="思源黑体 CN Light" panose="020B0300000000000000" pitchFamily="34" charset="-122"/>
              </a:rPr>
              <a:t>= a</a:t>
            </a:r>
            <a:r>
              <a:rPr baseline="-25000" dirty="0">
                <a:latin typeface="思源黑体 CN Light" panose="020B0300000000000000" pitchFamily="34" charset="-122"/>
                <a:ea typeface="思源黑体 CN Light" panose="020B0300000000000000" pitchFamily="34" charset="-122"/>
              </a:rPr>
              <a:t>1</a:t>
            </a:r>
            <a:r>
              <a:rPr dirty="0">
                <a:latin typeface="思源黑体 CN Light" panose="020B0300000000000000" pitchFamily="34" charset="-122"/>
                <a:ea typeface="思源黑体 CN Light" panose="020B0300000000000000" pitchFamily="34" charset="-122"/>
              </a:rPr>
              <a:t>+jb</a:t>
            </a:r>
            <a:r>
              <a:rPr baseline="-25000" dirty="0">
                <a:latin typeface="思源黑体 CN Light" panose="020B0300000000000000" pitchFamily="34" charset="-122"/>
                <a:ea typeface="思源黑体 CN Light" panose="020B0300000000000000" pitchFamily="34" charset="-122"/>
              </a:rPr>
              <a:t>1</a:t>
            </a:r>
            <a:r>
              <a:rPr dirty="0">
                <a:latin typeface="思源黑体 CN Light" panose="020B0300000000000000" pitchFamily="34" charset="-122"/>
                <a:ea typeface="思源黑体 CN Light" panose="020B0300000000000000" pitchFamily="34" charset="-122"/>
              </a:rPr>
              <a:t> , A</a:t>
            </a:r>
            <a:r>
              <a:rPr baseline="-25000" dirty="0">
                <a:latin typeface="思源黑体 CN Light" panose="020B0300000000000000" pitchFamily="34" charset="-122"/>
                <a:ea typeface="思源黑体 CN Light" panose="020B0300000000000000" pitchFamily="34" charset="-122"/>
              </a:rPr>
              <a:t>2</a:t>
            </a:r>
            <a:r>
              <a:rPr dirty="0">
                <a:latin typeface="思源黑体 CN Light" panose="020B0300000000000000" pitchFamily="34" charset="-122"/>
                <a:ea typeface="思源黑体 CN Light" panose="020B0300000000000000" pitchFamily="34" charset="-122"/>
              </a:rPr>
              <a:t>= a</a:t>
            </a:r>
            <a:r>
              <a:rPr baseline="-25000" dirty="0">
                <a:latin typeface="思源黑体 CN Light" panose="020B0300000000000000" pitchFamily="34" charset="-122"/>
                <a:ea typeface="思源黑体 CN Light" panose="020B0300000000000000" pitchFamily="34" charset="-122"/>
              </a:rPr>
              <a:t>2</a:t>
            </a:r>
            <a:r>
              <a:rPr dirty="0">
                <a:latin typeface="思源黑体 CN Light" panose="020B0300000000000000" pitchFamily="34" charset="-122"/>
                <a:ea typeface="思源黑体 CN Light" panose="020B0300000000000000" pitchFamily="34" charset="-122"/>
              </a:rPr>
              <a:t>+jb</a:t>
            </a:r>
            <a:r>
              <a:rPr baseline="-25000" dirty="0">
                <a:latin typeface="思源黑体 CN Light" panose="020B0300000000000000" pitchFamily="34" charset="-122"/>
                <a:ea typeface="思源黑体 CN Light" panose="020B0300000000000000" pitchFamily="34" charset="-122"/>
              </a:rPr>
              <a:t>2</a:t>
            </a:r>
            <a:r>
              <a:rPr dirty="0">
                <a:latin typeface="思源黑体 CN Light" panose="020B0300000000000000" pitchFamily="34" charset="-122"/>
                <a:ea typeface="思源黑体 CN Light" panose="020B0300000000000000" pitchFamily="34" charset="-122"/>
              </a:rPr>
              <a:t> , 则</a:t>
            </a:r>
            <a:endParaRPr dirty="0">
              <a:latin typeface="思源黑体 CN Light" panose="020B0300000000000000" pitchFamily="34" charset="-122"/>
              <a:ea typeface="思源黑体 CN Light" panose="020B0300000000000000" pitchFamily="34" charset="-122"/>
            </a:endParaRPr>
          </a:p>
          <a:p>
            <a:pPr indent="0" algn="ctr" defTabSz="266700" fontAlgn="auto">
              <a:lnSpc>
                <a:spcPct val="150000"/>
              </a:lnSpc>
              <a:spcAft>
                <a:spcPct val="0"/>
              </a:spcAft>
            </a:pPr>
            <a:r>
              <a:rPr dirty="0">
                <a:solidFill>
                  <a:srgbClr val="C00000"/>
                </a:solidFill>
                <a:latin typeface="思源黑体 CN Light" panose="020B0300000000000000" pitchFamily="34" charset="-122"/>
                <a:ea typeface="思源黑体 CN Light" panose="020B0300000000000000" pitchFamily="34" charset="-122"/>
              </a:rPr>
              <a:t>A</a:t>
            </a:r>
            <a:r>
              <a:rPr baseline="-25000" dirty="0">
                <a:solidFill>
                  <a:srgbClr val="C00000"/>
                </a:solidFill>
                <a:latin typeface="思源黑体 CN Light" panose="020B0300000000000000" pitchFamily="34" charset="-122"/>
                <a:ea typeface="思源黑体 CN Light" panose="020B0300000000000000" pitchFamily="34" charset="-122"/>
              </a:rPr>
              <a:t>1</a:t>
            </a:r>
            <a:r>
              <a:rPr dirty="0">
                <a:solidFill>
                  <a:srgbClr val="C00000"/>
                </a:solidFill>
                <a:latin typeface="思源黑体 CN Light" panose="020B0300000000000000" pitchFamily="34" charset="-122"/>
                <a:ea typeface="思源黑体 CN Light" panose="020B0300000000000000" pitchFamily="34" charset="-122"/>
              </a:rPr>
              <a:t>±A</a:t>
            </a:r>
            <a:r>
              <a:rPr baseline="-25000" dirty="0">
                <a:solidFill>
                  <a:srgbClr val="C00000"/>
                </a:solidFill>
                <a:latin typeface="思源黑体 CN Light" panose="020B0300000000000000" pitchFamily="34" charset="-122"/>
                <a:ea typeface="思源黑体 CN Light" panose="020B0300000000000000" pitchFamily="34" charset="-122"/>
              </a:rPr>
              <a:t>2</a:t>
            </a:r>
            <a:r>
              <a:rPr dirty="0">
                <a:solidFill>
                  <a:srgbClr val="C00000"/>
                </a:solidFill>
                <a:latin typeface="思源黑体 CN Light" panose="020B0300000000000000" pitchFamily="34" charset="-122"/>
                <a:ea typeface="思源黑体 CN Light" panose="020B0300000000000000" pitchFamily="34" charset="-122"/>
              </a:rPr>
              <a:t>= (a</a:t>
            </a:r>
            <a:r>
              <a:rPr baseline="-25000" dirty="0">
                <a:solidFill>
                  <a:srgbClr val="C00000"/>
                </a:solidFill>
                <a:latin typeface="思源黑体 CN Light" panose="020B0300000000000000" pitchFamily="34" charset="-122"/>
                <a:ea typeface="思源黑体 CN Light" panose="020B0300000000000000" pitchFamily="34" charset="-122"/>
              </a:rPr>
              <a:t>1</a:t>
            </a:r>
            <a:r>
              <a:rPr dirty="0">
                <a:solidFill>
                  <a:srgbClr val="C00000"/>
                </a:solidFill>
                <a:latin typeface="思源黑体 CN Light" panose="020B0300000000000000" pitchFamily="34" charset="-122"/>
                <a:ea typeface="思源黑体 CN Light" panose="020B0300000000000000" pitchFamily="34" charset="-122"/>
              </a:rPr>
              <a:t>±a</a:t>
            </a:r>
            <a:r>
              <a:rPr baseline="-25000" dirty="0">
                <a:solidFill>
                  <a:srgbClr val="C00000"/>
                </a:solidFill>
                <a:latin typeface="思源黑体 CN Light" panose="020B0300000000000000" pitchFamily="34" charset="-122"/>
                <a:ea typeface="思源黑体 CN Light" panose="020B0300000000000000" pitchFamily="34" charset="-122"/>
              </a:rPr>
              <a:t>2</a:t>
            </a:r>
            <a:r>
              <a:rPr dirty="0">
                <a:solidFill>
                  <a:srgbClr val="C00000"/>
                </a:solidFill>
                <a:latin typeface="思源黑体 CN Light" panose="020B0300000000000000" pitchFamily="34" charset="-122"/>
                <a:ea typeface="思源黑体 CN Light" panose="020B0300000000000000" pitchFamily="34" charset="-122"/>
              </a:rPr>
              <a:t> ) +j (b</a:t>
            </a:r>
            <a:r>
              <a:rPr baseline="-25000" dirty="0">
                <a:solidFill>
                  <a:srgbClr val="C00000"/>
                </a:solidFill>
                <a:latin typeface="思源黑体 CN Light" panose="020B0300000000000000" pitchFamily="34" charset="-122"/>
                <a:ea typeface="思源黑体 CN Light" panose="020B0300000000000000" pitchFamily="34" charset="-122"/>
              </a:rPr>
              <a:t>1</a:t>
            </a:r>
            <a:r>
              <a:rPr dirty="0">
                <a:solidFill>
                  <a:srgbClr val="C00000"/>
                </a:solidFill>
                <a:latin typeface="思源黑体 CN Light" panose="020B0300000000000000" pitchFamily="34" charset="-122"/>
                <a:ea typeface="思源黑体 CN Light" panose="020B0300000000000000" pitchFamily="34" charset="-122"/>
              </a:rPr>
              <a:t>±b</a:t>
            </a:r>
            <a:r>
              <a:rPr baseline="-25000" dirty="0">
                <a:solidFill>
                  <a:srgbClr val="C00000"/>
                </a:solidFill>
                <a:latin typeface="思源黑体 CN Light" panose="020B0300000000000000" pitchFamily="34" charset="-122"/>
                <a:ea typeface="思源黑体 CN Light" panose="020B0300000000000000" pitchFamily="34" charset="-122"/>
              </a:rPr>
              <a:t>2</a:t>
            </a:r>
            <a:r>
              <a:rPr dirty="0">
                <a:solidFill>
                  <a:srgbClr val="C00000"/>
                </a:solidFill>
                <a:latin typeface="思源黑体 CN Light" panose="020B0300000000000000" pitchFamily="34" charset="-122"/>
                <a:ea typeface="思源黑体 CN Light" panose="020B0300000000000000" pitchFamily="34" charset="-122"/>
              </a:rPr>
              <a:t> ) </a:t>
            </a:r>
            <a:endParaRPr dirty="0">
              <a:latin typeface="思源黑体 CN Light" panose="020B0300000000000000" pitchFamily="34" charset="-122"/>
              <a:ea typeface="思源黑体 CN Light" panose="020B0300000000000000" pitchFamily="34" charset="-122"/>
            </a:endParaRPr>
          </a:p>
          <a:p>
            <a:pPr indent="0" algn="ctr" defTabSz="266700" fontAlgn="auto">
              <a:lnSpc>
                <a:spcPct val="150000"/>
              </a:lnSpc>
              <a:spcAft>
                <a:spcPct val="0"/>
              </a:spcAft>
            </a:pPr>
            <a:r>
              <a:rPr dirty="0">
                <a:latin typeface="思源黑体 CN Light" panose="020B0300000000000000" pitchFamily="34" charset="-122"/>
                <a:ea typeface="思源黑体 CN Light" panose="020B0300000000000000" pitchFamily="34" charset="-122"/>
              </a:rPr>
              <a:t>求两个同频率的正弦交流电的和与差, 还可以采用作图法, 即用</a:t>
            </a:r>
            <a:r>
              <a:rPr dirty="0">
                <a:solidFill>
                  <a:srgbClr val="C00000"/>
                </a:solidFill>
                <a:latin typeface="思源黑体 CN Light" panose="020B0300000000000000" pitchFamily="34" charset="-122"/>
                <a:ea typeface="思源黑体 CN Light" panose="020B0300000000000000" pitchFamily="34" charset="-122"/>
              </a:rPr>
              <a:t>平行四边形法则</a:t>
            </a:r>
            <a:r>
              <a:rPr dirty="0">
                <a:latin typeface="思源黑体 CN Light" panose="020B0300000000000000" pitchFamily="34" charset="-122"/>
                <a:ea typeface="思源黑体 CN Light" panose="020B0300000000000000" pitchFamily="34" charset="-122"/>
              </a:rPr>
              <a:t>合成进行运算。 </a:t>
            </a:r>
            <a:endParaRPr dirty="0">
              <a:latin typeface="思源黑体 CN Light" panose="020B0300000000000000" pitchFamily="34" charset="-122"/>
              <a:ea typeface="思源黑体 CN Light" panose="020B0300000000000000" pitchFamily="34" charset="-122"/>
            </a:endParaRPr>
          </a:p>
          <a:p>
            <a:pPr indent="0" algn="just" defTabSz="266700" fontAlgn="auto">
              <a:lnSpc>
                <a:spcPct val="150000"/>
              </a:lnSpc>
              <a:spcAft>
                <a:spcPct val="0"/>
              </a:spcAft>
            </a:pPr>
            <a:r>
              <a:rPr dirty="0">
                <a:latin typeface="思源黑体 CN Light" panose="020B0300000000000000" pitchFamily="34" charset="-122"/>
                <a:ea typeface="思源黑体 CN Light" panose="020B0300000000000000" pitchFamily="34" charset="-122"/>
              </a:rPr>
              <a:t>设旋转矢量 OA代表正弦交流电 i</a:t>
            </a:r>
            <a:r>
              <a:rPr baseline="-25000" dirty="0">
                <a:latin typeface="思源黑体 CN Light" panose="020B0300000000000000" pitchFamily="34" charset="-122"/>
                <a:ea typeface="思源黑体 CN Light" panose="020B0300000000000000" pitchFamily="34" charset="-122"/>
              </a:rPr>
              <a:t>1</a:t>
            </a:r>
            <a:r>
              <a:rPr dirty="0">
                <a:latin typeface="思源黑体 CN Light" panose="020B0300000000000000" pitchFamily="34" charset="-122"/>
                <a:ea typeface="思源黑体 CN Light" panose="020B0300000000000000" pitchFamily="34" charset="-122"/>
              </a:rPr>
              <a:t>=I</a:t>
            </a:r>
            <a:r>
              <a:rPr baseline="-25000" dirty="0">
                <a:latin typeface="思源黑体 CN Light" panose="020B0300000000000000" pitchFamily="34" charset="-122"/>
                <a:ea typeface="思源黑体 CN Light" panose="020B0300000000000000" pitchFamily="34" charset="-122"/>
              </a:rPr>
              <a:t>m1</a:t>
            </a:r>
            <a:r>
              <a:rPr dirty="0">
                <a:latin typeface="思源黑体 CN Light" panose="020B0300000000000000" pitchFamily="34" charset="-122"/>
                <a:ea typeface="思源黑体 CN Light" panose="020B0300000000000000" pitchFamily="34" charset="-122"/>
              </a:rPr>
              <a:t>sin(ωt+ψ</a:t>
            </a:r>
            <a:r>
              <a:rPr baseline="-25000" dirty="0">
                <a:latin typeface="思源黑体 CN Light" panose="020B0300000000000000" pitchFamily="34" charset="-122"/>
                <a:ea typeface="思源黑体 CN Light" panose="020B0300000000000000" pitchFamily="34" charset="-122"/>
              </a:rPr>
              <a:t>1</a:t>
            </a:r>
            <a:r>
              <a:rPr dirty="0">
                <a:latin typeface="思源黑体 CN Light" panose="020B0300000000000000" pitchFamily="34" charset="-122"/>
                <a:ea typeface="思源黑体 CN Light" panose="020B0300000000000000" pitchFamily="34" charset="-122"/>
              </a:rPr>
              <a:t> ), OB代表 i</a:t>
            </a:r>
            <a:r>
              <a:rPr baseline="-25000" dirty="0">
                <a:latin typeface="思源黑体 CN Light" panose="020B0300000000000000" pitchFamily="34" charset="-122"/>
                <a:ea typeface="思源黑体 CN Light" panose="020B0300000000000000" pitchFamily="34" charset="-122"/>
              </a:rPr>
              <a:t>2</a:t>
            </a:r>
            <a:r>
              <a:rPr dirty="0">
                <a:latin typeface="思源黑体 CN Light" panose="020B0300000000000000" pitchFamily="34" charset="-122"/>
                <a:ea typeface="思源黑体 CN Light" panose="020B0300000000000000" pitchFamily="34" charset="-122"/>
              </a:rPr>
              <a:t>= I</a:t>
            </a:r>
            <a:r>
              <a:rPr baseline="-25000" dirty="0">
                <a:latin typeface="思源黑体 CN Light" panose="020B0300000000000000" pitchFamily="34" charset="-122"/>
                <a:ea typeface="思源黑体 CN Light" panose="020B0300000000000000" pitchFamily="34" charset="-122"/>
              </a:rPr>
              <a:t>m2</a:t>
            </a:r>
            <a:r>
              <a:rPr dirty="0">
                <a:latin typeface="思源黑体 CN Light" panose="020B0300000000000000" pitchFamily="34" charset="-122"/>
                <a:ea typeface="思源黑体 CN Light" panose="020B0300000000000000" pitchFamily="34" charset="-122"/>
              </a:rPr>
              <a:t>sin(ωt+ψ</a:t>
            </a:r>
            <a:r>
              <a:rPr baseline="-25000" dirty="0">
                <a:latin typeface="思源黑体 CN Light" panose="020B0300000000000000" pitchFamily="34" charset="-122"/>
                <a:ea typeface="思源黑体 CN Light" panose="020B0300000000000000" pitchFamily="34" charset="-122"/>
              </a:rPr>
              <a:t>2</a:t>
            </a:r>
            <a:r>
              <a:rPr dirty="0">
                <a:latin typeface="思源黑体 CN Light" panose="020B0300000000000000" pitchFamily="34" charset="-122"/>
                <a:ea typeface="思源黑体 CN Light" panose="020B0300000000000000" pitchFamily="34" charset="-122"/>
              </a:rPr>
              <a:t> ), 它们以相同的角速度 ω 按逆时针方向绕原点</a:t>
            </a:r>
            <a:r>
              <a:rPr lang="en-US" dirty="0">
                <a:latin typeface="思源黑体 CN Light" panose="020B0300000000000000" pitchFamily="34" charset="-122"/>
                <a:ea typeface="思源黑体 CN Light" panose="020B0300000000000000" pitchFamily="34" charset="-122"/>
              </a:rPr>
              <a:t>O</a:t>
            </a:r>
            <a:r>
              <a:rPr dirty="0">
                <a:latin typeface="思源黑体 CN Light" panose="020B0300000000000000" pitchFamily="34" charset="-122"/>
                <a:ea typeface="思源黑体 CN Light" panose="020B0300000000000000" pitchFamily="34" charset="-122"/>
              </a:rPr>
              <a:t>匀速旋转。根据平行四边形法则, 以 OA 和 OB 为邻边作平行四边形 OACB, 则平行四边形的对角线 OC即正弦交流电 i</a:t>
            </a:r>
            <a:r>
              <a:rPr baseline="-25000" dirty="0">
                <a:latin typeface="思源黑体 CN Light" panose="020B0300000000000000" pitchFamily="34" charset="-122"/>
                <a:ea typeface="思源黑体 CN Light" panose="020B0300000000000000" pitchFamily="34" charset="-122"/>
              </a:rPr>
              <a:t>1</a:t>
            </a:r>
            <a:r>
              <a:rPr dirty="0">
                <a:latin typeface="思源黑体 CN Light" panose="020B0300000000000000" pitchFamily="34" charset="-122"/>
                <a:ea typeface="思源黑体 CN Light" panose="020B0300000000000000" pitchFamily="34" charset="-122"/>
              </a:rPr>
              <a:t>和 i</a:t>
            </a:r>
            <a:r>
              <a:rPr baseline="-25000" dirty="0">
                <a:latin typeface="思源黑体 CN Light" panose="020B0300000000000000" pitchFamily="34" charset="-122"/>
                <a:ea typeface="思源黑体 CN Light" panose="020B0300000000000000" pitchFamily="34" charset="-122"/>
              </a:rPr>
              <a:t>2</a:t>
            </a:r>
            <a:r>
              <a:rPr dirty="0">
                <a:latin typeface="思源黑体 CN Light" panose="020B0300000000000000" pitchFamily="34" charset="-122"/>
                <a:ea typeface="思源黑体 CN Light" panose="020B0300000000000000" pitchFamily="34" charset="-122"/>
              </a:rPr>
              <a:t> 的和 i。 矢量 OC的长度代表正弦交流电 i 的有效值,OC与 x 轴的夹角 ψ 代表电流 i 的初相位, 则</a:t>
            </a:r>
            <a:endParaRPr dirty="0">
              <a:latin typeface="思源黑体 CN Light" panose="020B0300000000000000" pitchFamily="34" charset="-122"/>
              <a:ea typeface="思源黑体 CN Light" panose="020B0300000000000000" pitchFamily="34" charset="-122"/>
            </a:endParaRPr>
          </a:p>
          <a:p>
            <a:pPr indent="0" algn="ctr" defTabSz="266700" fontAlgn="auto">
              <a:lnSpc>
                <a:spcPct val="150000"/>
              </a:lnSpc>
              <a:spcAft>
                <a:spcPct val="0"/>
              </a:spcAft>
            </a:pPr>
            <a:r>
              <a:rPr dirty="0">
                <a:latin typeface="思源黑体 CN Light" panose="020B0300000000000000" pitchFamily="34" charset="-122"/>
                <a:ea typeface="思源黑体 CN Light" panose="020B0300000000000000" pitchFamily="34" charset="-122"/>
              </a:rPr>
              <a:t>i = i</a:t>
            </a:r>
            <a:r>
              <a:rPr baseline="-25000" dirty="0">
                <a:latin typeface="思源黑体 CN Light" panose="020B0300000000000000" pitchFamily="34" charset="-122"/>
                <a:ea typeface="思源黑体 CN Light" panose="020B0300000000000000" pitchFamily="34" charset="-122"/>
              </a:rPr>
              <a:t>1</a:t>
            </a:r>
            <a:r>
              <a:rPr dirty="0">
                <a:latin typeface="思源黑体 CN Light" panose="020B0300000000000000" pitchFamily="34" charset="-122"/>
                <a:ea typeface="思源黑体 CN Light" panose="020B0300000000000000" pitchFamily="34" charset="-122"/>
              </a:rPr>
              <a:t>+i</a:t>
            </a:r>
            <a:r>
              <a:rPr baseline="-25000" dirty="0">
                <a:latin typeface="思源黑体 CN Light" panose="020B0300000000000000" pitchFamily="34" charset="-122"/>
                <a:ea typeface="思源黑体 CN Light" panose="020B0300000000000000" pitchFamily="34" charset="-122"/>
              </a:rPr>
              <a:t>2</a:t>
            </a:r>
            <a:r>
              <a:rPr dirty="0">
                <a:latin typeface="思源黑体 CN Light" panose="020B0300000000000000" pitchFamily="34" charset="-122"/>
                <a:ea typeface="思源黑体 CN Light" panose="020B0300000000000000" pitchFamily="34" charset="-122"/>
              </a:rPr>
              <a:t>= I</a:t>
            </a:r>
            <a:r>
              <a:rPr baseline="-25000" dirty="0">
                <a:latin typeface="思源黑体 CN Light" panose="020B0300000000000000" pitchFamily="34" charset="-122"/>
                <a:ea typeface="思源黑体 CN Light" panose="020B0300000000000000" pitchFamily="34" charset="-122"/>
              </a:rPr>
              <a:t>m</a:t>
            </a:r>
            <a:r>
              <a:rPr dirty="0">
                <a:latin typeface="思源黑体 CN Light" panose="020B0300000000000000" pitchFamily="34" charset="-122"/>
                <a:ea typeface="思源黑体 CN Light" panose="020B0300000000000000" pitchFamily="34" charset="-122"/>
              </a:rPr>
              <a:t>sin(ωt+ψ) </a:t>
            </a:r>
            <a:endParaRPr dirty="0">
              <a:latin typeface="思源黑体 CN Light" panose="020B0300000000000000" pitchFamily="34" charset="-122"/>
              <a:ea typeface="思源黑体 CN Light" panose="020B0300000000000000" pitchFamily="34" charset="-122"/>
            </a:endParaRPr>
          </a:p>
        </p:txBody>
      </p:sp>
      <p:sp>
        <p:nvSpPr>
          <p:cNvPr id="5" name="文本框 4"/>
          <p:cNvSpPr txBox="1"/>
          <p:nvPr/>
        </p:nvSpPr>
        <p:spPr>
          <a:xfrm>
            <a:off x="1630680" y="1064895"/>
            <a:ext cx="8268970" cy="368300"/>
          </a:xfrm>
          <a:prstGeom prst="rect">
            <a:avLst/>
          </a:prstGeom>
          <a:noFill/>
        </p:spPr>
        <p:txBody>
          <a:bodyPr wrap="square" rtlCol="0">
            <a:spAutoFit/>
          </a:bodyPr>
          <a:p>
            <a:r>
              <a:rPr dirty="0">
                <a:latin typeface="思源黑体 CN Light" panose="020B0300000000000000" pitchFamily="34" charset="-122"/>
                <a:ea typeface="思源黑体 CN Light" panose="020B0300000000000000" pitchFamily="34" charset="-122"/>
              </a:rPr>
              <a:t>在交流电路的计算中, 常需要将几个同频率的同类正弦量相加减或相乘除</a:t>
            </a:r>
            <a:endParaRPr dirty="0">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841375" y="1488440"/>
            <a:ext cx="10769600"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同频率正弦交流电的和与差</a:t>
            </a:r>
            <a:endPar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7421245" cy="1210658"/>
            <a:chOff x="415234" y="-327275"/>
            <a:chExt cx="7421245"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6567170"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三、 同频率正弦交流电的相量运算</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3" name="文本框 2"/>
          <p:cNvSpPr txBox="1"/>
          <p:nvPr/>
        </p:nvSpPr>
        <p:spPr>
          <a:xfrm>
            <a:off x="889635" y="1995170"/>
            <a:ext cx="7629525" cy="4246245"/>
          </a:xfrm>
          <a:prstGeom prst="rect">
            <a:avLst/>
          </a:prstGeom>
        </p:spPr>
        <p:txBody>
          <a:bodyPr wrap="square">
            <a:spAutoFit/>
          </a:bodyPr>
          <a:p>
            <a:pPr marL="0" indent="304800" algn="just" defTabSz="266700">
              <a:lnSpc>
                <a:spcPct val="150000"/>
              </a:lnSpc>
              <a:spcAft>
                <a:spcPct val="0"/>
              </a:spcAft>
            </a:pPr>
            <a:r>
              <a:rPr lang="en-US" altLang="zh-CN" sz="1800" dirty="0">
                <a:latin typeface="思源黑体 CN Light" panose="020B0300000000000000" pitchFamily="34" charset="-122"/>
                <a:ea typeface="思源黑体 CN Light" panose="020B0300000000000000" pitchFamily="34" charset="-122"/>
              </a:rPr>
              <a:t>电流 i 的振幅等于两个相加的正弦交流电 i</a:t>
            </a:r>
            <a:r>
              <a:rPr lang="en-US" altLang="zh-CN" sz="1800" baseline="-25000" dirty="0">
                <a:latin typeface="思源黑体 CN Light" panose="020B0300000000000000" pitchFamily="34" charset="-122"/>
                <a:ea typeface="思源黑体 CN Light" panose="020B0300000000000000" pitchFamily="34" charset="-122"/>
              </a:rPr>
              <a:t>1</a:t>
            </a:r>
            <a:r>
              <a:rPr lang="en-US" altLang="zh-CN" sz="1800" dirty="0">
                <a:latin typeface="思源黑体 CN Light" panose="020B0300000000000000" pitchFamily="34" charset="-122"/>
                <a:ea typeface="思源黑体 CN Light" panose="020B0300000000000000" pitchFamily="34" charset="-122"/>
              </a:rPr>
              <a:t> 和 i</a:t>
            </a:r>
            <a:r>
              <a:rPr lang="en-US" altLang="zh-CN" sz="1800" baseline="-25000" dirty="0">
                <a:latin typeface="思源黑体 CN Light" panose="020B0300000000000000" pitchFamily="34" charset="-122"/>
                <a:ea typeface="思源黑体 CN Light" panose="020B0300000000000000" pitchFamily="34" charset="-122"/>
              </a:rPr>
              <a:t>2</a:t>
            </a:r>
            <a:r>
              <a:rPr lang="en-US" altLang="zh-CN" sz="1800" dirty="0">
                <a:latin typeface="思源黑体 CN Light" panose="020B0300000000000000" pitchFamily="34" charset="-122"/>
                <a:ea typeface="思源黑体 CN Light" panose="020B0300000000000000" pitchFamily="34" charset="-122"/>
              </a:rPr>
              <a:t> 的振	幅的矢量和:</a:t>
            </a:r>
            <a:endParaRPr lang="en-US" altLang="zh-CN" sz="1800" dirty="0">
              <a:latin typeface="思源黑体 CN Light" panose="020B0300000000000000" pitchFamily="34" charset="-122"/>
              <a:ea typeface="思源黑体 CN Light" panose="020B0300000000000000" pitchFamily="34" charset="-122"/>
            </a:endParaRPr>
          </a:p>
          <a:p>
            <a:pPr marL="0" indent="304800" algn="ctr" defTabSz="266700">
              <a:lnSpc>
                <a:spcPct val="150000"/>
              </a:lnSpc>
              <a:spcAft>
                <a:spcPct val="0"/>
              </a:spcAft>
            </a:pPr>
            <a:r>
              <a:rPr lang="en-US" altLang="zh-CN" sz="1800" dirty="0">
                <a:latin typeface="思源黑体 CN Light" panose="020B0300000000000000" pitchFamily="34" charset="-122"/>
                <a:ea typeface="思源黑体 CN Light" panose="020B0300000000000000" pitchFamily="34" charset="-122"/>
              </a:rPr>
              <a:t>I</a:t>
            </a:r>
            <a:r>
              <a:rPr lang="en-US" altLang="zh-CN" sz="1800" baseline="-25000" dirty="0">
                <a:latin typeface="思源黑体 CN Light" panose="020B0300000000000000" pitchFamily="34" charset="-122"/>
                <a:ea typeface="思源黑体 CN Light" panose="020B0300000000000000" pitchFamily="34" charset="-122"/>
              </a:rPr>
              <a:t>m</a:t>
            </a:r>
            <a:r>
              <a:rPr lang="en-US" altLang="zh-CN" sz="1800" dirty="0">
                <a:latin typeface="思源黑体 CN Light" panose="020B0300000000000000" pitchFamily="34" charset="-122"/>
                <a:ea typeface="思源黑体 CN Light" panose="020B0300000000000000" pitchFamily="34" charset="-122"/>
              </a:rPr>
              <a:t>= I</a:t>
            </a:r>
            <a:r>
              <a:rPr lang="en-US" altLang="zh-CN" sz="1800" baseline="-25000" dirty="0">
                <a:latin typeface="思源黑体 CN Light" panose="020B0300000000000000" pitchFamily="34" charset="-122"/>
                <a:ea typeface="思源黑体 CN Light" panose="020B0300000000000000" pitchFamily="34" charset="-122"/>
              </a:rPr>
              <a:t>m1</a:t>
            </a:r>
            <a:r>
              <a:rPr lang="en-US" altLang="zh-CN" sz="1800" dirty="0">
                <a:latin typeface="思源黑体 CN Light" panose="020B0300000000000000" pitchFamily="34" charset="-122"/>
                <a:ea typeface="思源黑体 CN Light" panose="020B0300000000000000" pitchFamily="34" charset="-122"/>
              </a:rPr>
              <a:t>+ I</a:t>
            </a:r>
            <a:r>
              <a:rPr lang="en-US" altLang="zh-CN" sz="1800" baseline="-25000" dirty="0">
                <a:latin typeface="思源黑体 CN Light" panose="020B0300000000000000" pitchFamily="34" charset="-122"/>
                <a:ea typeface="思源黑体 CN Light" panose="020B0300000000000000" pitchFamily="34" charset="-122"/>
              </a:rPr>
              <a:t>m2</a:t>
            </a:r>
            <a:r>
              <a:rPr lang="en-US" altLang="zh-CN" sz="1800" dirty="0">
                <a:latin typeface="思源黑体 CN Light" panose="020B0300000000000000" pitchFamily="34" charset="-122"/>
                <a:ea typeface="思源黑体 CN Light" panose="020B0300000000000000" pitchFamily="34" charset="-122"/>
              </a:rPr>
              <a:t> </a:t>
            </a:r>
            <a:endParaRPr lang="en-US" altLang="zh-CN" sz="1800" dirty="0">
              <a:latin typeface="思源黑体 CN Light" panose="020B0300000000000000" pitchFamily="34" charset="-122"/>
              <a:ea typeface="思源黑体 CN Light" panose="020B0300000000000000" pitchFamily="34" charset="-122"/>
            </a:endParaRPr>
          </a:p>
          <a:p>
            <a:pPr marL="0" indent="304800" algn="l" defTabSz="266700">
              <a:lnSpc>
                <a:spcPct val="150000"/>
              </a:lnSpc>
              <a:spcAft>
                <a:spcPct val="0"/>
              </a:spcAft>
            </a:pPr>
            <a:r>
              <a:rPr lang="en-US" altLang="zh-CN" sz="1800" dirty="0">
                <a:latin typeface="思源黑体 CN Light" panose="020B0300000000000000" pitchFamily="34" charset="-122"/>
                <a:ea typeface="思源黑体 CN Light" panose="020B0300000000000000" pitchFamily="34" charset="-122"/>
              </a:rPr>
              <a:t>有效值也满足</a:t>
            </a:r>
            <a:endParaRPr lang="en-US" altLang="zh-CN" sz="1800" dirty="0">
              <a:latin typeface="思源黑体 CN Light" panose="020B0300000000000000" pitchFamily="34" charset="-122"/>
              <a:ea typeface="思源黑体 CN Light" panose="020B0300000000000000" pitchFamily="34" charset="-122"/>
            </a:endParaRPr>
          </a:p>
          <a:p>
            <a:pPr marL="0" indent="304800" algn="ctr" defTabSz="266700">
              <a:lnSpc>
                <a:spcPct val="150000"/>
              </a:lnSpc>
              <a:spcAft>
                <a:spcPct val="0"/>
              </a:spcAft>
            </a:pPr>
            <a:r>
              <a:rPr lang="en-US" altLang="zh-CN" sz="1800" dirty="0">
                <a:latin typeface="思源黑体 CN Light" panose="020B0300000000000000" pitchFamily="34" charset="-122"/>
                <a:ea typeface="思源黑体 CN Light" panose="020B0300000000000000" pitchFamily="34" charset="-122"/>
              </a:rPr>
              <a:t>I= I</a:t>
            </a:r>
            <a:r>
              <a:rPr lang="en-US" altLang="zh-CN" sz="1800" baseline="-25000" dirty="0">
                <a:latin typeface="思源黑体 CN Light" panose="020B0300000000000000" pitchFamily="34" charset="-122"/>
                <a:ea typeface="思源黑体 CN Light" panose="020B0300000000000000" pitchFamily="34" charset="-122"/>
              </a:rPr>
              <a:t>1</a:t>
            </a:r>
            <a:r>
              <a:rPr lang="en-US" altLang="zh-CN" sz="1800" dirty="0">
                <a:latin typeface="思源黑体 CN Light" panose="020B0300000000000000" pitchFamily="34" charset="-122"/>
                <a:ea typeface="思源黑体 CN Light" panose="020B0300000000000000" pitchFamily="34" charset="-122"/>
              </a:rPr>
              <a:t>+I</a:t>
            </a:r>
            <a:r>
              <a:rPr lang="en-US" altLang="zh-CN" sz="1800" baseline="-25000" dirty="0">
                <a:latin typeface="思源黑体 CN Light" panose="020B0300000000000000" pitchFamily="34" charset="-122"/>
                <a:ea typeface="思源黑体 CN Light" panose="020B0300000000000000" pitchFamily="34" charset="-122"/>
              </a:rPr>
              <a:t>2</a:t>
            </a:r>
            <a:endParaRPr lang="en-US" altLang="zh-CN" sz="1800" dirty="0">
              <a:latin typeface="思源黑体 CN Light" panose="020B0300000000000000" pitchFamily="34" charset="-122"/>
              <a:ea typeface="思源黑体 CN Light" panose="020B0300000000000000" pitchFamily="34" charset="-122"/>
            </a:endParaRPr>
          </a:p>
          <a:p>
            <a:pPr marL="0" indent="304800" algn="just" defTabSz="266700">
              <a:lnSpc>
                <a:spcPct val="150000"/>
              </a:lnSpc>
              <a:spcAft>
                <a:spcPct val="0"/>
              </a:spcAft>
            </a:pPr>
            <a:r>
              <a:rPr lang="en-US" altLang="zh-CN" sz="1800" dirty="0">
                <a:latin typeface="思源黑体 CN Light" panose="020B0300000000000000" pitchFamily="34" charset="-122"/>
                <a:ea typeface="思源黑体 CN Light" panose="020B0300000000000000" pitchFamily="34" charset="-122"/>
              </a:rPr>
              <a:t>若要进行同频率正弦量的减法运算, 仍可利用上述方法。</a:t>
            </a:r>
            <a:endParaRPr lang="en-US" altLang="zh-CN" sz="1800" dirty="0">
              <a:latin typeface="思源黑体 CN Light" panose="020B0300000000000000" pitchFamily="34" charset="-122"/>
              <a:ea typeface="思源黑体 CN Light" panose="020B0300000000000000" pitchFamily="34" charset="-122"/>
            </a:endParaRPr>
          </a:p>
          <a:p>
            <a:pPr marL="0" indent="304800" algn="just" defTabSz="266700">
              <a:lnSpc>
                <a:spcPct val="150000"/>
              </a:lnSpc>
              <a:spcAft>
                <a:spcPct val="0"/>
              </a:spcAft>
            </a:pPr>
            <a:r>
              <a:rPr lang="en-US" altLang="zh-CN" sz="1800" dirty="0">
                <a:latin typeface="思源黑体 CN Light" panose="020B0300000000000000" pitchFamily="34" charset="-122"/>
                <a:ea typeface="思源黑体 CN Light" panose="020B0300000000000000" pitchFamily="34" charset="-122"/>
              </a:rPr>
              <a:t>如要求 i = i</a:t>
            </a:r>
            <a:r>
              <a:rPr lang="en-US" altLang="zh-CN" sz="1800" baseline="-25000" dirty="0">
                <a:latin typeface="思源黑体 CN Light" panose="020B0300000000000000" pitchFamily="34" charset="-122"/>
                <a:ea typeface="思源黑体 CN Light" panose="020B0300000000000000" pitchFamily="34" charset="-122"/>
              </a:rPr>
              <a:t>1</a:t>
            </a:r>
            <a:r>
              <a:rPr lang="en-US" altLang="zh-CN" sz="1800" dirty="0">
                <a:latin typeface="思源黑体 CN Light" panose="020B0300000000000000" pitchFamily="34" charset="-122"/>
                <a:ea typeface="思源黑体 CN Light" panose="020B0300000000000000" pitchFamily="34" charset="-122"/>
              </a:rPr>
              <a:t>-i</a:t>
            </a:r>
            <a:r>
              <a:rPr lang="en-US" altLang="zh-CN" sz="1800" baseline="-25000" dirty="0">
                <a:latin typeface="思源黑体 CN Light" panose="020B0300000000000000" pitchFamily="34" charset="-122"/>
                <a:ea typeface="思源黑体 CN Light" panose="020B0300000000000000" pitchFamily="34" charset="-122"/>
              </a:rPr>
              <a:t>2</a:t>
            </a:r>
            <a:r>
              <a:rPr lang="en-US" altLang="zh-CN" sz="1800" dirty="0">
                <a:latin typeface="思源黑体 CN Light" panose="020B0300000000000000" pitchFamily="34" charset="-122"/>
                <a:ea typeface="思源黑体 CN Light" panose="020B0300000000000000" pitchFamily="34" charset="-122"/>
              </a:rPr>
              <a:t> , 就可看成是矢量 I</a:t>
            </a:r>
            <a:r>
              <a:rPr lang="en-US" altLang="zh-CN" sz="1800" baseline="-25000" dirty="0">
                <a:latin typeface="思源黑体 CN Light" panose="020B0300000000000000" pitchFamily="34" charset="-122"/>
                <a:ea typeface="思源黑体 CN Light" panose="020B0300000000000000" pitchFamily="34" charset="-122"/>
              </a:rPr>
              <a:t>1</a:t>
            </a:r>
            <a:r>
              <a:rPr lang="en-US" altLang="zh-CN" sz="1800" dirty="0">
                <a:latin typeface="思源黑体 CN Light" panose="020B0300000000000000" pitchFamily="34" charset="-122"/>
                <a:ea typeface="思源黑体 CN Light" panose="020B0300000000000000" pitchFamily="34" charset="-122"/>
              </a:rPr>
              <a:t>与矢量 (-I</a:t>
            </a:r>
            <a:r>
              <a:rPr lang="en-US" altLang="zh-CN" sz="1800" baseline="-25000" dirty="0">
                <a:latin typeface="思源黑体 CN Light" panose="020B0300000000000000" pitchFamily="34" charset="-122"/>
                <a:ea typeface="思源黑体 CN Light" panose="020B0300000000000000" pitchFamily="34" charset="-122"/>
              </a:rPr>
              <a:t>2</a:t>
            </a:r>
            <a:r>
              <a:rPr lang="en-US" altLang="zh-CN" sz="1800" dirty="0">
                <a:latin typeface="思源黑体 CN Light" panose="020B0300000000000000" pitchFamily="34" charset="-122"/>
                <a:ea typeface="思源黑体 CN Light" panose="020B0300000000000000" pitchFamily="34" charset="-122"/>
              </a:rPr>
              <a:t>) 的相加, 即</a:t>
            </a:r>
            <a:endParaRPr lang="en-US" altLang="zh-CN" sz="1800" dirty="0">
              <a:latin typeface="思源黑体 CN Light" panose="020B0300000000000000" pitchFamily="34" charset="-122"/>
              <a:ea typeface="思源黑体 CN Light" panose="020B0300000000000000" pitchFamily="34" charset="-122"/>
            </a:endParaRPr>
          </a:p>
          <a:p>
            <a:pPr marL="0" indent="304800" algn="ctr" defTabSz="266700">
              <a:lnSpc>
                <a:spcPct val="150000"/>
              </a:lnSpc>
              <a:spcAft>
                <a:spcPct val="0"/>
              </a:spcAft>
            </a:pPr>
            <a:r>
              <a:rPr lang="en-US" altLang="zh-CN" sz="1800" dirty="0">
                <a:latin typeface="思源黑体 CN Light" panose="020B0300000000000000" pitchFamily="34" charset="-122"/>
                <a:ea typeface="思源黑体 CN Light" panose="020B0300000000000000" pitchFamily="34" charset="-122"/>
              </a:rPr>
              <a:t>I = I</a:t>
            </a:r>
            <a:r>
              <a:rPr lang="en-US" altLang="zh-CN" sz="1800" baseline="-25000" dirty="0">
                <a:latin typeface="思源黑体 CN Light" panose="020B0300000000000000" pitchFamily="34" charset="-122"/>
                <a:ea typeface="思源黑体 CN Light" panose="020B0300000000000000" pitchFamily="34" charset="-122"/>
              </a:rPr>
              <a:t>1</a:t>
            </a:r>
            <a:r>
              <a:rPr lang="en-US" altLang="zh-CN" sz="1800" dirty="0">
                <a:latin typeface="思源黑体 CN Light" panose="020B0300000000000000" pitchFamily="34" charset="-122"/>
                <a:ea typeface="思源黑体 CN Light" panose="020B0300000000000000" pitchFamily="34" charset="-122"/>
              </a:rPr>
              <a:t>-I</a:t>
            </a:r>
            <a:r>
              <a:rPr lang="en-US" altLang="zh-CN" sz="1800" baseline="-25000" dirty="0">
                <a:latin typeface="思源黑体 CN Light" panose="020B0300000000000000" pitchFamily="34" charset="-122"/>
                <a:ea typeface="思源黑体 CN Light" panose="020B0300000000000000" pitchFamily="34" charset="-122"/>
              </a:rPr>
              <a:t>2</a:t>
            </a:r>
            <a:r>
              <a:rPr lang="en-US" altLang="zh-CN" sz="1800" dirty="0">
                <a:latin typeface="思源黑体 CN Light" panose="020B0300000000000000" pitchFamily="34" charset="-122"/>
                <a:ea typeface="思源黑体 CN Light" panose="020B0300000000000000" pitchFamily="34" charset="-122"/>
              </a:rPr>
              <a:t>= I</a:t>
            </a:r>
            <a:r>
              <a:rPr lang="en-US" altLang="zh-CN" sz="1800" baseline="-25000" dirty="0">
                <a:latin typeface="思源黑体 CN Light" panose="020B0300000000000000" pitchFamily="34" charset="-122"/>
                <a:ea typeface="思源黑体 CN Light" panose="020B0300000000000000" pitchFamily="34" charset="-122"/>
              </a:rPr>
              <a:t>1</a:t>
            </a:r>
            <a:r>
              <a:rPr lang="en-US" altLang="zh-CN" sz="1800" dirty="0">
                <a:latin typeface="思源黑体 CN Light" panose="020B0300000000000000" pitchFamily="34" charset="-122"/>
                <a:ea typeface="思源黑体 CN Light" panose="020B0300000000000000" pitchFamily="34" charset="-122"/>
              </a:rPr>
              <a:t>+ (-I</a:t>
            </a:r>
            <a:r>
              <a:rPr lang="en-US" altLang="zh-CN" sz="1800" baseline="-25000" dirty="0">
                <a:latin typeface="思源黑体 CN Light" panose="020B0300000000000000" pitchFamily="34" charset="-122"/>
                <a:ea typeface="思源黑体 CN Light" panose="020B0300000000000000" pitchFamily="34" charset="-122"/>
              </a:rPr>
              <a:t>2</a:t>
            </a:r>
            <a:r>
              <a:rPr lang="en-US" altLang="zh-CN" sz="1800" dirty="0">
                <a:latin typeface="思源黑体 CN Light" panose="020B0300000000000000" pitchFamily="34" charset="-122"/>
                <a:ea typeface="思源黑体 CN Light" panose="020B0300000000000000" pitchFamily="34" charset="-122"/>
              </a:rPr>
              <a:t>)</a:t>
            </a:r>
            <a:endParaRPr lang="en-US" altLang="zh-CN" sz="1800" dirty="0">
              <a:latin typeface="思源黑体 CN Light" panose="020B0300000000000000" pitchFamily="34" charset="-122"/>
              <a:ea typeface="思源黑体 CN Light" panose="020B0300000000000000" pitchFamily="34" charset="-122"/>
            </a:endParaRPr>
          </a:p>
          <a:p>
            <a:pPr marL="0" indent="304800" algn="l" defTabSz="266700">
              <a:lnSpc>
                <a:spcPct val="150000"/>
              </a:lnSpc>
              <a:spcAft>
                <a:spcPct val="0"/>
              </a:spcAft>
            </a:pPr>
            <a:r>
              <a:rPr lang="en-US" altLang="zh-CN" sz="1800" dirty="0">
                <a:latin typeface="思源黑体 CN Light" panose="020B0300000000000000" pitchFamily="34" charset="-122"/>
                <a:ea typeface="思源黑体 CN Light" panose="020B0300000000000000" pitchFamily="34" charset="-122"/>
              </a:rPr>
              <a:t>这里的-I</a:t>
            </a:r>
            <a:r>
              <a:rPr lang="en-US" altLang="zh-CN" sz="1800" baseline="-25000" dirty="0">
                <a:latin typeface="思源黑体 CN Light" panose="020B0300000000000000" pitchFamily="34" charset="-122"/>
                <a:ea typeface="思源黑体 CN Light" panose="020B0300000000000000" pitchFamily="34" charset="-122"/>
              </a:rPr>
              <a:t>2</a:t>
            </a:r>
            <a:r>
              <a:rPr lang="en-US" altLang="zh-CN" sz="1800" dirty="0">
                <a:latin typeface="思源黑体 CN Light" panose="020B0300000000000000" pitchFamily="34" charset="-122"/>
                <a:ea typeface="思源黑体 CN Light" panose="020B0300000000000000" pitchFamily="34" charset="-122"/>
              </a:rPr>
              <a:t>是与 I</a:t>
            </a:r>
            <a:r>
              <a:rPr lang="en-US" altLang="zh-CN" sz="1800" baseline="-25000" dirty="0">
                <a:latin typeface="思源黑体 CN Light" panose="020B0300000000000000" pitchFamily="34" charset="-122"/>
                <a:ea typeface="思源黑体 CN Light" panose="020B0300000000000000" pitchFamily="34" charset="-122"/>
              </a:rPr>
              <a:t>2</a:t>
            </a:r>
            <a:r>
              <a:rPr lang="en-US" altLang="zh-CN" sz="1800" dirty="0">
                <a:latin typeface="思源黑体 CN Light" panose="020B0300000000000000" pitchFamily="34" charset="-122"/>
                <a:ea typeface="思源黑体 CN Light" panose="020B0300000000000000" pitchFamily="34" charset="-122"/>
              </a:rPr>
              <a:t>方向相反、 量值相等的矢量, 即</a:t>
            </a:r>
            <a:endParaRPr lang="en-US" altLang="zh-CN" sz="1800" dirty="0">
              <a:latin typeface="思源黑体 CN Light" panose="020B0300000000000000" pitchFamily="34" charset="-122"/>
              <a:ea typeface="思源黑体 CN Light" panose="020B0300000000000000" pitchFamily="34" charset="-122"/>
            </a:endParaRPr>
          </a:p>
          <a:p>
            <a:pPr marL="0" indent="304800" algn="ctr" defTabSz="266700">
              <a:lnSpc>
                <a:spcPct val="150000"/>
              </a:lnSpc>
              <a:spcAft>
                <a:spcPct val="0"/>
              </a:spcAft>
            </a:pPr>
            <a:r>
              <a:rPr lang="en-US" altLang="zh-CN" sz="1800" dirty="0">
                <a:latin typeface="思源黑体 CN Light" panose="020B0300000000000000" pitchFamily="34" charset="-122"/>
                <a:ea typeface="思源黑体 CN Light" panose="020B0300000000000000" pitchFamily="34" charset="-122"/>
              </a:rPr>
              <a:t>-i</a:t>
            </a:r>
            <a:r>
              <a:rPr lang="en-US" altLang="zh-CN" sz="1800" baseline="-25000" dirty="0">
                <a:latin typeface="思源黑体 CN Light" panose="020B0300000000000000" pitchFamily="34" charset="-122"/>
                <a:ea typeface="思源黑体 CN Light" panose="020B0300000000000000" pitchFamily="34" charset="-122"/>
              </a:rPr>
              <a:t>2</a:t>
            </a:r>
            <a:r>
              <a:rPr lang="en-US" altLang="zh-CN" sz="1800" dirty="0">
                <a:latin typeface="思源黑体 CN Light" panose="020B0300000000000000" pitchFamily="34" charset="-122"/>
                <a:ea typeface="思源黑体 CN Light" panose="020B0300000000000000" pitchFamily="34" charset="-122"/>
              </a:rPr>
              <a:t>= -I</a:t>
            </a:r>
            <a:r>
              <a:rPr lang="en-US" altLang="zh-CN" sz="1800" baseline="-25000" dirty="0">
                <a:latin typeface="思源黑体 CN Light" panose="020B0300000000000000" pitchFamily="34" charset="-122"/>
                <a:ea typeface="思源黑体 CN Light" panose="020B0300000000000000" pitchFamily="34" charset="-122"/>
              </a:rPr>
              <a:t>m2</a:t>
            </a:r>
            <a:r>
              <a:rPr lang="en-US" altLang="zh-CN" sz="1800" dirty="0">
                <a:latin typeface="思源黑体 CN Light" panose="020B0300000000000000" pitchFamily="34" charset="-122"/>
                <a:ea typeface="思源黑体 CN Light" panose="020B0300000000000000" pitchFamily="34" charset="-122"/>
              </a:rPr>
              <a:t>sin(ωt+ψ</a:t>
            </a:r>
            <a:r>
              <a:rPr lang="en-US" altLang="zh-CN" sz="1800" baseline="-25000" dirty="0">
                <a:latin typeface="思源黑体 CN Light" panose="020B0300000000000000" pitchFamily="34" charset="-122"/>
                <a:ea typeface="思源黑体 CN Light" panose="020B0300000000000000" pitchFamily="34" charset="-122"/>
              </a:rPr>
              <a:t>2</a:t>
            </a:r>
            <a:r>
              <a:rPr lang="en-US" altLang="zh-CN" sz="1800" dirty="0">
                <a:latin typeface="思源黑体 CN Light" panose="020B0300000000000000" pitchFamily="34" charset="-122"/>
                <a:ea typeface="思源黑体 CN Light" panose="020B0300000000000000" pitchFamily="34" charset="-122"/>
              </a:rPr>
              <a:t> )= I</a:t>
            </a:r>
            <a:r>
              <a:rPr lang="en-US" altLang="zh-CN" sz="1800" baseline="-25000" dirty="0">
                <a:latin typeface="思源黑体 CN Light" panose="020B0300000000000000" pitchFamily="34" charset="-122"/>
                <a:ea typeface="思源黑体 CN Light" panose="020B0300000000000000" pitchFamily="34" charset="-122"/>
              </a:rPr>
              <a:t>m2</a:t>
            </a:r>
            <a:r>
              <a:rPr lang="en-US" altLang="zh-CN" sz="1800" dirty="0">
                <a:latin typeface="思源黑体 CN Light" panose="020B0300000000000000" pitchFamily="34" charset="-122"/>
                <a:ea typeface="思源黑体 CN Light" panose="020B0300000000000000" pitchFamily="34" charset="-122"/>
              </a:rPr>
              <a:t>sin(ωt+ψ</a:t>
            </a:r>
            <a:r>
              <a:rPr lang="en-US" altLang="zh-CN" sz="1800" baseline="-25000" dirty="0">
                <a:latin typeface="思源黑体 CN Light" panose="020B0300000000000000" pitchFamily="34" charset="-122"/>
                <a:ea typeface="思源黑体 CN Light" panose="020B0300000000000000" pitchFamily="34" charset="-122"/>
              </a:rPr>
              <a:t>2</a:t>
            </a:r>
            <a:r>
              <a:rPr lang="en-US" altLang="zh-CN" sz="1800" dirty="0">
                <a:latin typeface="思源黑体 CN Light" panose="020B0300000000000000" pitchFamily="34" charset="-122"/>
                <a:ea typeface="思源黑体 CN Light" panose="020B0300000000000000" pitchFamily="34" charset="-122"/>
              </a:rPr>
              <a:t>±π)</a:t>
            </a:r>
            <a:endParaRPr lang="en-US" altLang="zh-CN" sz="1800" dirty="0">
              <a:latin typeface="思源黑体 CN Light" panose="020B0300000000000000" pitchFamily="34" charset="-122"/>
              <a:ea typeface="思源黑体 CN Light" panose="020B0300000000000000" pitchFamily="34" charset="-122"/>
            </a:endParaRPr>
          </a:p>
          <a:p>
            <a:pPr marL="0" indent="304800" algn="just" defTabSz="266700">
              <a:lnSpc>
                <a:spcPct val="150000"/>
              </a:lnSpc>
              <a:spcAft>
                <a:spcPct val="0"/>
              </a:spcAft>
            </a:pPr>
            <a:r>
              <a:rPr lang="en-US" altLang="zh-CN" sz="1800" dirty="0">
                <a:latin typeface="思源黑体 CN Light" panose="020B0300000000000000" pitchFamily="34" charset="-122"/>
                <a:ea typeface="思源黑体 CN Light" panose="020B0300000000000000" pitchFamily="34" charset="-122"/>
              </a:rPr>
              <a:t>即将 I</a:t>
            </a:r>
            <a:r>
              <a:rPr lang="en-US" altLang="zh-CN" sz="1800" baseline="-25000" dirty="0">
                <a:latin typeface="思源黑体 CN Light" panose="020B0300000000000000" pitchFamily="34" charset="-122"/>
                <a:ea typeface="思源黑体 CN Light" panose="020B0300000000000000" pitchFamily="34" charset="-122"/>
              </a:rPr>
              <a:t>2</a:t>
            </a:r>
            <a:r>
              <a:rPr lang="en-US" altLang="zh-CN" sz="1800" dirty="0">
                <a:latin typeface="思源黑体 CN Light" panose="020B0300000000000000" pitchFamily="34" charset="-122"/>
                <a:ea typeface="思源黑体 CN Light" panose="020B0300000000000000" pitchFamily="34" charset="-122"/>
              </a:rPr>
              <a:t>旋转 180°即可得到-I</a:t>
            </a:r>
            <a:r>
              <a:rPr lang="en-US" altLang="zh-CN" sz="1800" baseline="-25000" dirty="0">
                <a:latin typeface="思源黑体 CN Light" panose="020B0300000000000000" pitchFamily="34" charset="-122"/>
                <a:ea typeface="思源黑体 CN Light" panose="020B0300000000000000" pitchFamily="34" charset="-122"/>
              </a:rPr>
              <a:t>2</a:t>
            </a:r>
            <a:r>
              <a:rPr lang="en-US" altLang="zh-CN" sz="1800" dirty="0">
                <a:latin typeface="思源黑体 CN Light" panose="020B0300000000000000" pitchFamily="34" charset="-122"/>
                <a:ea typeface="思源黑体 CN Light" panose="020B0300000000000000" pitchFamily="34" charset="-122"/>
              </a:rPr>
              <a:t>, 再与 I</a:t>
            </a:r>
            <a:r>
              <a:rPr lang="en-US" altLang="zh-CN" sz="1800" baseline="-25000" dirty="0">
                <a:latin typeface="思源黑体 CN Light" panose="020B0300000000000000" pitchFamily="34" charset="-122"/>
                <a:ea typeface="思源黑体 CN Light" panose="020B0300000000000000" pitchFamily="34" charset="-122"/>
              </a:rPr>
              <a:t>1</a:t>
            </a:r>
            <a:r>
              <a:rPr lang="en-US" altLang="zh-CN" sz="1800" dirty="0">
                <a:latin typeface="思源黑体 CN Light" panose="020B0300000000000000" pitchFamily="34" charset="-122"/>
                <a:ea typeface="思源黑体 CN Light" panose="020B0300000000000000" pitchFamily="34" charset="-122"/>
              </a:rPr>
              <a:t>求和, 如图 2-17 所示。</a:t>
            </a:r>
            <a:endParaRPr lang="en-US" altLang="zh-CN" sz="1800" dirty="0">
              <a:latin typeface="思源黑体 CN Light" panose="020B0300000000000000" pitchFamily="34" charset="-122"/>
              <a:ea typeface="思源黑体 CN Light" panose="020B0300000000000000" pitchFamily="34" charset="-122"/>
            </a:endParaRPr>
          </a:p>
        </p:txBody>
      </p:sp>
      <p:sp>
        <p:nvSpPr>
          <p:cNvPr id="5" name="文本框 4"/>
          <p:cNvSpPr txBox="1"/>
          <p:nvPr/>
        </p:nvSpPr>
        <p:spPr>
          <a:xfrm>
            <a:off x="1630680" y="1064895"/>
            <a:ext cx="8268970" cy="368300"/>
          </a:xfrm>
          <a:prstGeom prst="rect">
            <a:avLst/>
          </a:prstGeom>
          <a:noFill/>
        </p:spPr>
        <p:txBody>
          <a:bodyPr wrap="square" rtlCol="0">
            <a:spAutoFit/>
          </a:bodyPr>
          <a:p>
            <a:r>
              <a:rPr lang="zh-CN" altLang="en-US"/>
              <a:t>在交流电路的计算中, 常需要将几个同频率的同类正弦量相加减或相乘除。</a:t>
            </a:r>
            <a:endParaRPr lang="zh-CN" altLang="en-US"/>
          </a:p>
        </p:txBody>
      </p:sp>
      <p:pic>
        <p:nvPicPr>
          <p:cNvPr id="10" name="图片 9"/>
          <p:cNvPicPr>
            <a:picLocks noChangeAspect="1"/>
          </p:cNvPicPr>
          <p:nvPr/>
        </p:nvPicPr>
        <p:blipFill>
          <a:blip r:embed="rId1"/>
          <a:stretch>
            <a:fillRect/>
          </a:stretch>
        </p:blipFill>
        <p:spPr>
          <a:xfrm>
            <a:off x="8223250" y="3429000"/>
            <a:ext cx="3285490" cy="25368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1" fmla="*/ 23727 w 1763559"/>
              <a:gd name="connsiteY0-2" fmla="*/ 386077 h 1701593"/>
              <a:gd name="connsiteX1-3" fmla="*/ 747627 w 1763559"/>
              <a:gd name="connsiteY1-4" fmla="*/ 1700527 h 1701593"/>
              <a:gd name="connsiteX2-5" fmla="*/ 1757277 w 1763559"/>
              <a:gd name="connsiteY2-6" fmla="*/ 290827 h 1701593"/>
              <a:gd name="connsiteX3-7" fmla="*/ 328527 w 1763559"/>
              <a:gd name="connsiteY3-8" fmla="*/ 5077 h 1701593"/>
              <a:gd name="connsiteX4-9" fmla="*/ 23727 w 1763559"/>
              <a:gd name="connsiteY4-10" fmla="*/ 386077 h 1701593"/>
              <a:gd name="connsiteX0-11" fmla="*/ 23009 w 1760907"/>
              <a:gd name="connsiteY0-12" fmla="*/ 668528 h 1719417"/>
              <a:gd name="connsiteX1-13" fmla="*/ 746909 w 1760907"/>
              <a:gd name="connsiteY1-14" fmla="*/ 1716278 h 1719417"/>
              <a:gd name="connsiteX2-15" fmla="*/ 1756559 w 1760907"/>
              <a:gd name="connsiteY2-16" fmla="*/ 306578 h 1719417"/>
              <a:gd name="connsiteX3-17" fmla="*/ 327809 w 1760907"/>
              <a:gd name="connsiteY3-18" fmla="*/ 20828 h 1719417"/>
              <a:gd name="connsiteX4-19" fmla="*/ 23009 w 1760907"/>
              <a:gd name="connsiteY4-20" fmla="*/ 668528 h 1719417"/>
              <a:gd name="connsiteX0-21" fmla="*/ 5885 w 1743783"/>
              <a:gd name="connsiteY0-22" fmla="*/ 764690 h 1815643"/>
              <a:gd name="connsiteX1-23" fmla="*/ 729785 w 1743783"/>
              <a:gd name="connsiteY1-24" fmla="*/ 1812440 h 1815643"/>
              <a:gd name="connsiteX2-25" fmla="*/ 1739435 w 1743783"/>
              <a:gd name="connsiteY2-26" fmla="*/ 402740 h 1815643"/>
              <a:gd name="connsiteX3-27" fmla="*/ 463085 w 1743783"/>
              <a:gd name="connsiteY3-28" fmla="*/ 12215 h 1815643"/>
              <a:gd name="connsiteX4-29" fmla="*/ 5885 w 1743783"/>
              <a:gd name="connsiteY4-30" fmla="*/ 764690 h 1815643"/>
              <a:gd name="connsiteX0-31" fmla="*/ 5885 w 1744149"/>
              <a:gd name="connsiteY0-32" fmla="*/ 764690 h 1812466"/>
              <a:gd name="connsiteX1-33" fmla="*/ 729785 w 1744149"/>
              <a:gd name="connsiteY1-34" fmla="*/ 1812440 h 1812466"/>
              <a:gd name="connsiteX2-35" fmla="*/ 1739435 w 1744149"/>
              <a:gd name="connsiteY2-36" fmla="*/ 402740 h 1812466"/>
              <a:gd name="connsiteX3-37" fmla="*/ 463085 w 1744149"/>
              <a:gd name="connsiteY3-38" fmla="*/ 12215 h 1812466"/>
              <a:gd name="connsiteX4-39" fmla="*/ 5885 w 1744149"/>
              <a:gd name="connsiteY4-40" fmla="*/ 764690 h 1812466"/>
              <a:gd name="connsiteX0-41" fmla="*/ 5885 w 1744149"/>
              <a:gd name="connsiteY0-42" fmla="*/ 779479 h 1827255"/>
              <a:gd name="connsiteX1-43" fmla="*/ 729785 w 1744149"/>
              <a:gd name="connsiteY1-44" fmla="*/ 1827229 h 1827255"/>
              <a:gd name="connsiteX2-45" fmla="*/ 1739435 w 1744149"/>
              <a:gd name="connsiteY2-46" fmla="*/ 417529 h 1827255"/>
              <a:gd name="connsiteX3-47" fmla="*/ 463085 w 1744149"/>
              <a:gd name="connsiteY3-48" fmla="*/ 27004 h 1827255"/>
              <a:gd name="connsiteX4-49" fmla="*/ 5885 w 1744149"/>
              <a:gd name="connsiteY4-50" fmla="*/ 779479 h 1827255"/>
              <a:gd name="connsiteX0-51" fmla="*/ 5885 w 1757044"/>
              <a:gd name="connsiteY0-52" fmla="*/ 779479 h 1827259"/>
              <a:gd name="connsiteX1-53" fmla="*/ 729785 w 1757044"/>
              <a:gd name="connsiteY1-54" fmla="*/ 1827229 h 1827259"/>
              <a:gd name="connsiteX2-55" fmla="*/ 1739435 w 1757044"/>
              <a:gd name="connsiteY2-56" fmla="*/ 417529 h 1827259"/>
              <a:gd name="connsiteX3-57" fmla="*/ 463085 w 1757044"/>
              <a:gd name="connsiteY3-58" fmla="*/ 27004 h 1827259"/>
              <a:gd name="connsiteX4-59" fmla="*/ 5885 w 1757044"/>
              <a:gd name="connsiteY4-60" fmla="*/ 779479 h 1827259"/>
              <a:gd name="connsiteX0-61" fmla="*/ 5885 w 1799344"/>
              <a:gd name="connsiteY0-62" fmla="*/ 779479 h 1827259"/>
              <a:gd name="connsiteX1-63" fmla="*/ 729785 w 1799344"/>
              <a:gd name="connsiteY1-64" fmla="*/ 1827229 h 1827259"/>
              <a:gd name="connsiteX2-65" fmla="*/ 1739435 w 1799344"/>
              <a:gd name="connsiteY2-66" fmla="*/ 417529 h 1827259"/>
              <a:gd name="connsiteX3-67" fmla="*/ 463085 w 1799344"/>
              <a:gd name="connsiteY3-68" fmla="*/ 27004 h 1827259"/>
              <a:gd name="connsiteX4-69" fmla="*/ 5885 w 1799344"/>
              <a:gd name="connsiteY4-70" fmla="*/ 779479 h 1827259"/>
              <a:gd name="connsiteX0-71" fmla="*/ 9310 w 1745619"/>
              <a:gd name="connsiteY0-72" fmla="*/ 685664 h 1733440"/>
              <a:gd name="connsiteX1-73" fmla="*/ 733210 w 1745619"/>
              <a:gd name="connsiteY1-74" fmla="*/ 1733414 h 1733440"/>
              <a:gd name="connsiteX2-75" fmla="*/ 1742860 w 1745619"/>
              <a:gd name="connsiteY2-76" fmla="*/ 323714 h 1733440"/>
              <a:gd name="connsiteX3-77" fmla="*/ 418885 w 1745619"/>
              <a:gd name="connsiteY3-78" fmla="*/ 18914 h 1733440"/>
              <a:gd name="connsiteX4-79" fmla="*/ 9310 w 1745619"/>
              <a:gd name="connsiteY4-80" fmla="*/ 685664 h 1733440"/>
              <a:gd name="connsiteX0-81" fmla="*/ 12052 w 1748850"/>
              <a:gd name="connsiteY0-82" fmla="*/ 729612 h 1777388"/>
              <a:gd name="connsiteX1-83" fmla="*/ 735952 w 1748850"/>
              <a:gd name="connsiteY1-84" fmla="*/ 1777362 h 1777388"/>
              <a:gd name="connsiteX2-85" fmla="*/ 1745602 w 1748850"/>
              <a:gd name="connsiteY2-86" fmla="*/ 367662 h 1777388"/>
              <a:gd name="connsiteX3-87" fmla="*/ 393052 w 1748850"/>
              <a:gd name="connsiteY3-88" fmla="*/ 15237 h 1777388"/>
              <a:gd name="connsiteX4-89" fmla="*/ 12052 w 1748850"/>
              <a:gd name="connsiteY4-90" fmla="*/ 729612 h 1777388"/>
              <a:gd name="connsiteX0-91" fmla="*/ 10861 w 1775992"/>
              <a:gd name="connsiteY0-92" fmla="*/ 679262 h 1776944"/>
              <a:gd name="connsiteX1-93" fmla="*/ 763336 w 1775992"/>
              <a:gd name="connsiteY1-94" fmla="*/ 1774637 h 1776944"/>
              <a:gd name="connsiteX2-95" fmla="*/ 1772986 w 1775992"/>
              <a:gd name="connsiteY2-96" fmla="*/ 364937 h 1776944"/>
              <a:gd name="connsiteX3-97" fmla="*/ 420436 w 1775992"/>
              <a:gd name="connsiteY3-98" fmla="*/ 12512 h 1776944"/>
              <a:gd name="connsiteX4-99" fmla="*/ 10861 w 1775992"/>
              <a:gd name="connsiteY4-100" fmla="*/ 679262 h 1776944"/>
              <a:gd name="connsiteX0-101" fmla="*/ 10861 w 1775992"/>
              <a:gd name="connsiteY0-102" fmla="*/ 679262 h 1776944"/>
              <a:gd name="connsiteX1-103" fmla="*/ 763336 w 1775992"/>
              <a:gd name="connsiteY1-104" fmla="*/ 1774637 h 1776944"/>
              <a:gd name="connsiteX2-105" fmla="*/ 1772986 w 1775992"/>
              <a:gd name="connsiteY2-106" fmla="*/ 364937 h 1776944"/>
              <a:gd name="connsiteX3-107" fmla="*/ 420436 w 1775992"/>
              <a:gd name="connsiteY3-108" fmla="*/ 12512 h 1776944"/>
              <a:gd name="connsiteX4-109" fmla="*/ 10861 w 1775992"/>
              <a:gd name="connsiteY4-110" fmla="*/ 679262 h 1776944"/>
              <a:gd name="connsiteX0-111" fmla="*/ 15219 w 1782417"/>
              <a:gd name="connsiteY0-112" fmla="*/ 679465 h 1796157"/>
              <a:gd name="connsiteX1-113" fmla="*/ 853419 w 1782417"/>
              <a:gd name="connsiteY1-114" fmla="*/ 1793890 h 1796157"/>
              <a:gd name="connsiteX2-115" fmla="*/ 1777344 w 1782417"/>
              <a:gd name="connsiteY2-116" fmla="*/ 365140 h 1796157"/>
              <a:gd name="connsiteX3-117" fmla="*/ 424794 w 1782417"/>
              <a:gd name="connsiteY3-118" fmla="*/ 12715 h 1796157"/>
              <a:gd name="connsiteX4-119" fmla="*/ 15219 w 1782417"/>
              <a:gd name="connsiteY4-120" fmla="*/ 679465 h 1796157"/>
              <a:gd name="connsiteX0-121" fmla="*/ 11937 w 1779135"/>
              <a:gd name="connsiteY0-122" fmla="*/ 693345 h 1810037"/>
              <a:gd name="connsiteX1-123" fmla="*/ 850137 w 1779135"/>
              <a:gd name="connsiteY1-124" fmla="*/ 1807770 h 1810037"/>
              <a:gd name="connsiteX2-125" fmla="*/ 1774062 w 1779135"/>
              <a:gd name="connsiteY2-126" fmla="*/ 379020 h 1810037"/>
              <a:gd name="connsiteX3-127" fmla="*/ 421512 w 1779135"/>
              <a:gd name="connsiteY3-128" fmla="*/ 26595 h 1810037"/>
              <a:gd name="connsiteX4-129" fmla="*/ 11937 w 1779135"/>
              <a:gd name="connsiteY4-130" fmla="*/ 693345 h 1810037"/>
              <a:gd name="connsiteX0-131" fmla="*/ 14258 w 1781456"/>
              <a:gd name="connsiteY0-132" fmla="*/ 679466 h 1796158"/>
              <a:gd name="connsiteX1-133" fmla="*/ 852458 w 1781456"/>
              <a:gd name="connsiteY1-134" fmla="*/ 1793891 h 1796158"/>
              <a:gd name="connsiteX2-135" fmla="*/ 1776383 w 1781456"/>
              <a:gd name="connsiteY2-136" fmla="*/ 365141 h 1796158"/>
              <a:gd name="connsiteX3-137" fmla="*/ 423833 w 1781456"/>
              <a:gd name="connsiteY3-138" fmla="*/ 12716 h 1796158"/>
              <a:gd name="connsiteX4-139" fmla="*/ 14258 w 1781456"/>
              <a:gd name="connsiteY4-140" fmla="*/ 679466 h 1796158"/>
              <a:gd name="connsiteX0-141" fmla="*/ 37377 w 1394588"/>
              <a:gd name="connsiteY0-142" fmla="*/ 87190 h 1870464"/>
              <a:gd name="connsiteX1-143" fmla="*/ 466002 w 1394588"/>
              <a:gd name="connsiteY1-144" fmla="*/ 1868365 h 1870464"/>
              <a:gd name="connsiteX2-145" fmla="*/ 1389927 w 1394588"/>
              <a:gd name="connsiteY2-146" fmla="*/ 439615 h 1870464"/>
              <a:gd name="connsiteX3-147" fmla="*/ 37377 w 1394588"/>
              <a:gd name="connsiteY3-148" fmla="*/ 87190 h 1870464"/>
              <a:gd name="connsiteX0-149" fmla="*/ 23985 w 1714079"/>
              <a:gd name="connsiteY0-150" fmla="*/ 123464 h 1714590"/>
              <a:gd name="connsiteX1-151" fmla="*/ 776460 w 1714079"/>
              <a:gd name="connsiteY1-152" fmla="*/ 1714139 h 1714590"/>
              <a:gd name="connsiteX2-153" fmla="*/ 1700385 w 1714079"/>
              <a:gd name="connsiteY2-154" fmla="*/ 285389 h 1714590"/>
              <a:gd name="connsiteX3-155" fmla="*/ 23985 w 1714079"/>
              <a:gd name="connsiteY3-156" fmla="*/ 123464 h 1714590"/>
              <a:gd name="connsiteX0-157" fmla="*/ 103744 w 1793838"/>
              <a:gd name="connsiteY0-158" fmla="*/ 254346 h 1845472"/>
              <a:gd name="connsiteX1-159" fmla="*/ 856219 w 1793838"/>
              <a:gd name="connsiteY1-160" fmla="*/ 1845021 h 1845472"/>
              <a:gd name="connsiteX2-161" fmla="*/ 1780144 w 1793838"/>
              <a:gd name="connsiteY2-162" fmla="*/ 416271 h 1845472"/>
              <a:gd name="connsiteX3-163" fmla="*/ 103744 w 1793838"/>
              <a:gd name="connsiteY3-164" fmla="*/ 254346 h 1845472"/>
              <a:gd name="connsiteX0-165" fmla="*/ 103744 w 1801778"/>
              <a:gd name="connsiteY0-166" fmla="*/ 263564 h 1854705"/>
              <a:gd name="connsiteX1-167" fmla="*/ 856219 w 1801778"/>
              <a:gd name="connsiteY1-168" fmla="*/ 1854239 h 1854705"/>
              <a:gd name="connsiteX2-169" fmla="*/ 1780144 w 1801778"/>
              <a:gd name="connsiteY2-170" fmla="*/ 425489 h 1854705"/>
              <a:gd name="connsiteX3-171" fmla="*/ 103744 w 1801778"/>
              <a:gd name="connsiteY3-172" fmla="*/ 263564 h 1854705"/>
              <a:gd name="connsiteX0-173" fmla="*/ 110247 w 1810119"/>
              <a:gd name="connsiteY0-174" fmla="*/ 263564 h 1855080"/>
              <a:gd name="connsiteX1-175" fmla="*/ 862722 w 1810119"/>
              <a:gd name="connsiteY1-176" fmla="*/ 1854239 h 1855080"/>
              <a:gd name="connsiteX2-177" fmla="*/ 1786647 w 1810119"/>
              <a:gd name="connsiteY2-178" fmla="*/ 425489 h 1855080"/>
              <a:gd name="connsiteX3-179" fmla="*/ 110247 w 1810119"/>
              <a:gd name="connsiteY3-180" fmla="*/ 263564 h 1855080"/>
              <a:gd name="connsiteX0-181" fmla="*/ 110247 w 1807143"/>
              <a:gd name="connsiteY0-182" fmla="*/ 283275 h 1874848"/>
              <a:gd name="connsiteX1-183" fmla="*/ 862722 w 1807143"/>
              <a:gd name="connsiteY1-184" fmla="*/ 1873950 h 1874848"/>
              <a:gd name="connsiteX2-185" fmla="*/ 1786647 w 1807143"/>
              <a:gd name="connsiteY2-186" fmla="*/ 445200 h 1874848"/>
              <a:gd name="connsiteX3-187" fmla="*/ 110247 w 1807143"/>
              <a:gd name="connsiteY3-188" fmla="*/ 283275 h 1874848"/>
              <a:gd name="connsiteX0-189" fmla="*/ 110247 w 1816444"/>
              <a:gd name="connsiteY0-190" fmla="*/ 273208 h 1864752"/>
              <a:gd name="connsiteX1-191" fmla="*/ 862722 w 1816444"/>
              <a:gd name="connsiteY1-192" fmla="*/ 1863883 h 1864752"/>
              <a:gd name="connsiteX2-193" fmla="*/ 1786647 w 1816444"/>
              <a:gd name="connsiteY2-194" fmla="*/ 435133 h 1864752"/>
              <a:gd name="connsiteX3-195" fmla="*/ 110247 w 1816444"/>
              <a:gd name="connsiteY3-196" fmla="*/ 273208 h 1864752"/>
            </a:gdLst>
            <a:ahLst/>
            <a:cxnLst>
              <a:cxn ang="0">
                <a:pos x="connsiteX0-1" y="connsiteY0-2"/>
              </a:cxn>
              <a:cxn ang="0">
                <a:pos x="connsiteX1-3" y="connsiteY1-4"/>
              </a:cxn>
              <a:cxn ang="0">
                <a:pos x="connsiteX2-5" y="connsiteY2-6"/>
              </a:cxn>
              <a:cxn ang="0">
                <a:pos x="connsiteX3-7" y="connsiteY3-8"/>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3802219" y="1112951"/>
            <a:ext cx="4210050" cy="4490301"/>
            <a:chOff x="1162050" y="990601"/>
            <a:chExt cx="4210050" cy="4490301"/>
          </a:xfrm>
        </p:grpSpPr>
        <p:sp>
          <p:nvSpPr>
            <p:cNvPr id="11" name="同侧圆角矩形 10"/>
            <p:cNvSpPr/>
            <p:nvPr/>
          </p:nvSpPr>
          <p:spPr>
            <a:xfrm>
              <a:off x="1162050" y="990601"/>
              <a:ext cx="4210050" cy="2152650"/>
            </a:xfrm>
            <a:prstGeom prst="round2SameRect">
              <a:avLst>
                <a:gd name="adj1" fmla="val 12290"/>
                <a:gd name="adj2" fmla="val 0"/>
              </a:avLst>
            </a:prstGeom>
            <a:blipFill>
              <a:blip r:embed="rId1"/>
              <a:srcRect/>
              <a:stretch>
                <a:fillRect t="-14872" b="-146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495435" y="4282022"/>
              <a:ext cx="3514313" cy="1198880"/>
            </a:xfrm>
            <a:prstGeom prst="rect">
              <a:avLst/>
            </a:prstGeom>
            <a:solidFill>
              <a:schemeClr val="accent1">
                <a:lumMod val="50000"/>
              </a:schemeClr>
            </a:solidFill>
          </p:spPr>
          <p:txBody>
            <a:bodyPr wrap="square" rtlCol="0">
              <a:spAutoFit/>
            </a:bodyPr>
            <a:lstStyle/>
            <a:p>
              <a:pPr algn="ctr"/>
              <a:r>
                <a:rPr lang="zh-CN" altLang="en-US" sz="3600" spc="300" dirty="0">
                  <a:solidFill>
                    <a:schemeClr val="bg1"/>
                  </a:solidFill>
                  <a:latin typeface="思源黑体 CN Light" panose="020B0300000000000000" pitchFamily="34" charset="-122"/>
                  <a:ea typeface="思源黑体 CN Light" panose="020B0300000000000000" pitchFamily="34" charset="-122"/>
                </a:rPr>
                <a:t>认识单相正弦交流电</a:t>
              </a:r>
              <a:endParaRPr lang="zh-CN" altLang="en-US" sz="3600" spc="300" dirty="0">
                <a:solidFill>
                  <a:schemeClr val="bg1"/>
                </a:solidFill>
                <a:latin typeface="思源黑体 CN Light" panose="020B0300000000000000" pitchFamily="34" charset="-122"/>
                <a:ea typeface="思源黑体 CN Light" panose="020B0300000000000000" pitchFamily="34" charset="-122"/>
              </a:endParaRPr>
            </a:p>
          </p:txBody>
        </p:sp>
        <p:sp>
          <p:nvSpPr>
            <p:cNvPr id="17" name="文本框 16"/>
            <p:cNvSpPr txBox="1"/>
            <p:nvPr/>
          </p:nvSpPr>
          <p:spPr>
            <a:xfrm>
              <a:off x="1415848" y="3483717"/>
              <a:ext cx="3594033" cy="706755"/>
            </a:xfrm>
            <a:prstGeom prst="rect">
              <a:avLst/>
            </a:prstGeom>
            <a:noFill/>
          </p:spPr>
          <p:txBody>
            <a:bodyPr wrap="square" rtlCol="0">
              <a:spAutoFit/>
            </a:bodyPr>
            <a:lstStyle/>
            <a:p>
              <a:pPr algn="ctr"/>
              <a:r>
                <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任务</a:t>
              </a:r>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1</a:t>
              </a:r>
              <a:endPar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1" fmla="*/ 0 w 3487594"/>
              <a:gd name="connsiteY0-2" fmla="*/ 2978253 h 2978253"/>
              <a:gd name="connsiteX1-3" fmla="*/ 661834 w 3487594"/>
              <a:gd name="connsiteY1-4" fmla="*/ 330917 h 2978253"/>
              <a:gd name="connsiteX2-5" fmla="*/ 2677551 w 3487594"/>
              <a:gd name="connsiteY2-6" fmla="*/ 330917 h 2978253"/>
              <a:gd name="connsiteX3-7" fmla="*/ 3339385 w 3487594"/>
              <a:gd name="connsiteY3-8" fmla="*/ 2978253 h 2978253"/>
              <a:gd name="connsiteX4-9" fmla="*/ 0 w 3487594"/>
              <a:gd name="connsiteY4-10" fmla="*/ 2978253 h 2978253"/>
              <a:gd name="connsiteX0-11" fmla="*/ 0 w 3487594"/>
              <a:gd name="connsiteY0-12" fmla="*/ 2978253 h 2978253"/>
              <a:gd name="connsiteX1-13" fmla="*/ 661834 w 3487594"/>
              <a:gd name="connsiteY1-14" fmla="*/ 330917 h 2978253"/>
              <a:gd name="connsiteX2-15" fmla="*/ 2677551 w 3487594"/>
              <a:gd name="connsiteY2-16" fmla="*/ 330917 h 2978253"/>
              <a:gd name="connsiteX3-17" fmla="*/ 3339385 w 3487594"/>
              <a:gd name="connsiteY3-18" fmla="*/ 2978253 h 2978253"/>
              <a:gd name="connsiteX4-19" fmla="*/ 0 w 3487594"/>
              <a:gd name="connsiteY4-20" fmla="*/ 2978253 h 2978253"/>
              <a:gd name="connsiteX0-21" fmla="*/ 0 w 3339385"/>
              <a:gd name="connsiteY0-22" fmla="*/ 2978253 h 2978253"/>
              <a:gd name="connsiteX1-23" fmla="*/ 661834 w 3339385"/>
              <a:gd name="connsiteY1-24" fmla="*/ 330917 h 2978253"/>
              <a:gd name="connsiteX2-25" fmla="*/ 2677551 w 3339385"/>
              <a:gd name="connsiteY2-26" fmla="*/ 330917 h 2978253"/>
              <a:gd name="connsiteX3-27" fmla="*/ 3339385 w 3339385"/>
              <a:gd name="connsiteY3-28" fmla="*/ 2978253 h 2978253"/>
              <a:gd name="connsiteX4-29" fmla="*/ 0 w 3339385"/>
              <a:gd name="connsiteY4-30" fmla="*/ 2978253 h 2978253"/>
              <a:gd name="connsiteX0-31" fmla="*/ 0 w 3339385"/>
              <a:gd name="connsiteY0-32" fmla="*/ 2978253 h 2978253"/>
              <a:gd name="connsiteX1-33" fmla="*/ 661834 w 3339385"/>
              <a:gd name="connsiteY1-34" fmla="*/ 330917 h 2978253"/>
              <a:gd name="connsiteX2-35" fmla="*/ 2677551 w 3339385"/>
              <a:gd name="connsiteY2-36" fmla="*/ 330917 h 2978253"/>
              <a:gd name="connsiteX3-37" fmla="*/ 3339385 w 3339385"/>
              <a:gd name="connsiteY3-38" fmla="*/ 2978253 h 2978253"/>
              <a:gd name="connsiteX4-39" fmla="*/ 0 w 3339385"/>
              <a:gd name="connsiteY4-40" fmla="*/ 2978253 h 2978253"/>
              <a:gd name="connsiteX0-41" fmla="*/ 0 w 3339385"/>
              <a:gd name="connsiteY0-42" fmla="*/ 2996159 h 2996159"/>
              <a:gd name="connsiteX1-43" fmla="*/ 661834 w 3339385"/>
              <a:gd name="connsiteY1-44" fmla="*/ 348823 h 2996159"/>
              <a:gd name="connsiteX2-45" fmla="*/ 2400233 w 3339385"/>
              <a:gd name="connsiteY2-46" fmla="*/ 314038 h 2996159"/>
              <a:gd name="connsiteX3-47" fmla="*/ 3339385 w 3339385"/>
              <a:gd name="connsiteY3-48" fmla="*/ 2996159 h 2996159"/>
              <a:gd name="connsiteX4-49" fmla="*/ 0 w 3339385"/>
              <a:gd name="connsiteY4-50" fmla="*/ 2996159 h 2996159"/>
              <a:gd name="connsiteX0-51" fmla="*/ 0 w 3339385"/>
              <a:gd name="connsiteY0-52" fmla="*/ 2996159 h 2996159"/>
              <a:gd name="connsiteX1-53" fmla="*/ 775282 w 3339385"/>
              <a:gd name="connsiteY1-54" fmla="*/ 348823 h 2996159"/>
              <a:gd name="connsiteX2-55" fmla="*/ 2400233 w 3339385"/>
              <a:gd name="connsiteY2-56" fmla="*/ 314038 h 2996159"/>
              <a:gd name="connsiteX3-57" fmla="*/ 3339385 w 3339385"/>
              <a:gd name="connsiteY3-58" fmla="*/ 2996159 h 2996159"/>
              <a:gd name="connsiteX4-59" fmla="*/ 0 w 3339385"/>
              <a:gd name="connsiteY4-60" fmla="*/ 2996159 h 2996159"/>
              <a:gd name="connsiteX0-61" fmla="*/ 0 w 3474973"/>
              <a:gd name="connsiteY0-62" fmla="*/ 2998122 h 3028357"/>
              <a:gd name="connsiteX1-63" fmla="*/ 775282 w 3474973"/>
              <a:gd name="connsiteY1-64" fmla="*/ 350786 h 3028357"/>
              <a:gd name="connsiteX2-65" fmla="*/ 2400233 w 3474973"/>
              <a:gd name="connsiteY2-66" fmla="*/ 316001 h 3028357"/>
              <a:gd name="connsiteX3-67" fmla="*/ 3474973 w 3474973"/>
              <a:gd name="connsiteY3-68" fmla="*/ 3028357 h 3028357"/>
              <a:gd name="connsiteX4-69" fmla="*/ 0 w 3474973"/>
              <a:gd name="connsiteY4-70" fmla="*/ 2998122 h 3028357"/>
              <a:gd name="connsiteX0-71" fmla="*/ 0 w 3746151"/>
              <a:gd name="connsiteY0-72" fmla="*/ 2967887 h 3028357"/>
              <a:gd name="connsiteX1-73" fmla="*/ 1046460 w 3746151"/>
              <a:gd name="connsiteY1-74" fmla="*/ 350786 h 3028357"/>
              <a:gd name="connsiteX2-75" fmla="*/ 2671411 w 3746151"/>
              <a:gd name="connsiteY2-76" fmla="*/ 316001 h 3028357"/>
              <a:gd name="connsiteX3-77" fmla="*/ 3746151 w 3746151"/>
              <a:gd name="connsiteY3-78" fmla="*/ 3028357 h 3028357"/>
              <a:gd name="connsiteX4-79" fmla="*/ 0 w 3746151"/>
              <a:gd name="connsiteY4-80" fmla="*/ 2967887 h 302835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1" fmla="*/ 23727 w 1763559"/>
              <a:gd name="connsiteY0-2" fmla="*/ 386077 h 1701593"/>
              <a:gd name="connsiteX1-3" fmla="*/ 747627 w 1763559"/>
              <a:gd name="connsiteY1-4" fmla="*/ 1700527 h 1701593"/>
              <a:gd name="connsiteX2-5" fmla="*/ 1757277 w 1763559"/>
              <a:gd name="connsiteY2-6" fmla="*/ 290827 h 1701593"/>
              <a:gd name="connsiteX3-7" fmla="*/ 328527 w 1763559"/>
              <a:gd name="connsiteY3-8" fmla="*/ 5077 h 1701593"/>
              <a:gd name="connsiteX4-9" fmla="*/ 23727 w 1763559"/>
              <a:gd name="connsiteY4-10" fmla="*/ 386077 h 1701593"/>
              <a:gd name="connsiteX0-11" fmla="*/ 23009 w 1760907"/>
              <a:gd name="connsiteY0-12" fmla="*/ 668528 h 1719417"/>
              <a:gd name="connsiteX1-13" fmla="*/ 746909 w 1760907"/>
              <a:gd name="connsiteY1-14" fmla="*/ 1716278 h 1719417"/>
              <a:gd name="connsiteX2-15" fmla="*/ 1756559 w 1760907"/>
              <a:gd name="connsiteY2-16" fmla="*/ 306578 h 1719417"/>
              <a:gd name="connsiteX3-17" fmla="*/ 327809 w 1760907"/>
              <a:gd name="connsiteY3-18" fmla="*/ 20828 h 1719417"/>
              <a:gd name="connsiteX4-19" fmla="*/ 23009 w 1760907"/>
              <a:gd name="connsiteY4-20" fmla="*/ 668528 h 1719417"/>
              <a:gd name="connsiteX0-21" fmla="*/ 5885 w 1743783"/>
              <a:gd name="connsiteY0-22" fmla="*/ 764690 h 1815643"/>
              <a:gd name="connsiteX1-23" fmla="*/ 729785 w 1743783"/>
              <a:gd name="connsiteY1-24" fmla="*/ 1812440 h 1815643"/>
              <a:gd name="connsiteX2-25" fmla="*/ 1739435 w 1743783"/>
              <a:gd name="connsiteY2-26" fmla="*/ 402740 h 1815643"/>
              <a:gd name="connsiteX3-27" fmla="*/ 463085 w 1743783"/>
              <a:gd name="connsiteY3-28" fmla="*/ 12215 h 1815643"/>
              <a:gd name="connsiteX4-29" fmla="*/ 5885 w 1743783"/>
              <a:gd name="connsiteY4-30" fmla="*/ 764690 h 1815643"/>
              <a:gd name="connsiteX0-31" fmla="*/ 5885 w 1744149"/>
              <a:gd name="connsiteY0-32" fmla="*/ 764690 h 1812466"/>
              <a:gd name="connsiteX1-33" fmla="*/ 729785 w 1744149"/>
              <a:gd name="connsiteY1-34" fmla="*/ 1812440 h 1812466"/>
              <a:gd name="connsiteX2-35" fmla="*/ 1739435 w 1744149"/>
              <a:gd name="connsiteY2-36" fmla="*/ 402740 h 1812466"/>
              <a:gd name="connsiteX3-37" fmla="*/ 463085 w 1744149"/>
              <a:gd name="connsiteY3-38" fmla="*/ 12215 h 1812466"/>
              <a:gd name="connsiteX4-39" fmla="*/ 5885 w 1744149"/>
              <a:gd name="connsiteY4-40" fmla="*/ 764690 h 1812466"/>
              <a:gd name="connsiteX0-41" fmla="*/ 5885 w 1744149"/>
              <a:gd name="connsiteY0-42" fmla="*/ 779479 h 1827255"/>
              <a:gd name="connsiteX1-43" fmla="*/ 729785 w 1744149"/>
              <a:gd name="connsiteY1-44" fmla="*/ 1827229 h 1827255"/>
              <a:gd name="connsiteX2-45" fmla="*/ 1739435 w 1744149"/>
              <a:gd name="connsiteY2-46" fmla="*/ 417529 h 1827255"/>
              <a:gd name="connsiteX3-47" fmla="*/ 463085 w 1744149"/>
              <a:gd name="connsiteY3-48" fmla="*/ 27004 h 1827255"/>
              <a:gd name="connsiteX4-49" fmla="*/ 5885 w 1744149"/>
              <a:gd name="connsiteY4-50" fmla="*/ 779479 h 1827255"/>
              <a:gd name="connsiteX0-51" fmla="*/ 5885 w 1757044"/>
              <a:gd name="connsiteY0-52" fmla="*/ 779479 h 1827259"/>
              <a:gd name="connsiteX1-53" fmla="*/ 729785 w 1757044"/>
              <a:gd name="connsiteY1-54" fmla="*/ 1827229 h 1827259"/>
              <a:gd name="connsiteX2-55" fmla="*/ 1739435 w 1757044"/>
              <a:gd name="connsiteY2-56" fmla="*/ 417529 h 1827259"/>
              <a:gd name="connsiteX3-57" fmla="*/ 463085 w 1757044"/>
              <a:gd name="connsiteY3-58" fmla="*/ 27004 h 1827259"/>
              <a:gd name="connsiteX4-59" fmla="*/ 5885 w 1757044"/>
              <a:gd name="connsiteY4-60" fmla="*/ 779479 h 1827259"/>
              <a:gd name="connsiteX0-61" fmla="*/ 5885 w 1799344"/>
              <a:gd name="connsiteY0-62" fmla="*/ 779479 h 1827259"/>
              <a:gd name="connsiteX1-63" fmla="*/ 729785 w 1799344"/>
              <a:gd name="connsiteY1-64" fmla="*/ 1827229 h 1827259"/>
              <a:gd name="connsiteX2-65" fmla="*/ 1739435 w 1799344"/>
              <a:gd name="connsiteY2-66" fmla="*/ 417529 h 1827259"/>
              <a:gd name="connsiteX3-67" fmla="*/ 463085 w 1799344"/>
              <a:gd name="connsiteY3-68" fmla="*/ 27004 h 1827259"/>
              <a:gd name="connsiteX4-69" fmla="*/ 5885 w 1799344"/>
              <a:gd name="connsiteY4-70" fmla="*/ 779479 h 1827259"/>
              <a:gd name="connsiteX0-71" fmla="*/ 9310 w 1745619"/>
              <a:gd name="connsiteY0-72" fmla="*/ 685664 h 1733440"/>
              <a:gd name="connsiteX1-73" fmla="*/ 733210 w 1745619"/>
              <a:gd name="connsiteY1-74" fmla="*/ 1733414 h 1733440"/>
              <a:gd name="connsiteX2-75" fmla="*/ 1742860 w 1745619"/>
              <a:gd name="connsiteY2-76" fmla="*/ 323714 h 1733440"/>
              <a:gd name="connsiteX3-77" fmla="*/ 418885 w 1745619"/>
              <a:gd name="connsiteY3-78" fmla="*/ 18914 h 1733440"/>
              <a:gd name="connsiteX4-79" fmla="*/ 9310 w 1745619"/>
              <a:gd name="connsiteY4-80" fmla="*/ 685664 h 1733440"/>
              <a:gd name="connsiteX0-81" fmla="*/ 12052 w 1748850"/>
              <a:gd name="connsiteY0-82" fmla="*/ 729612 h 1777388"/>
              <a:gd name="connsiteX1-83" fmla="*/ 735952 w 1748850"/>
              <a:gd name="connsiteY1-84" fmla="*/ 1777362 h 1777388"/>
              <a:gd name="connsiteX2-85" fmla="*/ 1745602 w 1748850"/>
              <a:gd name="connsiteY2-86" fmla="*/ 367662 h 1777388"/>
              <a:gd name="connsiteX3-87" fmla="*/ 393052 w 1748850"/>
              <a:gd name="connsiteY3-88" fmla="*/ 15237 h 1777388"/>
              <a:gd name="connsiteX4-89" fmla="*/ 12052 w 1748850"/>
              <a:gd name="connsiteY4-90" fmla="*/ 729612 h 1777388"/>
              <a:gd name="connsiteX0-91" fmla="*/ 10861 w 1775992"/>
              <a:gd name="connsiteY0-92" fmla="*/ 679262 h 1776944"/>
              <a:gd name="connsiteX1-93" fmla="*/ 763336 w 1775992"/>
              <a:gd name="connsiteY1-94" fmla="*/ 1774637 h 1776944"/>
              <a:gd name="connsiteX2-95" fmla="*/ 1772986 w 1775992"/>
              <a:gd name="connsiteY2-96" fmla="*/ 364937 h 1776944"/>
              <a:gd name="connsiteX3-97" fmla="*/ 420436 w 1775992"/>
              <a:gd name="connsiteY3-98" fmla="*/ 12512 h 1776944"/>
              <a:gd name="connsiteX4-99" fmla="*/ 10861 w 1775992"/>
              <a:gd name="connsiteY4-100" fmla="*/ 679262 h 1776944"/>
              <a:gd name="connsiteX0-101" fmla="*/ 10861 w 1775992"/>
              <a:gd name="connsiteY0-102" fmla="*/ 679262 h 1776944"/>
              <a:gd name="connsiteX1-103" fmla="*/ 763336 w 1775992"/>
              <a:gd name="connsiteY1-104" fmla="*/ 1774637 h 1776944"/>
              <a:gd name="connsiteX2-105" fmla="*/ 1772986 w 1775992"/>
              <a:gd name="connsiteY2-106" fmla="*/ 364937 h 1776944"/>
              <a:gd name="connsiteX3-107" fmla="*/ 420436 w 1775992"/>
              <a:gd name="connsiteY3-108" fmla="*/ 12512 h 1776944"/>
              <a:gd name="connsiteX4-109" fmla="*/ 10861 w 1775992"/>
              <a:gd name="connsiteY4-110" fmla="*/ 679262 h 1776944"/>
              <a:gd name="connsiteX0-111" fmla="*/ 15219 w 1782417"/>
              <a:gd name="connsiteY0-112" fmla="*/ 679465 h 1796157"/>
              <a:gd name="connsiteX1-113" fmla="*/ 853419 w 1782417"/>
              <a:gd name="connsiteY1-114" fmla="*/ 1793890 h 1796157"/>
              <a:gd name="connsiteX2-115" fmla="*/ 1777344 w 1782417"/>
              <a:gd name="connsiteY2-116" fmla="*/ 365140 h 1796157"/>
              <a:gd name="connsiteX3-117" fmla="*/ 424794 w 1782417"/>
              <a:gd name="connsiteY3-118" fmla="*/ 12715 h 1796157"/>
              <a:gd name="connsiteX4-119" fmla="*/ 15219 w 1782417"/>
              <a:gd name="connsiteY4-120" fmla="*/ 679465 h 1796157"/>
              <a:gd name="connsiteX0-121" fmla="*/ 11937 w 1779135"/>
              <a:gd name="connsiteY0-122" fmla="*/ 693345 h 1810037"/>
              <a:gd name="connsiteX1-123" fmla="*/ 850137 w 1779135"/>
              <a:gd name="connsiteY1-124" fmla="*/ 1807770 h 1810037"/>
              <a:gd name="connsiteX2-125" fmla="*/ 1774062 w 1779135"/>
              <a:gd name="connsiteY2-126" fmla="*/ 379020 h 1810037"/>
              <a:gd name="connsiteX3-127" fmla="*/ 421512 w 1779135"/>
              <a:gd name="connsiteY3-128" fmla="*/ 26595 h 1810037"/>
              <a:gd name="connsiteX4-129" fmla="*/ 11937 w 1779135"/>
              <a:gd name="connsiteY4-130" fmla="*/ 693345 h 1810037"/>
              <a:gd name="connsiteX0-131" fmla="*/ 14258 w 1781456"/>
              <a:gd name="connsiteY0-132" fmla="*/ 679466 h 1796158"/>
              <a:gd name="connsiteX1-133" fmla="*/ 852458 w 1781456"/>
              <a:gd name="connsiteY1-134" fmla="*/ 1793891 h 1796158"/>
              <a:gd name="connsiteX2-135" fmla="*/ 1776383 w 1781456"/>
              <a:gd name="connsiteY2-136" fmla="*/ 365141 h 1796158"/>
              <a:gd name="connsiteX3-137" fmla="*/ 423833 w 1781456"/>
              <a:gd name="connsiteY3-138" fmla="*/ 12716 h 1796158"/>
              <a:gd name="connsiteX4-139" fmla="*/ 14258 w 1781456"/>
              <a:gd name="connsiteY4-140" fmla="*/ 679466 h 1796158"/>
              <a:gd name="connsiteX0-141" fmla="*/ 37377 w 1394588"/>
              <a:gd name="connsiteY0-142" fmla="*/ 87190 h 1870464"/>
              <a:gd name="connsiteX1-143" fmla="*/ 466002 w 1394588"/>
              <a:gd name="connsiteY1-144" fmla="*/ 1868365 h 1870464"/>
              <a:gd name="connsiteX2-145" fmla="*/ 1389927 w 1394588"/>
              <a:gd name="connsiteY2-146" fmla="*/ 439615 h 1870464"/>
              <a:gd name="connsiteX3-147" fmla="*/ 37377 w 1394588"/>
              <a:gd name="connsiteY3-148" fmla="*/ 87190 h 1870464"/>
              <a:gd name="connsiteX0-149" fmla="*/ 23985 w 1714079"/>
              <a:gd name="connsiteY0-150" fmla="*/ 123464 h 1714590"/>
              <a:gd name="connsiteX1-151" fmla="*/ 776460 w 1714079"/>
              <a:gd name="connsiteY1-152" fmla="*/ 1714139 h 1714590"/>
              <a:gd name="connsiteX2-153" fmla="*/ 1700385 w 1714079"/>
              <a:gd name="connsiteY2-154" fmla="*/ 285389 h 1714590"/>
              <a:gd name="connsiteX3-155" fmla="*/ 23985 w 1714079"/>
              <a:gd name="connsiteY3-156" fmla="*/ 123464 h 1714590"/>
              <a:gd name="connsiteX0-157" fmla="*/ 103744 w 1793838"/>
              <a:gd name="connsiteY0-158" fmla="*/ 254346 h 1845472"/>
              <a:gd name="connsiteX1-159" fmla="*/ 856219 w 1793838"/>
              <a:gd name="connsiteY1-160" fmla="*/ 1845021 h 1845472"/>
              <a:gd name="connsiteX2-161" fmla="*/ 1780144 w 1793838"/>
              <a:gd name="connsiteY2-162" fmla="*/ 416271 h 1845472"/>
              <a:gd name="connsiteX3-163" fmla="*/ 103744 w 1793838"/>
              <a:gd name="connsiteY3-164" fmla="*/ 254346 h 1845472"/>
              <a:gd name="connsiteX0-165" fmla="*/ 103744 w 1801778"/>
              <a:gd name="connsiteY0-166" fmla="*/ 263564 h 1854705"/>
              <a:gd name="connsiteX1-167" fmla="*/ 856219 w 1801778"/>
              <a:gd name="connsiteY1-168" fmla="*/ 1854239 h 1854705"/>
              <a:gd name="connsiteX2-169" fmla="*/ 1780144 w 1801778"/>
              <a:gd name="connsiteY2-170" fmla="*/ 425489 h 1854705"/>
              <a:gd name="connsiteX3-171" fmla="*/ 103744 w 1801778"/>
              <a:gd name="connsiteY3-172" fmla="*/ 263564 h 1854705"/>
              <a:gd name="connsiteX0-173" fmla="*/ 110247 w 1810119"/>
              <a:gd name="connsiteY0-174" fmla="*/ 263564 h 1855080"/>
              <a:gd name="connsiteX1-175" fmla="*/ 862722 w 1810119"/>
              <a:gd name="connsiteY1-176" fmla="*/ 1854239 h 1855080"/>
              <a:gd name="connsiteX2-177" fmla="*/ 1786647 w 1810119"/>
              <a:gd name="connsiteY2-178" fmla="*/ 425489 h 1855080"/>
              <a:gd name="connsiteX3-179" fmla="*/ 110247 w 1810119"/>
              <a:gd name="connsiteY3-180" fmla="*/ 263564 h 1855080"/>
            </a:gdLst>
            <a:ahLst/>
            <a:cxnLst>
              <a:cxn ang="0">
                <a:pos x="connsiteX0-1" y="connsiteY0-2"/>
              </a:cxn>
              <a:cxn ang="0">
                <a:pos x="connsiteX1-3" y="connsiteY1-4"/>
              </a:cxn>
              <a:cxn ang="0">
                <a:pos x="connsiteX2-5" y="connsiteY2-6"/>
              </a:cxn>
              <a:cxn ang="0">
                <a:pos x="connsiteX3-7" y="connsiteY3-8"/>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936625" y="1042670"/>
            <a:ext cx="10769600"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2. 同频率正弦交流电的积与商</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三、汽车电路的工作状态</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
          <p:cNvSpPr txBox="1"/>
          <p:nvPr/>
        </p:nvSpPr>
        <p:spPr>
          <a:xfrm>
            <a:off x="1480820" y="1856105"/>
            <a:ext cx="8851900" cy="1107440"/>
          </a:xfrm>
          <a:prstGeom prst="rect">
            <a:avLst/>
          </a:prstGeom>
          <a:ln w="38100">
            <a:solidFill>
              <a:srgbClr val="1F4E79"/>
            </a:solidFill>
          </a:ln>
        </p:spPr>
        <p:txBody>
          <a:bodyPr wrap="square">
            <a:noAutofit/>
          </a:bodyPr>
          <a:p>
            <a:pPr marL="0" indent="304800" algn="just" defTabSz="266700">
              <a:lnSpc>
                <a:spcPct val="150000"/>
              </a:lnSpc>
              <a:spcAft>
                <a:spcPct val="0"/>
              </a:spcAft>
            </a:pPr>
            <a:r>
              <a:rPr lang="en-US" altLang="zh-CN" sz="1800" dirty="0">
                <a:latin typeface="思源黑体 CN Light" panose="020B0300000000000000" pitchFamily="34" charset="-122"/>
                <a:ea typeface="思源黑体 CN Light" panose="020B0300000000000000" pitchFamily="34" charset="-122"/>
              </a:rPr>
              <a:t>如求两个同频率的正弦交流电的积与商, 一般采用相量的极坐标形式进行计算</a:t>
            </a:r>
            <a:r>
              <a:rPr sz="3200" dirty="0">
                <a:latin typeface="思源黑体 CN Light" panose="020B0300000000000000" pitchFamily="34" charset="-122"/>
                <a:ea typeface="思源黑体 CN Light" panose="020B0300000000000000" pitchFamily="34" charset="-122"/>
              </a:rPr>
              <a:t> </a:t>
            </a:r>
            <a:endParaRPr sz="3200" dirty="0">
              <a:latin typeface="思源黑体 CN Light" panose="020B0300000000000000" pitchFamily="34" charset="-122"/>
              <a:ea typeface="思源黑体 CN Light" panose="020B0300000000000000" pitchFamily="34" charset="-122"/>
            </a:endParaRPr>
          </a:p>
        </p:txBody>
      </p:sp>
      <p:sp>
        <p:nvSpPr>
          <p:cNvPr id="21" name="文本框 20"/>
          <p:cNvSpPr txBox="1"/>
          <p:nvPr/>
        </p:nvSpPr>
        <p:spPr>
          <a:xfrm>
            <a:off x="2966720" y="3223895"/>
            <a:ext cx="6083300" cy="422910"/>
          </a:xfrm>
          <a:prstGeom prst="rect">
            <a:avLst/>
          </a:prstGeom>
          <a:solidFill>
            <a:srgbClr val="1F4E79"/>
          </a:solidFill>
        </p:spPr>
        <p:txBody>
          <a:bodyPr wrap="square">
            <a:noAutofit/>
          </a:bodyPr>
          <a:p>
            <a:pPr marL="0" indent="304800" algn="just" defTabSz="266700">
              <a:lnSpc>
                <a:spcPts val="2400"/>
              </a:lnSpc>
              <a:spcAft>
                <a:spcPct val="0"/>
              </a:spcAft>
            </a:pPr>
            <a:r>
              <a:rPr lang="en-US" altLang="zh-CN" sz="1800" dirty="0">
                <a:solidFill>
                  <a:schemeClr val="bg1"/>
                </a:solidFill>
                <a:latin typeface="思源黑体 CN Light" panose="020B0300000000000000" pitchFamily="34" charset="-122"/>
                <a:ea typeface="思源黑体 CN Light" panose="020B0300000000000000" pitchFamily="34" charset="-122"/>
              </a:rPr>
              <a:t>已知 A1= r1∠ψ1 , A2= r2∠ψ2 , 则</a:t>
            </a:r>
            <a:endParaRPr lang="en-US" altLang="zh-CN" sz="1800" dirty="0">
              <a:solidFill>
                <a:schemeClr val="bg1"/>
              </a:solidFill>
              <a:latin typeface="思源黑体 CN Light" panose="020B0300000000000000" pitchFamily="34" charset="-122"/>
              <a:ea typeface="思源黑体 CN Light" panose="020B0300000000000000" pitchFamily="34" charset="-122"/>
            </a:endParaRPr>
          </a:p>
        </p:txBody>
      </p:sp>
      <p:pic>
        <p:nvPicPr>
          <p:cNvPr id="4" name="图片 3"/>
          <p:cNvPicPr>
            <a:picLocks noChangeAspect="1"/>
          </p:cNvPicPr>
          <p:nvPr/>
        </p:nvPicPr>
        <p:blipFill>
          <a:blip r:embed="rId1"/>
          <a:stretch>
            <a:fillRect/>
          </a:stretch>
        </p:blipFill>
        <p:spPr>
          <a:xfrm>
            <a:off x="4023995" y="3907155"/>
            <a:ext cx="4321810" cy="21424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653216" y="-646369"/>
            <a:ext cx="11127151" cy="8144235"/>
            <a:chOff x="6666450" y="-983792"/>
            <a:chExt cx="11127151" cy="8144235"/>
          </a:xfrm>
        </p:grpSpPr>
        <p:sp>
          <p:nvSpPr>
            <p:cNvPr id="44" name="矩形 43"/>
            <p:cNvSpPr/>
            <p:nvPr/>
          </p:nvSpPr>
          <p:spPr>
            <a:xfrm>
              <a:off x="14231484" y="4873548"/>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889733" y="569315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459350" y="390064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0726700" y="2812823"/>
              <a:ext cx="1465300" cy="1409392"/>
            </a:xfrm>
            <a:prstGeom prst="rect">
              <a:avLst/>
            </a:prstGeom>
            <a:noFill/>
            <a:ln w="317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59350" y="85952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049978" y="-98379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298206" y="-24832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019399" y="2018030"/>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23663" y="3195946"/>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948038" y="140343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87216" y="404517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565556" y="5078558"/>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706178" y="570901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666450" y="26357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7917324" y="2977169"/>
              <a:ext cx="1465300" cy="1409392"/>
            </a:xfrm>
            <a:prstGeom prst="rect">
              <a:avLst/>
            </a:prstGeom>
            <a:noFill/>
            <a:ln w="444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7753838" y="13970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p:cNvSpPr/>
            <p:nvPr/>
          </p:nvSpPr>
          <p:spPr>
            <a:xfrm>
              <a:off x="8914982" y="279953"/>
              <a:ext cx="1465300" cy="1409392"/>
            </a:xfrm>
            <a:prstGeom prst="rect">
              <a:avLst/>
            </a:prstGeom>
            <a:noFill/>
            <a:ln w="254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219138" y="595617"/>
              <a:ext cx="849381" cy="84938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984983" y="4386561"/>
              <a:ext cx="849381" cy="849381"/>
            </a:xfrm>
            <a:prstGeom prst="rect">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506628" y="2187986"/>
              <a:ext cx="1665630" cy="166563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8625287" y="5837692"/>
              <a:ext cx="1322751" cy="132275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711122" y="5219936"/>
              <a:ext cx="1349667" cy="134966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680688" y="-291864"/>
              <a:ext cx="1330496" cy="1330496"/>
            </a:xfrm>
            <a:prstGeom prst="rect">
              <a:avLst/>
            </a:prstGeom>
            <a:noFill/>
            <a:ln w="603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3239672" y="3124949"/>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4565052" y="226992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6328301" y="2136745"/>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15811153" y="3427422"/>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15282494" y="120610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6383646" y="1543529"/>
            <a:ext cx="5008254" cy="3771743"/>
            <a:chOff x="7264985" y="650521"/>
            <a:chExt cx="5008254" cy="3771743"/>
          </a:xfrm>
        </p:grpSpPr>
        <p:sp>
          <p:nvSpPr>
            <p:cNvPr id="36" name="文本框 35"/>
            <p:cNvSpPr txBox="1"/>
            <p:nvPr/>
          </p:nvSpPr>
          <p:spPr>
            <a:xfrm>
              <a:off x="7264985" y="650521"/>
              <a:ext cx="5008254" cy="1323439"/>
            </a:xfrm>
            <a:prstGeom prst="rect">
              <a:avLst/>
            </a:prstGeom>
            <a:noFill/>
          </p:spPr>
          <p:txBody>
            <a:bodyPr wrap="square" rtlCol="0">
              <a:spAutoFit/>
            </a:bodyPr>
            <a:lstStyle/>
            <a:p>
              <a:r>
                <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rPr>
                <a:t>再接再厉</a:t>
              </a:r>
              <a:endPar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endParaRPr>
            </a:p>
          </p:txBody>
        </p:sp>
        <p:sp>
          <p:nvSpPr>
            <p:cNvPr id="39" name="文本框 38"/>
            <p:cNvSpPr txBox="1"/>
            <p:nvPr/>
          </p:nvSpPr>
          <p:spPr>
            <a:xfrm>
              <a:off x="7336389" y="3064740"/>
              <a:ext cx="2899619" cy="369332"/>
            </a:xfrm>
            <a:prstGeom prst="rect">
              <a:avLst/>
            </a:prstGeom>
            <a:noFill/>
          </p:spPr>
          <p:txBody>
            <a:bodyPr wrap="square" rtlCol="0">
              <a:spAutoFit/>
            </a:bodyPr>
            <a:lstStyle/>
            <a:p>
              <a:r>
                <a:rPr lang="zh-CN" altLang="en-US" dirty="0">
                  <a:solidFill>
                    <a:schemeClr val="bg2">
                      <a:lumMod val="25000"/>
                    </a:schemeClr>
                  </a:solidFill>
                  <a:latin typeface="思源黑体 CN Light" panose="020B0300000000000000" pitchFamily="34" charset="-122"/>
                  <a:ea typeface="思源黑体 CN Light" panose="020B0300000000000000" pitchFamily="34" charset="-122"/>
                </a:rPr>
                <a:t>引领世界，创造未来 </a:t>
              </a:r>
              <a:endParaRPr lang="zh-CN" altLang="en-US" dirty="0">
                <a:solidFill>
                  <a:schemeClr val="bg2">
                    <a:lumMod val="25000"/>
                  </a:schemeClr>
                </a:solidFill>
                <a:latin typeface="思源黑体 CN Light" panose="020B0300000000000000" pitchFamily="34" charset="-122"/>
                <a:ea typeface="思源黑体 CN Light" panose="020B0300000000000000" pitchFamily="34" charset="-122"/>
              </a:endParaRPr>
            </a:p>
          </p:txBody>
        </p:sp>
        <p:sp>
          <p:nvSpPr>
            <p:cNvPr id="40" name="燕尾形 23"/>
            <p:cNvSpPr/>
            <p:nvPr/>
          </p:nvSpPr>
          <p:spPr>
            <a:xfrm>
              <a:off x="9416412" y="4307964"/>
              <a:ext cx="74613" cy="114300"/>
            </a:xfrm>
            <a:prstGeom prst="chevron">
              <a:avLst>
                <a:gd name="adj" fmla="val 691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51812" y="-359472"/>
            <a:ext cx="4513785" cy="1210658"/>
            <a:chOff x="415234" y="-327275"/>
            <a:chExt cx="4513785" cy="1210658"/>
          </a:xfrm>
        </p:grpSpPr>
        <p:sp>
          <p:nvSpPr>
            <p:cNvPr id="32"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269561" y="360163"/>
              <a:ext cx="3659458"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任务描述</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pic>
        <p:nvPicPr>
          <p:cNvPr id="4" name="图片 3" descr="2e54453bd10a44683cbc6dc4edf4ea27edc987b5"/>
          <p:cNvPicPr>
            <a:picLocks noChangeAspect="1"/>
          </p:cNvPicPr>
          <p:nvPr/>
        </p:nvPicPr>
        <p:blipFill>
          <a:blip r:embed="rId1"/>
          <a:stretch>
            <a:fillRect/>
          </a:stretch>
        </p:blipFill>
        <p:spPr>
          <a:xfrm>
            <a:off x="1350645" y="991235"/>
            <a:ext cx="9996170" cy="5325745"/>
          </a:xfrm>
          <a:prstGeom prst="rect">
            <a:avLst/>
          </a:prstGeom>
        </p:spPr>
      </p:pic>
      <p:sp>
        <p:nvSpPr>
          <p:cNvPr id="6" name="文本框 5"/>
          <p:cNvSpPr txBox="1"/>
          <p:nvPr/>
        </p:nvSpPr>
        <p:spPr>
          <a:xfrm>
            <a:off x="1477645" y="1102360"/>
            <a:ext cx="9740900" cy="5111750"/>
          </a:xfrm>
          <a:prstGeom prst="rect">
            <a:avLst/>
          </a:prstGeom>
          <a:solidFill>
            <a:srgbClr val="1F4E79">
              <a:alpha val="66000"/>
            </a:srgbClr>
          </a:solidFill>
        </p:spPr>
        <p:txBody>
          <a:bodyPr wrap="square">
            <a:noAutofit/>
          </a:bodyPr>
          <a:p>
            <a:pPr indent="0" algn="just" fontAlgn="auto">
              <a:lnSpc>
                <a:spcPct val="150000"/>
              </a:lnSpc>
            </a:pPr>
            <a:endParaRPr lang="zh-CN" altLang="en-US" dirty="0">
              <a:latin typeface="思源黑体 CN Light" panose="020B0300000000000000" pitchFamily="34" charset="-122"/>
              <a:ea typeface="思源黑体 CN Light" panose="020B0300000000000000" pitchFamily="34" charset="-122"/>
            </a:endParaRPr>
          </a:p>
        </p:txBody>
      </p:sp>
      <p:sp>
        <p:nvSpPr>
          <p:cNvPr id="3" name="文本框 2"/>
          <p:cNvSpPr txBox="1"/>
          <p:nvPr/>
        </p:nvSpPr>
        <p:spPr>
          <a:xfrm>
            <a:off x="1863725" y="2552700"/>
            <a:ext cx="9038590" cy="2399665"/>
          </a:xfrm>
          <a:prstGeom prst="rect">
            <a:avLst/>
          </a:prstGeom>
          <a:noFill/>
        </p:spPr>
        <p:txBody>
          <a:bodyPr wrap="square" rtlCol="0">
            <a:spAutoFit/>
          </a:bodyPr>
          <a:p>
            <a:pPr indent="584200" fontAlgn="auto">
              <a:lnSpc>
                <a:spcPct val="150000"/>
              </a:lnSpc>
              <a:extLst>
                <a:ext uri="{35155182-B16C-46BC-9424-99874614C6A1}">
                  <wpsdc:indentchars xmlns:wpsdc="http://www.wps.cn/officeDocument/2017/drawingmlCustomData" val="200" checksum="3209689083"/>
                </a:ext>
              </a:extLst>
            </a:pPr>
            <a:r>
              <a:rPr lang="zh-CN" sz="2000" spc="300" dirty="0">
                <a:solidFill>
                  <a:schemeClr val="bg1"/>
                </a:solidFill>
                <a:latin typeface="思源黑体 CN Medium" panose="020B0600000000000000" pitchFamily="34" charset="-122"/>
                <a:ea typeface="思源黑体 CN Medium" panose="020B0600000000000000" pitchFamily="34" charset="-122"/>
              </a:rPr>
              <a:t>在汽车电路维护中, 需经常使用示波器对电压、电流进行检测, 通过示波器可以直观地观察被测电路的波形(形状类型、幅值、频率、周期、相位等), 从而判断电压、电流类型以及电路工作情况, 有时还需要对两个或多个波形进行比较, 从而迅速、准确地找到故障及其出现的原因。</a:t>
            </a:r>
            <a:endParaRPr lang="zh-CN" sz="2000" spc="300" dirty="0">
              <a:solidFill>
                <a:schemeClr val="bg1"/>
              </a:solidFill>
              <a:latin typeface="思源黑体 CN Medium" panose="020B0600000000000000" pitchFamily="34" charset="-122"/>
              <a:ea typeface="思源黑体 CN Medium" panose="020B06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51812" y="-359472"/>
            <a:ext cx="4513785" cy="1210658"/>
            <a:chOff x="415234" y="-327275"/>
            <a:chExt cx="4513785" cy="1210658"/>
          </a:xfrm>
        </p:grpSpPr>
        <p:sp>
          <p:nvSpPr>
            <p:cNvPr id="32"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269561" y="360163"/>
              <a:ext cx="3659458"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任务引导</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6" name="文本框 5"/>
          <p:cNvSpPr txBox="1"/>
          <p:nvPr/>
        </p:nvSpPr>
        <p:spPr>
          <a:xfrm>
            <a:off x="1528445" y="2468880"/>
            <a:ext cx="8956675" cy="1753235"/>
          </a:xfrm>
          <a:prstGeom prst="rect">
            <a:avLst/>
          </a:prstGeom>
          <a:solidFill>
            <a:srgbClr val="1F4E79"/>
          </a:solidFill>
        </p:spPr>
        <p:txBody>
          <a:bodyPr wrap="square">
            <a:spAutoFit/>
          </a:bodyPr>
          <a:p>
            <a:pPr indent="0" algn="just" fontAlgn="auto">
              <a:lnSpc>
                <a:spcPct val="150000"/>
              </a:lnSpc>
            </a:pPr>
            <a:r>
              <a:rPr lang="zh-CN" altLang="en-US" sz="2400" dirty="0">
                <a:solidFill>
                  <a:schemeClr val="bg1"/>
                </a:solidFill>
                <a:latin typeface="思源黑体 CN Light" panose="020B0300000000000000" pitchFamily="34" charset="-122"/>
                <a:ea typeface="思源黑体 CN Light" panose="020B0300000000000000" pitchFamily="34" charset="-122"/>
              </a:rPr>
              <a:t>1.交流电和直流电有什么区别?</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a:p>
            <a:pPr indent="0" algn="just" fontAlgn="auto">
              <a:lnSpc>
                <a:spcPct val="150000"/>
              </a:lnSpc>
            </a:pPr>
            <a:endParaRPr lang="zh-CN" altLang="en-US" sz="2400" dirty="0">
              <a:solidFill>
                <a:schemeClr val="bg1"/>
              </a:solidFill>
              <a:latin typeface="思源黑体 CN Light" panose="020B0300000000000000" pitchFamily="34" charset="-122"/>
              <a:ea typeface="思源黑体 CN Light" panose="020B0300000000000000" pitchFamily="34" charset="-122"/>
            </a:endParaRPr>
          </a:p>
          <a:p>
            <a:pPr algn="just" fontAlgn="auto">
              <a:lnSpc>
                <a:spcPct val="150000"/>
              </a:lnSpc>
              <a:buClrTx/>
              <a:buSzTx/>
              <a:buFontTx/>
            </a:pPr>
            <a:r>
              <a:rPr lang="zh-CN" altLang="en-US" sz="2400" dirty="0">
                <a:solidFill>
                  <a:schemeClr val="bg1"/>
                </a:solidFill>
                <a:latin typeface="思源黑体 CN Light" panose="020B0300000000000000" pitchFamily="34" charset="-122"/>
                <a:ea typeface="思源黑体 CN Light" panose="020B0300000000000000" pitchFamily="34" charset="-122"/>
              </a:rPr>
              <a:t>2.交流电在生活中有哪些应用?</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p:txBody>
      </p:sp>
      <p:sp>
        <p:nvSpPr>
          <p:cNvPr id="3" name="文本框 2"/>
          <p:cNvSpPr txBox="1"/>
          <p:nvPr/>
        </p:nvSpPr>
        <p:spPr>
          <a:xfrm>
            <a:off x="1433195" y="1459230"/>
            <a:ext cx="8956675" cy="737235"/>
          </a:xfrm>
          <a:prstGeom prst="rect">
            <a:avLst/>
          </a:prstGeom>
          <a:noFill/>
          <a:extLst>
            <a:ext uri="{909E8E84-426E-40DD-AFC4-6F175D3DCCD1}">
              <a14:hiddenFill xmlns:a14="http://schemas.microsoft.com/office/drawing/2010/main">
                <a:solidFill>
                  <a:srgbClr val="1F4E79"/>
                </a:solidFill>
              </a14:hiddenFill>
            </a:ext>
          </a:extLst>
        </p:spPr>
        <p:txBody>
          <a:bodyPr wrap="square">
            <a:spAutoFit/>
          </a:bodyPr>
          <a:p>
            <a:pPr indent="0" algn="just" fontAlgn="auto">
              <a:lnSpc>
                <a:spcPct val="150000"/>
              </a:lnSpc>
            </a:pPr>
            <a:r>
              <a:rPr lang="zh-CN" altLang="en-US" sz="2800" b="1" dirty="0">
                <a:solidFill>
                  <a:schemeClr val="tx1"/>
                </a:solidFill>
                <a:latin typeface="思源黑体 CN Light" panose="020B0300000000000000" pitchFamily="34" charset="-122"/>
                <a:ea typeface="思源黑体 CN Light" panose="020B0300000000000000" pitchFamily="34" charset="-122"/>
              </a:rPr>
              <a:t>请思考：</a:t>
            </a:r>
            <a:endParaRPr lang="zh-CN" altLang="en-US" sz="2800" b="1" dirty="0">
              <a:solidFill>
                <a:schemeClr val="tx1"/>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截屏2024-09-04 09.40.39"/>
          <p:cNvPicPr>
            <a:picLocks noChangeAspect="1"/>
          </p:cNvPicPr>
          <p:nvPr/>
        </p:nvPicPr>
        <p:blipFill>
          <a:blip r:embed="rId1"/>
          <a:srcRect r="4824" b="32824"/>
          <a:stretch>
            <a:fillRect/>
          </a:stretch>
        </p:blipFill>
        <p:spPr>
          <a:xfrm>
            <a:off x="512445" y="2919095"/>
            <a:ext cx="5271770" cy="2689225"/>
          </a:xfrm>
          <a:prstGeom prst="rect">
            <a:avLst/>
          </a:prstGeom>
        </p:spPr>
      </p:pic>
      <p:grpSp>
        <p:nvGrpSpPr>
          <p:cNvPr id="5" name="组合 4"/>
          <p:cNvGrpSpPr/>
          <p:nvPr/>
        </p:nvGrpSpPr>
        <p:grpSpPr>
          <a:xfrm>
            <a:off x="451812" y="-359472"/>
            <a:ext cx="1600200" cy="1210658"/>
            <a:chOff x="415234" y="-327275"/>
            <a:chExt cx="1600200" cy="1210658"/>
          </a:xfrm>
        </p:grpSpPr>
        <p:sp>
          <p:nvSpPr>
            <p:cNvPr id="6" name="饼形 6"/>
            <p:cNvSpPr/>
            <p:nvPr>
              <p:custDataLst>
                <p:tags r:id="rId2"/>
              </p:custDataLst>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7" name="矩形 6"/>
            <p:cNvSpPr/>
            <p:nvPr>
              <p:custDataLst>
                <p:tags r:id="rId3"/>
              </p:custDataLst>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文本框 8"/>
          <p:cNvSpPr txBox="1"/>
          <p:nvPr/>
        </p:nvSpPr>
        <p:spPr>
          <a:xfrm>
            <a:off x="5849620" y="2470785"/>
            <a:ext cx="6343015" cy="3530600"/>
          </a:xfrm>
          <a:prstGeom prst="rect">
            <a:avLst/>
          </a:prstGeom>
          <a:noFill/>
        </p:spPr>
        <p:txBody>
          <a:bodyPr wrap="square" rtlCol="0">
            <a:spAutoFit/>
          </a:bodyPr>
          <a:p>
            <a:pPr indent="508000" fontAlgn="auto">
              <a:lnSpc>
                <a:spcPct val="130000"/>
              </a:lnSpc>
              <a:spcBef>
                <a:spcPts val="0"/>
              </a:spcBef>
              <a:spcAft>
                <a:spcPts val="0"/>
              </a:spcAft>
              <a:extLst>
                <a:ext uri="{35155182-B16C-46BC-9424-99874614C6A1}">
                  <wpsdc:indentchars xmlns:wpsdc="http://www.wps.cn/officeDocument/2017/drawingmlCustomData" val="200" checksum="282533468"/>
                </a:ext>
              </a:extLst>
            </a:pPr>
            <a:r>
              <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从图(b) 所示的波形图中可以看到, 正弦交流电有以下特点:</a:t>
            </a:r>
            <a:endPar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indent="508000" fontAlgn="auto">
              <a:lnSpc>
                <a:spcPct val="130000"/>
              </a:lnSpc>
              <a:spcBef>
                <a:spcPts val="0"/>
              </a:spcBef>
              <a:spcAft>
                <a:spcPts val="0"/>
              </a:spcAft>
              <a:extLst>
                <a:ext uri="{35155182-B16C-46BC-9424-99874614C6A1}">
                  <wpsdc:indentchars xmlns:wpsdc="http://www.wps.cn/officeDocument/2017/drawingmlCustomData" val="200" checksum="282533468"/>
                </a:ext>
              </a:extLst>
            </a:pPr>
            <a:r>
              <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1. </a:t>
            </a:r>
            <a:r>
              <a:rPr lang="zh-CN" altLang="en-US" sz="24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变化的瞬时性</a:t>
            </a:r>
            <a:endParaRPr lang="zh-CN" altLang="en-US" sz="24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indent="508000" fontAlgn="auto">
              <a:lnSpc>
                <a:spcPct val="130000"/>
              </a:lnSpc>
              <a:spcBef>
                <a:spcPts val="0"/>
              </a:spcBef>
              <a:spcAft>
                <a:spcPts val="0"/>
              </a:spcAft>
              <a:extLst>
                <a:ext uri="{35155182-B16C-46BC-9424-99874614C6A1}">
                  <wpsdc:indentchars xmlns:wpsdc="http://www.wps.cn/officeDocument/2017/drawingmlCustomData" val="200" checksum="282533468"/>
                </a:ext>
              </a:extLst>
            </a:pPr>
            <a:r>
              <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正弦交流电的大小和方向时时刻刻都在变化</a:t>
            </a:r>
            <a:endPar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indent="508000" fontAlgn="auto">
              <a:lnSpc>
                <a:spcPct val="130000"/>
              </a:lnSpc>
              <a:spcBef>
                <a:spcPts val="0"/>
              </a:spcBef>
              <a:spcAft>
                <a:spcPts val="0"/>
              </a:spcAft>
              <a:extLst>
                <a:ext uri="{35155182-B16C-46BC-9424-99874614C6A1}">
                  <wpsdc:indentchars xmlns:wpsdc="http://www.wps.cn/officeDocument/2017/drawingmlCustomData" val="200" checksum="282533468"/>
                </a:ext>
              </a:extLst>
            </a:pPr>
            <a:r>
              <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2. </a:t>
            </a:r>
            <a:r>
              <a:rPr lang="zh-CN" altLang="en-US" sz="24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变化的周期性</a:t>
            </a:r>
            <a:endParaRPr lang="zh-CN" altLang="en-US" sz="24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indent="508000" fontAlgn="auto">
              <a:lnSpc>
                <a:spcPct val="130000"/>
              </a:lnSpc>
              <a:spcBef>
                <a:spcPts val="0"/>
              </a:spcBef>
              <a:spcAft>
                <a:spcPts val="0"/>
              </a:spcAft>
              <a:extLst>
                <a:ext uri="{35155182-B16C-46BC-9424-99874614C6A1}">
                  <wpsdc:indentchars xmlns:wpsdc="http://www.wps.cn/officeDocument/2017/drawingmlCustomData" val="200" checksum="282533468"/>
                </a:ext>
              </a:extLst>
            </a:pPr>
            <a:r>
              <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正弦交流电每隔一定时间又做重复的变化</a:t>
            </a:r>
            <a:endPar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indent="508000" fontAlgn="auto">
              <a:lnSpc>
                <a:spcPct val="130000"/>
              </a:lnSpc>
              <a:spcBef>
                <a:spcPts val="0"/>
              </a:spcBef>
              <a:spcAft>
                <a:spcPts val="0"/>
              </a:spcAft>
              <a:extLst>
                <a:ext uri="{35155182-B16C-46BC-9424-99874614C6A1}">
                  <wpsdc:indentchars xmlns:wpsdc="http://www.wps.cn/officeDocument/2017/drawingmlCustomData" val="200" checksum="282533468"/>
                </a:ext>
              </a:extLst>
            </a:pPr>
            <a:r>
              <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3. </a:t>
            </a:r>
            <a:r>
              <a:rPr lang="zh-CN" altLang="en-US" sz="24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变化的规律性</a:t>
            </a:r>
            <a:endParaRPr lang="zh-CN" altLang="en-US" sz="24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indent="508000" fontAlgn="auto">
              <a:lnSpc>
                <a:spcPct val="130000"/>
              </a:lnSpc>
              <a:spcBef>
                <a:spcPts val="0"/>
              </a:spcBef>
              <a:spcAft>
                <a:spcPts val="0"/>
              </a:spcAft>
              <a:extLst>
                <a:ext uri="{35155182-B16C-46BC-9424-99874614C6A1}">
                  <wpsdc:indentchars xmlns:wpsdc="http://www.wps.cn/officeDocument/2017/drawingmlCustomData" val="200" checksum="282533468"/>
                </a:ext>
              </a:extLst>
            </a:pPr>
            <a:r>
              <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正弦交流电是随着时间按正弦规律变化的</a:t>
            </a:r>
            <a:endPar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11" name="文本框 10"/>
          <p:cNvSpPr txBox="1"/>
          <p:nvPr/>
        </p:nvSpPr>
        <p:spPr>
          <a:xfrm>
            <a:off x="452120" y="1035050"/>
            <a:ext cx="11536680" cy="1291590"/>
          </a:xfrm>
          <a:prstGeom prst="rect">
            <a:avLst/>
          </a:prstGeom>
          <a:noFill/>
        </p:spPr>
        <p:txBody>
          <a:bodyPr wrap="square" rtlCol="0">
            <a:spAutoFit/>
          </a:bodyPr>
          <a:p>
            <a:pPr indent="508000" algn="l">
              <a:lnSpc>
                <a:spcPct val="130000"/>
              </a:lnSpc>
              <a:spcBef>
                <a:spcPts val="0"/>
              </a:spcBef>
              <a:spcAft>
                <a:spcPts val="0"/>
              </a:spcAft>
              <a:buClrTx/>
              <a:buSzTx/>
              <a:buNone/>
              <a:extLst>
                <a:ext uri="{35155182-B16C-46BC-9424-99874614C6A1}">
                  <wpsdc:indentchars xmlns:wpsdc="http://www.wps.cn/officeDocument/2017/drawingmlCustomData" val="200" checksum="282533468"/>
                </a:ext>
              </a:extLst>
            </a:pPr>
            <a:r>
              <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直流电, 其电流(及电压、电磁势) 的方向是不随时间变化的。所谓交流电, 是指电流(及电压、电动势) 的方向随时间的变化而变化。通常将交流电分为正弦交流电和非正弦交流电两大类。其中, </a:t>
            </a:r>
            <a:r>
              <a:rPr lang="zh-CN" altLang="en-US" sz="2000" dirty="0">
                <a:solidFill>
                  <a:srgbClr val="C00000"/>
                </a:solidFill>
                <a:latin typeface="思源黑体 CN Light" panose="020B0300000000000000" pitchFamily="34" charset="-122"/>
                <a:ea typeface="思源黑体 CN Light" panose="020B0300000000000000" pitchFamily="34" charset="-122"/>
              </a:rPr>
              <a:t>正弦交流电是指其交流量随时间按正弦规律变化</a:t>
            </a:r>
            <a:endPar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10" name="组合 9"/>
          <p:cNvGrpSpPr/>
          <p:nvPr/>
        </p:nvGrpSpPr>
        <p:grpSpPr>
          <a:xfrm>
            <a:off x="892160" y="1744877"/>
            <a:ext cx="2157969" cy="3375839"/>
            <a:chOff x="6271636" y="2184856"/>
            <a:chExt cx="3664828" cy="3375839"/>
          </a:xfrm>
        </p:grpSpPr>
        <p:sp>
          <p:nvSpPr>
            <p:cNvPr id="12" name="矩形 11"/>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文本框 13"/>
            <p:cNvSpPr txBox="1"/>
            <p:nvPr/>
          </p:nvSpPr>
          <p:spPr>
            <a:xfrm>
              <a:off x="6271636" y="2514600"/>
              <a:ext cx="3664828" cy="3046095"/>
            </a:xfrm>
            <a:prstGeom prst="rect">
              <a:avLst/>
            </a:prstGeom>
            <a:noFill/>
          </p:spPr>
          <p:txBody>
            <a:bodyPr wrap="square" rtlCol="0">
              <a:spAutoFit/>
            </a:bodyPr>
            <a:lstStyle/>
            <a:p>
              <a:pPr>
                <a:lnSpc>
                  <a:spcPct val="150000"/>
                </a:lnSpc>
              </a:pPr>
              <a:r>
                <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在</a:t>
              </a:r>
              <a:r>
                <a:rPr lang="zh-CN" altLang="en-US" sz="2400" b="1" dirty="0">
                  <a:solidFill>
                    <a:srgbClr val="1F4E79"/>
                  </a:solidFill>
                  <a:latin typeface="思源黑体 CN Light" panose="020B0300000000000000" pitchFamily="34" charset="-122"/>
                  <a:ea typeface="思源黑体 CN Light" panose="020B0300000000000000" pitchFamily="34" charset="-122"/>
                </a:rPr>
                <a:t>正弦交流电路</a:t>
              </a:r>
              <a:r>
                <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中, 所有的</a:t>
              </a:r>
              <a:r>
                <a:rPr lang="zh-CN" altLang="en-US" sz="20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电压、电流</a:t>
              </a:r>
              <a:r>
                <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等物理量的</a:t>
              </a:r>
              <a:r>
                <a:rPr lang="zh-CN" altLang="en-US" sz="20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大小和方向</a:t>
              </a:r>
              <a:r>
                <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rPr>
                <a:t>都是按正弦规律变化的。</a:t>
              </a:r>
              <a:endPar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grpSp>
        <p:nvGrpSpPr>
          <p:cNvPr id="3" name="组合 2"/>
          <p:cNvGrpSpPr/>
          <p:nvPr/>
        </p:nvGrpSpPr>
        <p:grpSpPr>
          <a:xfrm>
            <a:off x="451812" y="-359472"/>
            <a:ext cx="5116830" cy="1210658"/>
            <a:chOff x="415234" y="-327275"/>
            <a:chExt cx="5116830" cy="1210658"/>
          </a:xfrm>
        </p:grpSpPr>
        <p:sp>
          <p:nvSpPr>
            <p:cNvPr id="4"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69309" y="360430"/>
              <a:ext cx="42627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一、正弦量三要素</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grpSp>
        <p:nvGrpSpPr>
          <p:cNvPr id="7" name="组合 6"/>
          <p:cNvGrpSpPr/>
          <p:nvPr/>
        </p:nvGrpSpPr>
        <p:grpSpPr>
          <a:xfrm>
            <a:off x="4312800" y="1744877"/>
            <a:ext cx="6605905" cy="2359660"/>
            <a:chOff x="6271635" y="2184856"/>
            <a:chExt cx="4089261" cy="2359660"/>
          </a:xfrm>
        </p:grpSpPr>
        <p:sp>
          <p:nvSpPr>
            <p:cNvPr id="8" name="矩形 7"/>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文本框 8"/>
            <p:cNvSpPr txBox="1"/>
            <p:nvPr/>
          </p:nvSpPr>
          <p:spPr>
            <a:xfrm>
              <a:off x="6271635" y="2514421"/>
              <a:ext cx="4089261" cy="2030095"/>
            </a:xfrm>
            <a:prstGeom prst="rect">
              <a:avLst/>
            </a:prstGeom>
            <a:noFill/>
          </p:spPr>
          <p:txBody>
            <a:bodyPr wrap="square" rtlCol="0">
              <a:spAutoFit/>
            </a:bodyPr>
            <a:lstStyle/>
            <a:p>
              <a:pPr>
                <a:lnSpc>
                  <a:spcPct val="150000"/>
                </a:lnSpc>
              </a:pPr>
              <a:r>
                <a:rPr lang="zh-CN" altLang="en-US" sz="2800" dirty="0">
                  <a:latin typeface="思源黑体 CN Light" panose="020B0300000000000000" pitchFamily="34" charset="-122"/>
                  <a:ea typeface="思源黑体 CN Light" panose="020B0300000000000000" pitchFamily="34" charset="-122"/>
                </a:rPr>
                <a:t>正弦量的三要素分别是</a:t>
              </a:r>
              <a:r>
                <a:rPr lang="zh-CN" altLang="en-US" sz="2800" dirty="0">
                  <a:solidFill>
                    <a:schemeClr val="accent2">
                      <a:lumMod val="75000"/>
                    </a:schemeClr>
                  </a:solidFill>
                  <a:latin typeface="思源黑体 CN Light" panose="020B0300000000000000" pitchFamily="34" charset="-122"/>
                  <a:ea typeface="思源黑体 CN Light" panose="020B0300000000000000" pitchFamily="34" charset="-122"/>
                </a:rPr>
                <a:t>描述正弦量变化快慢的要素</a:t>
              </a:r>
              <a:r>
                <a:rPr lang="zh-CN" altLang="en-US" sz="2800" dirty="0">
                  <a:latin typeface="思源黑体 CN Light" panose="020B0300000000000000" pitchFamily="34" charset="-122"/>
                  <a:ea typeface="思源黑体 CN Light" panose="020B0300000000000000" pitchFamily="34" charset="-122"/>
                </a:rPr>
                <a:t>、</a:t>
              </a:r>
              <a:r>
                <a:rPr lang="zh-CN" altLang="en-US" sz="2800" dirty="0">
                  <a:solidFill>
                    <a:schemeClr val="accent2">
                      <a:lumMod val="75000"/>
                    </a:schemeClr>
                  </a:solidFill>
                  <a:latin typeface="思源黑体 CN Light" panose="020B0300000000000000" pitchFamily="34" charset="-122"/>
                  <a:ea typeface="思源黑体 CN Light" panose="020B0300000000000000" pitchFamily="34" charset="-122"/>
                </a:rPr>
                <a:t>描述正弦量变化大小的要素</a:t>
              </a:r>
              <a:r>
                <a:rPr lang="zh-CN" altLang="en-US" sz="2800" dirty="0">
                  <a:latin typeface="思源黑体 CN Light" panose="020B0300000000000000" pitchFamily="34" charset="-122"/>
                  <a:ea typeface="思源黑体 CN Light" panose="020B0300000000000000" pitchFamily="34" charset="-122"/>
                </a:rPr>
                <a:t>和</a:t>
              </a:r>
              <a:r>
                <a:rPr lang="zh-CN" altLang="en-US" sz="2800" dirty="0">
                  <a:solidFill>
                    <a:schemeClr val="accent2">
                      <a:lumMod val="75000"/>
                    </a:schemeClr>
                  </a:solidFill>
                  <a:latin typeface="思源黑体 CN Light" panose="020B0300000000000000" pitchFamily="34" charset="-122"/>
                  <a:ea typeface="思源黑体 CN Light" panose="020B0300000000000000" pitchFamily="34" charset="-122"/>
                </a:rPr>
                <a:t>描述正弦量初始位置的要素</a:t>
              </a:r>
              <a:r>
                <a:rPr lang="zh-CN" altLang="en-US" sz="2800" dirty="0">
                  <a:latin typeface="思源黑体 CN Light" panose="020B0300000000000000" pitchFamily="34" charset="-122"/>
                  <a:ea typeface="思源黑体 CN Light" panose="020B0300000000000000" pitchFamily="34" charset="-122"/>
                </a:rPr>
                <a:t>‌</a:t>
              </a:r>
              <a:endParaRPr lang="zh-CN" altLang="en-US" sz="2800" dirty="0">
                <a:latin typeface="思源黑体 CN Light" panose="020B0300000000000000" pitchFamily="34" charset="-122"/>
                <a:ea typeface="思源黑体 CN Light" panose="020B0300000000000000"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custDataLst>
              <p:tags r:id="rId1"/>
            </p:custDataLst>
          </p:nvPr>
        </p:nvGrpSpPr>
        <p:grpSpPr>
          <a:xfrm>
            <a:off x="420370" y="1870075"/>
            <a:ext cx="3211830" cy="4668681"/>
            <a:chOff x="657826" y="1858296"/>
            <a:chExt cx="3212104" cy="4755777"/>
          </a:xfrm>
        </p:grpSpPr>
        <p:sp>
          <p:nvSpPr>
            <p:cNvPr id="2" name="圆角矩形 1"/>
            <p:cNvSpPr/>
            <p:nvPr>
              <p:custDataLst>
                <p:tags r:id="rId2"/>
              </p:custDataLst>
            </p:nvPr>
          </p:nvSpPr>
          <p:spPr>
            <a:xfrm>
              <a:off x="657826" y="1858296"/>
              <a:ext cx="3212104" cy="4755777"/>
            </a:xfrm>
            <a:prstGeom prst="roundRect">
              <a:avLst>
                <a:gd name="adj" fmla="val 5807"/>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custDataLst>
                <p:tags r:id="rId3"/>
              </p:custDataLst>
            </p:nvPr>
          </p:nvSpPr>
          <p:spPr>
            <a:xfrm>
              <a:off x="766420" y="1871457"/>
              <a:ext cx="2998091" cy="531708"/>
            </a:xfrm>
            <a:prstGeom prst="rect">
              <a:avLst/>
            </a:prstGeom>
            <a:noFill/>
          </p:spPr>
          <p:txBody>
            <a:bodyPr wrap="square" rtlCol="0">
              <a:spAutoFit/>
            </a:bodyPr>
            <a:lstStyle/>
            <a:p>
              <a:pPr algn="ctr"/>
              <a:r>
                <a:rPr sz="2800" spc="300" dirty="0">
                  <a:solidFill>
                    <a:schemeClr val="bg1"/>
                  </a:solidFill>
                  <a:latin typeface="思源黑体 CN Medium" panose="020B0600000000000000" pitchFamily="34" charset="-122"/>
                  <a:ea typeface="思源黑体 CN Medium" panose="020B0600000000000000" pitchFamily="34" charset="-122"/>
                </a:rPr>
                <a:t>周期</a:t>
              </a:r>
              <a:r>
                <a:rPr lang="en-US" sz="2800" spc="300" dirty="0">
                  <a:solidFill>
                    <a:schemeClr val="bg1"/>
                  </a:solidFill>
                  <a:latin typeface="思源黑体 CN Medium" panose="020B0600000000000000" pitchFamily="34" charset="-122"/>
                  <a:ea typeface="思源黑体 CN Medium" panose="020B0600000000000000" pitchFamily="34" charset="-122"/>
                </a:rPr>
                <a:t> </a:t>
              </a:r>
              <a:r>
                <a:rPr sz="2800" spc="300" dirty="0">
                  <a:solidFill>
                    <a:schemeClr val="bg1"/>
                  </a:solidFill>
                  <a:latin typeface="思源黑体 CN Medium" panose="020B0600000000000000" pitchFamily="34" charset="-122"/>
                  <a:ea typeface="思源黑体 CN Medium" panose="020B0600000000000000" pitchFamily="34" charset="-122"/>
                </a:rPr>
                <a:t>T</a:t>
              </a:r>
              <a:endParaRPr sz="2800" spc="300" dirty="0">
                <a:solidFill>
                  <a:schemeClr val="bg1"/>
                </a:solidFill>
                <a:latin typeface="思源黑体 CN Medium" panose="020B0600000000000000" pitchFamily="34" charset="-122"/>
                <a:ea typeface="思源黑体 CN Medium" panose="020B0600000000000000" pitchFamily="34" charset="-122"/>
              </a:endParaRPr>
            </a:p>
          </p:txBody>
        </p:sp>
        <p:sp>
          <p:nvSpPr>
            <p:cNvPr id="16" name="文本框 15"/>
            <p:cNvSpPr txBox="1"/>
            <p:nvPr>
              <p:custDataLst>
                <p:tags r:id="rId4"/>
              </p:custDataLst>
            </p:nvPr>
          </p:nvSpPr>
          <p:spPr>
            <a:xfrm>
              <a:off x="716881" y="2266566"/>
              <a:ext cx="3091180" cy="4325460"/>
            </a:xfrm>
            <a:prstGeom prst="rect">
              <a:avLst/>
            </a:prstGeom>
            <a:noFill/>
          </p:spPr>
          <p:txBody>
            <a:bodyPr wrap="square" rtlCol="0">
              <a:spAutoFit/>
            </a:bodyPr>
            <a:lstStyle/>
            <a:p>
              <a:pPr algn="just">
                <a:lnSpc>
                  <a:spcPct val="150000"/>
                </a:lnSpc>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正弦交流电变化</a:t>
              </a:r>
              <a:r>
                <a:rPr lang="zh-CN" altLang="en-US" sz="2000" b="1" dirty="0">
                  <a:solidFill>
                    <a:schemeClr val="bg1">
                      <a:lumMod val="95000"/>
                    </a:schemeClr>
                  </a:solidFill>
                  <a:latin typeface="思源黑体 CN Light" panose="020B0300000000000000" pitchFamily="34" charset="-122"/>
                  <a:ea typeface="思源黑体 CN Light" panose="020B0300000000000000" pitchFamily="34" charset="-122"/>
                </a:rPr>
                <a:t>一周</a:t>
              </a: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所需要的时间称为周期， 基本单位是秒(s)。</a:t>
              </a:r>
              <a:endPar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endParaRPr>
            </a:p>
            <a:p>
              <a:pPr algn="just">
                <a:lnSpc>
                  <a:spcPct val="150000"/>
                </a:lnSpc>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周期越大, 说明正弦交流电每重复变化一次所需的时间越长, 也即正弦交流电变化得越慢; 反之, 周期小, 则说明正弦交流电变化得快。</a:t>
              </a:r>
              <a:endPar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endParaRPr>
            </a:p>
          </p:txBody>
        </p:sp>
      </p:grpSp>
      <p:grpSp>
        <p:nvGrpSpPr>
          <p:cNvPr id="29" name="组合 28"/>
          <p:cNvGrpSpPr/>
          <p:nvPr/>
        </p:nvGrpSpPr>
        <p:grpSpPr>
          <a:xfrm>
            <a:off x="473511" y="-265105"/>
            <a:ext cx="5160995" cy="1210658"/>
            <a:chOff x="469460" y="-265105"/>
            <a:chExt cx="4802272"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560" y="360163"/>
              <a:ext cx="4002172"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正弦量三要素</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3" name="文本框 2"/>
          <p:cNvSpPr txBox="1"/>
          <p:nvPr/>
        </p:nvSpPr>
        <p:spPr>
          <a:xfrm>
            <a:off x="716915" y="1216025"/>
            <a:ext cx="5805805" cy="368300"/>
          </a:xfrm>
          <a:prstGeom prst="rect">
            <a:avLst/>
          </a:prstGeom>
          <a:noFill/>
        </p:spPr>
        <p:txBody>
          <a:bodyPr wrap="square" rtlCol="0">
            <a:spAutoFit/>
          </a:bodyPr>
          <a:p>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1.描述正弦量变化快慢的要素</a:t>
            </a:r>
            <a:endParaRPr lang="zh-CN" altLang="en-US" sz="2800" spc="300" dirty="0">
              <a:latin typeface="思源黑体 CN Medium" panose="020B0600000000000000" pitchFamily="34" charset="-122"/>
              <a:ea typeface="思源黑体 CN Medium" panose="020B0600000000000000" pitchFamily="34" charset="-122"/>
            </a:endParaRPr>
          </a:p>
        </p:txBody>
      </p:sp>
      <p:graphicFrame>
        <p:nvGraphicFramePr>
          <p:cNvPr id="-2147482426" name="对象 -2147482427"/>
          <p:cNvGraphicFramePr>
            <a:graphicFrameLocks noChangeAspect="1"/>
          </p:cNvGraphicFramePr>
          <p:nvPr/>
        </p:nvGraphicFramePr>
        <p:xfrm>
          <a:off x="6101080" y="1889125"/>
          <a:ext cx="3467100" cy="2341880"/>
        </p:xfrm>
        <a:graphic>
          <a:graphicData uri="http://schemas.openxmlformats.org/presentationml/2006/ole">
            <mc:AlternateContent xmlns:mc="http://schemas.openxmlformats.org/markup-compatibility/2006">
              <mc:Choice xmlns:v="urn:schemas-microsoft-com:vml" Requires="v">
                <p:oleObj spid="_x0000_s3076" name="" r:id="rId5" imgW="1538605" imgH="1043305" progId="Visio.Drawing.15">
                  <p:embed/>
                </p:oleObj>
              </mc:Choice>
              <mc:Fallback>
                <p:oleObj name="" r:id="rId5" imgW="1538605" imgH="1043305" progId="Visio.Drawing.15">
                  <p:embed/>
                  <p:pic>
                    <p:nvPicPr>
                      <p:cNvPr id="0" name="图片 3075"/>
                      <p:cNvPicPr/>
                      <p:nvPr/>
                    </p:nvPicPr>
                    <p:blipFill>
                      <a:blip r:embed="rId6"/>
                      <a:stretch>
                        <a:fillRect/>
                      </a:stretch>
                    </p:blipFill>
                    <p:spPr>
                      <a:xfrm>
                        <a:off x="6101080" y="1889125"/>
                        <a:ext cx="3467100" cy="2341880"/>
                      </a:xfrm>
                      <a:prstGeom prst="rect">
                        <a:avLst/>
                      </a:prstGeom>
                      <a:noFill/>
                      <a:ln w="38100">
                        <a:noFill/>
                        <a:miter/>
                      </a:ln>
                    </p:spPr>
                  </p:pic>
                </p:oleObj>
              </mc:Fallback>
            </mc:AlternateContent>
          </a:graphicData>
        </a:graphic>
      </p:graphicFrame>
      <p:sp>
        <p:nvSpPr>
          <p:cNvPr id="5" name="文本框 4"/>
          <p:cNvSpPr txBox="1"/>
          <p:nvPr/>
        </p:nvSpPr>
        <p:spPr>
          <a:xfrm>
            <a:off x="4806315" y="4231005"/>
            <a:ext cx="6387465" cy="706755"/>
          </a:xfrm>
          <a:prstGeom prst="rect">
            <a:avLst/>
          </a:prstGeom>
        </p:spPr>
        <p:txBody>
          <a:bodyPr wrap="square">
            <a:spAutoFit/>
          </a:bodyPr>
          <a:p>
            <a:pPr marL="0" indent="0" algn="just" defTabSz="266700">
              <a:spcAft>
                <a:spcPct val="0"/>
              </a:spcAft>
            </a:pPr>
            <a:r>
              <a:rPr lang="zh-CN" altLang="en-US" sz="2000" dirty="0">
                <a:solidFill>
                  <a:schemeClr val="tx1"/>
                </a:solidFill>
                <a:latin typeface="思源黑体 CN Light" panose="020B0300000000000000" pitchFamily="34" charset="-122"/>
                <a:ea typeface="思源黑体 CN Light" panose="020B0300000000000000" pitchFamily="34" charset="-122"/>
              </a:rPr>
              <a:t>常用单位还有毫秒（ms）、微秒（μs）、纳秒（ns）它们之间的关系是：</a:t>
            </a:r>
            <a:endParaRPr lang="zh-CN" altLang="en-US" sz="2000" dirty="0">
              <a:solidFill>
                <a:schemeClr val="tx1"/>
              </a:solidFill>
              <a:latin typeface="思源黑体 CN Light" panose="020B0300000000000000" pitchFamily="34" charset="-122"/>
              <a:ea typeface="思源黑体 CN Light" panose="020B0300000000000000" pitchFamily="34" charset="-122"/>
            </a:endParaRPr>
          </a:p>
        </p:txBody>
      </p:sp>
      <p:pic>
        <p:nvPicPr>
          <p:cNvPr id="6" name="图片 5"/>
          <p:cNvPicPr/>
          <p:nvPr/>
        </p:nvPicPr>
        <p:blipFill>
          <a:blip r:embed="rId7"/>
        </p:blipFill>
        <p:spPr>
          <a:xfrm>
            <a:off x="6101080" y="5052695"/>
            <a:ext cx="2994025" cy="7131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custDataLst>
              <p:tags r:id="rId1"/>
            </p:custDataLst>
          </p:nvPr>
        </p:nvGrpSpPr>
        <p:grpSpPr>
          <a:xfrm>
            <a:off x="862965" y="1811020"/>
            <a:ext cx="3211830" cy="4670493"/>
            <a:chOff x="4489948" y="1858296"/>
            <a:chExt cx="3212104" cy="4070555"/>
          </a:xfrm>
        </p:grpSpPr>
        <p:sp>
          <p:nvSpPr>
            <p:cNvPr id="12" name="圆角矩形 11"/>
            <p:cNvSpPr/>
            <p:nvPr>
              <p:custDataLst>
                <p:tags r:id="rId2"/>
              </p:custDataLst>
            </p:nvPr>
          </p:nvSpPr>
          <p:spPr>
            <a:xfrm>
              <a:off x="4489948" y="1858296"/>
              <a:ext cx="3212104" cy="4070555"/>
            </a:xfrm>
            <a:prstGeom prst="roundRect">
              <a:avLst>
                <a:gd name="adj" fmla="val 5807"/>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custDataLst>
                <p:tags r:id="rId3"/>
              </p:custDataLst>
            </p:nvPr>
          </p:nvSpPr>
          <p:spPr>
            <a:xfrm>
              <a:off x="4518526" y="1878872"/>
              <a:ext cx="3092714" cy="454922"/>
            </a:xfrm>
            <a:prstGeom prst="rect">
              <a:avLst/>
            </a:prstGeom>
            <a:noFill/>
          </p:spPr>
          <p:txBody>
            <a:bodyPr wrap="square" rtlCol="0">
              <a:spAutoFit/>
            </a:bodyPr>
            <a:lstStyle/>
            <a:p>
              <a:pPr algn="ctr"/>
              <a:r>
                <a:rPr sz="2800" spc="300" dirty="0">
                  <a:solidFill>
                    <a:schemeClr val="accent1">
                      <a:lumMod val="50000"/>
                    </a:schemeClr>
                  </a:solidFill>
                  <a:latin typeface="思源黑体 CN Medium" panose="020B0600000000000000" pitchFamily="34" charset="-122"/>
                  <a:ea typeface="思源黑体 CN Medium" panose="020B0600000000000000" pitchFamily="34" charset="-122"/>
                </a:rPr>
                <a:t>频率</a:t>
              </a:r>
              <a:r>
                <a:rPr lang="en-US" sz="2800" spc="300" dirty="0">
                  <a:solidFill>
                    <a:schemeClr val="accent1">
                      <a:lumMod val="50000"/>
                    </a:schemeClr>
                  </a:solidFill>
                  <a:latin typeface="思源黑体 CN Medium" panose="020B0600000000000000" pitchFamily="34" charset="-122"/>
                  <a:ea typeface="思源黑体 CN Medium" panose="020B0600000000000000" pitchFamily="34" charset="-122"/>
                </a:rPr>
                <a:t> </a:t>
              </a:r>
              <a:r>
                <a:rPr sz="2800" spc="300" dirty="0">
                  <a:solidFill>
                    <a:schemeClr val="accent1">
                      <a:lumMod val="50000"/>
                    </a:schemeClr>
                  </a:solidFill>
                  <a:latin typeface="思源黑体 CN Medium" panose="020B0600000000000000" pitchFamily="34" charset="-122"/>
                  <a:ea typeface="思源黑体 CN Medium" panose="020B0600000000000000" pitchFamily="34" charset="-122"/>
                </a:rPr>
                <a:t>f</a:t>
              </a:r>
              <a:endParaRPr sz="2800" spc="3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sp>
          <p:nvSpPr>
            <p:cNvPr id="28" name="文本框 27"/>
            <p:cNvSpPr txBox="1"/>
            <p:nvPr>
              <p:custDataLst>
                <p:tags r:id="rId4"/>
              </p:custDataLst>
            </p:nvPr>
          </p:nvSpPr>
          <p:spPr>
            <a:xfrm>
              <a:off x="4540752" y="2217071"/>
              <a:ext cx="3047625" cy="3700803"/>
            </a:xfrm>
            <a:prstGeom prst="rect">
              <a:avLst/>
            </a:prstGeom>
            <a:noFill/>
          </p:spPr>
          <p:txBody>
            <a:bodyPr wrap="square" rtlCol="0">
              <a:spAutoFit/>
            </a:bodyPr>
            <a:lstStyle/>
            <a:p>
              <a:pPr algn="just">
                <a:lnSpc>
                  <a:spcPct val="150000"/>
                </a:lnSpc>
              </a:pP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正弦交流电每秒内变化的次数称为频率, 用字母f 表示, 基本单位是赫兹(Hz)。</a:t>
              </a:r>
              <a:endPar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endParaRPr>
            </a:p>
            <a:p>
              <a:pPr algn="just">
                <a:lnSpc>
                  <a:spcPct val="150000"/>
                </a:lnSpc>
              </a:pP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由周期和频率的定义可知, 周期和频率是互为倒数的关系。即</a:t>
              </a:r>
              <a:endPar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endParaRPr>
            </a:p>
            <a:p>
              <a:pPr algn="ctr">
                <a:lnSpc>
                  <a:spcPct val="150000"/>
                </a:lnSpc>
              </a:pP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T =1</a:t>
              </a:r>
              <a:r>
                <a:rPr lang="en-US" altLang="zh-CN" sz="2000" dirty="0">
                  <a:solidFill>
                    <a:schemeClr val="accent1">
                      <a:lumMod val="50000"/>
                    </a:schemeClr>
                  </a:solidFill>
                  <a:latin typeface="思源黑体 CN Light" panose="020B0300000000000000" pitchFamily="34" charset="-122"/>
                  <a:ea typeface="思源黑体 CN Light" panose="020B0300000000000000" pitchFamily="34" charset="-122"/>
                </a:rPr>
                <a:t>/</a:t>
              </a: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f或f =1</a:t>
              </a:r>
              <a:r>
                <a:rPr lang="en-US" altLang="zh-CN" sz="2000" dirty="0">
                  <a:solidFill>
                    <a:schemeClr val="accent1">
                      <a:lumMod val="50000"/>
                    </a:schemeClr>
                  </a:solidFill>
                  <a:latin typeface="思源黑体 CN Light" panose="020B0300000000000000" pitchFamily="34" charset="-122"/>
                  <a:ea typeface="思源黑体 CN Light" panose="020B0300000000000000" pitchFamily="34" charset="-122"/>
                </a:rPr>
                <a:t>/</a:t>
              </a: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T</a:t>
              </a:r>
              <a:endPar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endParaRPr>
            </a:p>
            <a:p>
              <a:pPr algn="l">
                <a:lnSpc>
                  <a:spcPct val="150000"/>
                </a:lnSpc>
              </a:pP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我国的工频是50 Hz。</a:t>
              </a:r>
              <a:endPar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grpSp>
      <p:grpSp>
        <p:nvGrpSpPr>
          <p:cNvPr id="29" name="组合 28"/>
          <p:cNvGrpSpPr/>
          <p:nvPr/>
        </p:nvGrpSpPr>
        <p:grpSpPr>
          <a:xfrm>
            <a:off x="473511" y="-265105"/>
            <a:ext cx="5160995" cy="1210658"/>
            <a:chOff x="469460" y="-265105"/>
            <a:chExt cx="4802272"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560" y="360163"/>
              <a:ext cx="4002172"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正弦量三要素</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3" name="文本框 2"/>
          <p:cNvSpPr txBox="1"/>
          <p:nvPr/>
        </p:nvSpPr>
        <p:spPr>
          <a:xfrm>
            <a:off x="716915" y="1216025"/>
            <a:ext cx="5805805" cy="368300"/>
          </a:xfrm>
          <a:prstGeom prst="rect">
            <a:avLst/>
          </a:prstGeom>
          <a:noFill/>
        </p:spPr>
        <p:txBody>
          <a:bodyPr wrap="square" rtlCol="0">
            <a:spAutoFit/>
          </a:bodyPr>
          <a:p>
            <a:r>
              <a:rPr lang="zh-CN" altLang="en-US" sz="18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1.描述正弦量变化快慢的要素</a:t>
            </a:r>
            <a:endParaRPr lang="zh-CN" altLang="en-US" sz="2800" spc="300" dirty="0">
              <a:solidFill>
                <a:schemeClr val="tx1"/>
              </a:solidFill>
              <a:latin typeface="思源黑体 CN Medium" panose="020B0600000000000000" pitchFamily="34" charset="-122"/>
              <a:ea typeface="思源黑体 CN Medium" panose="020B0600000000000000" pitchFamily="34" charset="-122"/>
            </a:endParaRPr>
          </a:p>
        </p:txBody>
      </p:sp>
      <p:sp>
        <p:nvSpPr>
          <p:cNvPr id="5" name="文本框 4"/>
          <p:cNvSpPr txBox="1"/>
          <p:nvPr/>
        </p:nvSpPr>
        <p:spPr>
          <a:xfrm>
            <a:off x="5145405" y="2941320"/>
            <a:ext cx="6901180" cy="706755"/>
          </a:xfrm>
          <a:prstGeom prst="rect">
            <a:avLst/>
          </a:prstGeom>
        </p:spPr>
        <p:txBody>
          <a:bodyPr wrap="square">
            <a:spAutoFit/>
          </a:bodyPr>
          <a:p>
            <a:pPr marL="0" indent="254000" algn="just" defTabSz="266700">
              <a:spcAft>
                <a:spcPct val="0"/>
              </a:spcAft>
            </a:pP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常用单位还有千赫（kHz）、兆赫（MHz）、吉赫（GHz）它们之间的关系是：</a:t>
            </a:r>
            <a:endPar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pic>
        <p:nvPicPr>
          <p:cNvPr id="6" name="图片 5"/>
          <p:cNvPicPr/>
          <p:nvPr/>
        </p:nvPicPr>
        <p:blipFill>
          <a:blip r:embed="rId5"/>
        </p:blipFill>
        <p:spPr>
          <a:xfrm>
            <a:off x="6395720" y="3825875"/>
            <a:ext cx="3456940" cy="644525"/>
          </a:xfrm>
          <a:prstGeom prst="rect">
            <a:avLst/>
          </a:prstGeom>
        </p:spPr>
      </p:pic>
      <p:sp>
        <p:nvSpPr>
          <p:cNvPr id="7" name="文本框 6"/>
          <p:cNvSpPr txBox="1"/>
          <p:nvPr/>
        </p:nvSpPr>
        <p:spPr>
          <a:xfrm>
            <a:off x="5300345" y="4936649"/>
            <a:ext cx="5080000" cy="337185"/>
          </a:xfrm>
          <a:prstGeom prst="rect">
            <a:avLst/>
          </a:prstGeom>
        </p:spPr>
        <p:txBody>
          <a:bodyPr>
            <a:spAutoFit/>
          </a:bodyPr>
          <a:p>
            <a:pPr marL="0" indent="254000" algn="just" defTabSz="266700">
              <a:spcAft>
                <a:spcPct val="0"/>
              </a:spcAft>
            </a:pPr>
            <a:r>
              <a:rPr lang="zh-CN" altLang="en-US" sz="1600">
                <a:latin typeface="Calibri" panose="020F0502020204030204"/>
                <a:ea typeface="楷体" panose="02010609060101010101" charset="-122"/>
              </a:rPr>
              <a:t>。</a:t>
            </a:r>
            <a:endParaRPr lang="zh-CN" altLang="en-US" sz="1600">
              <a:latin typeface="Calibri" panose="020F0502020204030204"/>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custDataLst>
              <p:tags r:id="rId1"/>
            </p:custDataLst>
          </p:nvPr>
        </p:nvGrpSpPr>
        <p:grpSpPr>
          <a:xfrm>
            <a:off x="4269740" y="1856105"/>
            <a:ext cx="3211830" cy="4721330"/>
            <a:chOff x="8322070" y="1858296"/>
            <a:chExt cx="3212104" cy="4070555"/>
          </a:xfrm>
          <a:solidFill>
            <a:schemeClr val="accent1">
              <a:lumMod val="50000"/>
            </a:schemeClr>
          </a:solidFill>
        </p:grpSpPr>
        <p:sp>
          <p:nvSpPr>
            <p:cNvPr id="13" name="圆角矩形 12"/>
            <p:cNvSpPr/>
            <p:nvPr>
              <p:custDataLst>
                <p:tags r:id="rId2"/>
              </p:custDataLst>
            </p:nvPr>
          </p:nvSpPr>
          <p:spPr>
            <a:xfrm>
              <a:off x="8322070" y="1858296"/>
              <a:ext cx="3212104" cy="4070555"/>
            </a:xfrm>
            <a:prstGeom prst="roundRect">
              <a:avLst>
                <a:gd name="adj" fmla="val 580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custDataLst>
                <p:tags r:id="rId3"/>
              </p:custDataLst>
            </p:nvPr>
          </p:nvSpPr>
          <p:spPr>
            <a:xfrm>
              <a:off x="8365254" y="1911948"/>
              <a:ext cx="3150504" cy="450023"/>
            </a:xfrm>
            <a:prstGeom prst="rect">
              <a:avLst/>
            </a:prstGeom>
            <a:grpFill/>
          </p:spPr>
          <p:txBody>
            <a:bodyPr wrap="square" rtlCol="0">
              <a:spAutoFit/>
            </a:bodyPr>
            <a:lstStyle/>
            <a:p>
              <a:pPr algn="ctr"/>
              <a:r>
                <a:rPr sz="2800" spc="300" dirty="0">
                  <a:solidFill>
                    <a:schemeClr val="bg1"/>
                  </a:solidFill>
                  <a:latin typeface="思源黑体 CN Medium" panose="020B0600000000000000" pitchFamily="34" charset="-122"/>
                  <a:ea typeface="思源黑体 CN Medium" panose="020B0600000000000000" pitchFamily="34" charset="-122"/>
                </a:rPr>
                <a:t>角频率</a:t>
              </a:r>
              <a:r>
                <a:rPr lang="en-US" sz="2800" spc="300" dirty="0">
                  <a:solidFill>
                    <a:schemeClr val="bg1"/>
                  </a:solidFill>
                  <a:latin typeface="思源黑体 CN Medium" panose="020B0600000000000000" pitchFamily="34" charset="-122"/>
                  <a:ea typeface="思源黑体 CN Medium" panose="020B0600000000000000" pitchFamily="34" charset="-122"/>
                </a:rPr>
                <a:t> </a:t>
              </a:r>
              <a:r>
                <a:rPr sz="2800" spc="300" dirty="0">
                  <a:solidFill>
                    <a:schemeClr val="bg1"/>
                  </a:solidFill>
                  <a:latin typeface="思源黑体 CN Medium" panose="020B0600000000000000" pitchFamily="34" charset="-122"/>
                  <a:ea typeface="思源黑体 CN Medium" panose="020B0600000000000000" pitchFamily="34" charset="-122"/>
                </a:rPr>
                <a:t>ω</a:t>
              </a:r>
              <a:endParaRPr sz="2800" spc="300" dirty="0">
                <a:solidFill>
                  <a:schemeClr val="bg1"/>
                </a:solidFill>
                <a:latin typeface="思源黑体 CN Medium" panose="020B0600000000000000" pitchFamily="34" charset="-122"/>
                <a:ea typeface="思源黑体 CN Medium" panose="020B0600000000000000" pitchFamily="34" charset="-122"/>
              </a:endParaRPr>
            </a:p>
          </p:txBody>
        </p:sp>
        <p:sp>
          <p:nvSpPr>
            <p:cNvPr id="33" name="文本框 32"/>
            <p:cNvSpPr txBox="1"/>
            <p:nvPr>
              <p:custDataLst>
                <p:tags r:id="rId4"/>
              </p:custDataLst>
            </p:nvPr>
          </p:nvSpPr>
          <p:spPr>
            <a:xfrm>
              <a:off x="8383670" y="2257645"/>
              <a:ext cx="3078743" cy="2466915"/>
            </a:xfrm>
            <a:prstGeom prst="rect">
              <a:avLst/>
            </a:prstGeom>
            <a:grpFill/>
          </p:spPr>
          <p:txBody>
            <a:bodyPr wrap="square" rtlCol="0">
              <a:spAutoFit/>
            </a:bodyPr>
            <a:lstStyle/>
            <a:p>
              <a:pPr algn="just">
                <a:lnSpc>
                  <a:spcPct val="150000"/>
                </a:lnSpc>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角频率就是交流电每秒钟变化的弧度, 用字母ω 表示, 单位是弧度/ 秒(rad/ s)。周期T、频率f 和角频率ω 的关系是</a:t>
              </a:r>
              <a:endPar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endParaRPr>
            </a:p>
            <a:p>
              <a:pPr algn="ctr">
                <a:lnSpc>
                  <a:spcPct val="150000"/>
                </a:lnSpc>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sym typeface="+mn-ea"/>
                </a:rPr>
                <a:t>ω</a:t>
              </a:r>
              <a:r>
                <a:rPr lang="en-US" altLang="zh-CN" sz="2000" dirty="0">
                  <a:solidFill>
                    <a:schemeClr val="bg1">
                      <a:lumMod val="95000"/>
                    </a:schemeClr>
                  </a:solidFill>
                  <a:latin typeface="思源黑体 CN Light" panose="020B0300000000000000" pitchFamily="34" charset="-122"/>
                  <a:ea typeface="思源黑体 CN Light" panose="020B0300000000000000" pitchFamily="34" charset="-122"/>
                  <a:sym typeface="+mn-ea"/>
                </a:rPr>
                <a:t>=2πf=2π/</a:t>
              </a:r>
              <a:r>
                <a:rPr lang="en-US" altLang="zh-CN" sz="2000" dirty="0">
                  <a:solidFill>
                    <a:schemeClr val="bg1">
                      <a:lumMod val="95000"/>
                    </a:schemeClr>
                  </a:solidFill>
                  <a:latin typeface="思源黑体 CN Light" panose="020B0300000000000000" pitchFamily="34" charset="-122"/>
                  <a:ea typeface="思源黑体 CN Light" panose="020B0300000000000000" pitchFamily="34" charset="-122"/>
                  <a:sym typeface="+mn-ea"/>
                </a:rPr>
                <a:t>T</a:t>
              </a:r>
              <a:endParaRPr lang="en-US" altLang="zh-CN" sz="2000" dirty="0">
                <a:solidFill>
                  <a:schemeClr val="bg1">
                    <a:lumMod val="95000"/>
                  </a:schemeClr>
                </a:solidFill>
                <a:latin typeface="思源黑体 CN Light" panose="020B0300000000000000" pitchFamily="34" charset="-122"/>
                <a:ea typeface="思源黑体 CN Light" panose="020B0300000000000000" pitchFamily="34" charset="-122"/>
                <a:sym typeface="+mn-ea"/>
              </a:endParaRPr>
            </a:p>
          </p:txBody>
        </p:sp>
      </p:grpSp>
      <p:grpSp>
        <p:nvGrpSpPr>
          <p:cNvPr id="29" name="组合 28"/>
          <p:cNvGrpSpPr/>
          <p:nvPr/>
        </p:nvGrpSpPr>
        <p:grpSpPr>
          <a:xfrm>
            <a:off x="473511" y="-265105"/>
            <a:ext cx="5160995" cy="1210658"/>
            <a:chOff x="469460" y="-265105"/>
            <a:chExt cx="4802272"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560" y="360163"/>
              <a:ext cx="4002172"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正弦量三要素</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3" name="文本框 2"/>
          <p:cNvSpPr txBox="1"/>
          <p:nvPr/>
        </p:nvSpPr>
        <p:spPr>
          <a:xfrm>
            <a:off x="716915" y="1216025"/>
            <a:ext cx="5805805" cy="368300"/>
          </a:xfrm>
          <a:prstGeom prst="rect">
            <a:avLst/>
          </a:prstGeom>
          <a:noFill/>
        </p:spPr>
        <p:txBody>
          <a:bodyPr wrap="square" rtlCol="0">
            <a:spAutoFit/>
          </a:bodyPr>
          <a:p>
            <a:r>
              <a:rPr lang="zh-CN" altLang="en-US" sz="18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1.描述正弦量变化快慢的要素</a:t>
            </a:r>
            <a:endParaRPr lang="zh-CN" altLang="en-US" sz="2800" spc="300" dirty="0">
              <a:solidFill>
                <a:schemeClr val="tx1"/>
              </a:solidFill>
              <a:latin typeface="思源黑体 CN Medium" panose="020B0600000000000000" pitchFamily="34" charset="-122"/>
              <a:ea typeface="思源黑体 CN Medium" panose="020B06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DIAGRAM_VIRTUALLY_FRAME" val="{&quot;height&quot;:372.5126771653543,&quot;left&quot;:33.1,&quot;top&quot;:142.35,&quot;width&quot;:891.8}"/>
</p:tagLst>
</file>

<file path=ppt/tags/tag11.xml><?xml version="1.0" encoding="utf-8"?>
<p:tagLst xmlns:p="http://schemas.openxmlformats.org/presentationml/2006/main">
  <p:tag name="KSO_WM_DIAGRAM_VIRTUALLY_FRAME" val="{&quot;height&quot;:376.65826771653536,&quot;left&quot;:51.79732283464567,&quot;top&quot;:146.14999999999998,&quot;width&quot;:856.4053543307087}"/>
</p:tagLst>
</file>

<file path=ppt/tags/tag12.xml><?xml version="1.0" encoding="utf-8"?>
<p:tagLst xmlns:p="http://schemas.openxmlformats.org/presentationml/2006/main">
  <p:tag name="KSO_WM_DIAGRAM_VIRTUALLY_FRAME" val="{&quot;height&quot;:376.65826771653536,&quot;left&quot;:51.79732283464567,&quot;top&quot;:146.14999999999998,&quot;width&quot;:856.4053543307087}"/>
</p:tagLst>
</file>

<file path=ppt/tags/tag13.xml><?xml version="1.0" encoding="utf-8"?>
<p:tagLst xmlns:p="http://schemas.openxmlformats.org/presentationml/2006/main">
  <p:tag name="KSO_WM_DIAGRAM_VIRTUALLY_FRAME" val="{&quot;height&quot;:376.65826771653536,&quot;left&quot;:51.79732283464567,&quot;top&quot;:146.14999999999998,&quot;width&quot;:856.4053543307087}"/>
</p:tagLst>
</file>

<file path=ppt/tags/tag14.xml><?xml version="1.0" encoding="utf-8"?>
<p:tagLst xmlns:p="http://schemas.openxmlformats.org/presentationml/2006/main">
  <p:tag name="KSO_WM_DIAGRAM_VIRTUALLY_FRAME" val="{&quot;height&quot;:376.65826771653536,&quot;left&quot;:51.79732283464567,&quot;top&quot;:146.14999999999998,&quot;width&quot;:856.4053543307087}"/>
</p:tagLst>
</file>

<file path=ppt/tags/tag15.xml><?xml version="1.0" encoding="utf-8"?>
<p:tagLst xmlns:p="http://schemas.openxmlformats.org/presentationml/2006/main">
  <p:tag name="KSO_WM_DIAGRAM_VIRTUALLY_FRAME" val="{&quot;height&quot;:807.0636160226638,&quot;left&quot;:33.1,&quot;top&quot;:142.34999999999997,&quot;width&quot;:891.8}"/>
</p:tagLst>
</file>

<file path=ppt/tags/tag16.xml><?xml version="1.0" encoding="utf-8"?>
<p:tagLst xmlns:p="http://schemas.openxmlformats.org/presentationml/2006/main">
  <p:tag name="KSO_WM_DIAGRAM_VIRTUALLY_FRAME" val="{&quot;height&quot;:807.0636160226638,&quot;left&quot;:33.1,&quot;top&quot;:142.34999999999997,&quot;width&quot;:891.8}"/>
</p:tagLst>
</file>

<file path=ppt/tags/tag17.xml><?xml version="1.0" encoding="utf-8"?>
<p:tagLst xmlns:p="http://schemas.openxmlformats.org/presentationml/2006/main">
  <p:tag name="KSO_WM_DIAGRAM_VIRTUALLY_FRAME" val="{&quot;height&quot;:807.0636160226638,&quot;left&quot;:33.1,&quot;top&quot;:142.34999999999997,&quot;width&quot;:891.8}"/>
</p:tagLst>
</file>

<file path=ppt/tags/tag18.xml><?xml version="1.0" encoding="utf-8"?>
<p:tagLst xmlns:p="http://schemas.openxmlformats.org/presentationml/2006/main">
  <p:tag name="KSO_WM_DIAGRAM_VIRTUALLY_FRAME" val="{&quot;height&quot;:807.0636160226638,&quot;left&quot;:33.1,&quot;top&quot;:142.34999999999997,&quot;width&quot;:891.8}"/>
</p:tagLst>
</file>

<file path=ppt/tags/tag19.xml><?xml version="1.0" encoding="utf-8"?>
<p:tagLst xmlns:p="http://schemas.openxmlformats.org/presentationml/2006/main">
  <p:tag name="KSO_WM_DIAGRAM_VIRTUALLY_FRAME" val="{&quot;height&quot;:807.0636160226638,&quot;left&quot;:33.1,&quot;top&quot;:142.34999999999997,&quot;width&quot;:891.8}"/>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DIAGRAM_VIRTUALLY_FRAME" val="{&quot;height&quot;:807.0636160226638,&quot;left&quot;:33.1,&quot;top&quot;:142.34999999999997,&quot;width&quot;:891.8}"/>
</p:tagLst>
</file>

<file path=ppt/tags/tag21.xml><?xml version="1.0" encoding="utf-8"?>
<p:tagLst xmlns:p="http://schemas.openxmlformats.org/presentationml/2006/main">
  <p:tag name="KSO_WM_DIAGRAM_VIRTUALLY_FRAME" val="{&quot;height&quot;:807.0636160226638,&quot;left&quot;:33.1,&quot;top&quot;:142.34999999999997,&quot;width&quot;:891.8}"/>
</p:tagLst>
</file>

<file path=ppt/tags/tag22.xml><?xml version="1.0" encoding="utf-8"?>
<p:tagLst xmlns:p="http://schemas.openxmlformats.org/presentationml/2006/main">
  <p:tag name="KSO_WM_DIAGRAM_VIRTUALLY_FRAME" val="{&quot;height&quot;:807.0636160226638,&quot;left&quot;:33.1,&quot;top&quot;:142.34999999999997,&quot;width&quot;:891.8}"/>
</p:tagLst>
</file>

<file path=ppt/tags/tag23.xml><?xml version="1.0" encoding="utf-8"?>
<p:tagLst xmlns:p="http://schemas.openxmlformats.org/presentationml/2006/main">
  <p:tag name="KSO_WM_DIAGRAM_VIRTUALLY_FRAME" val="{&quot;height&quot;:807.0636160226638,&quot;left&quot;:33.1,&quot;top&quot;:142.34999999999997,&quot;width&quot;:891.8}"/>
</p:tagLst>
</file>

<file path=ppt/tags/tag24.xml><?xml version="1.0" encoding="utf-8"?>
<p:tagLst xmlns:p="http://schemas.openxmlformats.org/presentationml/2006/main">
  <p:tag name="KSO_WM_DIAGRAM_VIRTUALLY_FRAME" val="{&quot;height&quot;:807.0636160226638,&quot;left&quot;:33.1,&quot;top&quot;:142.34999999999997,&quot;width&quot;:891.8}"/>
</p:tagLst>
</file>

<file path=ppt/tags/tag25.xml><?xml version="1.0" encoding="utf-8"?>
<p:tagLst xmlns:p="http://schemas.openxmlformats.org/presentationml/2006/main">
  <p:tag name="KSO_WM_DIAGRAM_VIRTUALLY_FRAME" val="{&quot;height&quot;:807.0636160226638,&quot;left&quot;:33.1,&quot;top&quot;:142.34999999999997,&quot;width&quot;:891.8}"/>
</p:tagLst>
</file>

<file path=ppt/tags/tag26.xml><?xml version="1.0" encoding="utf-8"?>
<p:tagLst xmlns:p="http://schemas.openxmlformats.org/presentationml/2006/main">
  <p:tag name="KSO_WM_DIAGRAM_VIRTUALLY_FRAME" val="{&quot;height&quot;:807.0636160226638,&quot;left&quot;:33.1,&quot;top&quot;:142.34999999999997,&quot;width&quot;:891.8}"/>
</p:tagLst>
</file>

<file path=ppt/tags/tag27.xml><?xml version="1.0" encoding="utf-8"?>
<p:tagLst xmlns:p="http://schemas.openxmlformats.org/presentationml/2006/main">
  <p:tag name="KSO_WM_DIAGRAM_VIRTUALLY_FRAME" val="{&quot;height&quot;:807.0636160226638,&quot;left&quot;:33.1,&quot;top&quot;:142.34999999999997,&quot;width&quot;:891.8}"/>
</p:tagLst>
</file>

<file path=ppt/tags/tag28.xml><?xml version="1.0" encoding="utf-8"?>
<p:tagLst xmlns:p="http://schemas.openxmlformats.org/presentationml/2006/main">
  <p:tag name="KSO_WM_DIAGRAM_VIRTUALLY_FRAME" val="{&quot;height&quot;:807.0636160226638,&quot;left&quot;:33.1,&quot;top&quot;:142.34999999999997,&quot;width&quot;:891.8}"/>
</p:tagLst>
</file>

<file path=ppt/tags/tag29.xml><?xml version="1.0" encoding="utf-8"?>
<p:tagLst xmlns:p="http://schemas.openxmlformats.org/presentationml/2006/main">
  <p:tag name="KSO_WM_DIAGRAM_VIRTUALLY_FRAME" val="{&quot;height&quot;:807.0636160226638,&quot;left&quot;:33.1,&quot;top&quot;:142.34999999999997,&quot;width&quot;:891.8}"/>
</p:tagLst>
</file>

<file path=ppt/tags/tag3.xml><?xml version="1.0" encoding="utf-8"?>
<p:tagLst xmlns:p="http://schemas.openxmlformats.org/presentationml/2006/main">
  <p:tag name="KSO_WM_DIAGRAM_VIRTUALLY_FRAME" val="{&quot;height&quot;:368.5401574803149,&quot;left&quot;:33.1,&quot;top&quot;:146.32251968503937,&quot;width&quot;:875.1026771653544}"/>
</p:tagLst>
</file>

<file path=ppt/tags/tag30.xml><?xml version="1.0" encoding="utf-8"?>
<p:tagLst xmlns:p="http://schemas.openxmlformats.org/presentationml/2006/main">
  <p:tag name="KSO_WM_DIAGRAM_VIRTUALLY_FRAME" val="{&quot;height&quot;:807.063616022664,&quot;left&quot;:32.97440944881889,&quot;top&quot;:142.3499999999999,&quot;width&quot;:1082.2755723388193}"/>
</p:tagLst>
</file>

<file path=ppt/tags/tag31.xml><?xml version="1.0" encoding="utf-8"?>
<p:tagLst xmlns:p="http://schemas.openxmlformats.org/presentationml/2006/main">
  <p:tag name="KSO_WM_DIAGRAM_VIRTUALLY_FRAME" val="{&quot;height&quot;:807.063616022664,&quot;left&quot;:32.97440944881889,&quot;top&quot;:142.3499999999999,&quot;width&quot;:1082.2755723388193}"/>
</p:tagLst>
</file>

<file path=ppt/tags/tag32.xml><?xml version="1.0" encoding="utf-8"?>
<p:tagLst xmlns:p="http://schemas.openxmlformats.org/presentationml/2006/main">
  <p:tag name="KSO_WM_DIAGRAM_VIRTUALLY_FRAME" val="{&quot;height&quot;:807.063616022664,&quot;left&quot;:32.97440944881889,&quot;top&quot;:142.3499999999999,&quot;width&quot;:1082.2755723388193}"/>
</p:tagLst>
</file>

<file path=ppt/tags/tag33.xml><?xml version="1.0" encoding="utf-8"?>
<p:tagLst xmlns:p="http://schemas.openxmlformats.org/presentationml/2006/main">
  <p:tag name="KSO_WM_DIAGRAM_VIRTUALLY_FRAME" val="{&quot;height&quot;:807.063616022664,&quot;left&quot;:32.97440944881889,&quot;top&quot;:142.3499999999999,&quot;width&quot;:1082.2755723388193}"/>
</p:tagLst>
</file>

<file path=ppt/tags/tag34.xml><?xml version="1.0" encoding="utf-8"?>
<p:tagLst xmlns:p="http://schemas.openxmlformats.org/presentationml/2006/main">
  <p:tag name="KSO_WM_DIAGRAM_VIRTUALLY_FRAME" val="{&quot;height&quot;:807.063616022664,&quot;left&quot;:32.97440944881889,&quot;top&quot;:142.3499999999999,&quot;width&quot;:1082.2755723388193}"/>
</p:tagLst>
</file>

<file path=ppt/tags/tag35.xml><?xml version="1.0" encoding="utf-8"?>
<p:tagLst xmlns:p="http://schemas.openxmlformats.org/presentationml/2006/main">
  <p:tag name="KSO_WM_DIAGRAM_VIRTUALLY_FRAME" val="{&quot;height&quot;:813.5636160226638,&quot;left&quot;:32.97440944881889,&quot;top&quot;:135.85000000000002,&quot;width&quot;:1082.2755723388193}"/>
</p:tagLst>
</file>

<file path=ppt/tags/tag36.xml><?xml version="1.0" encoding="utf-8"?>
<p:tagLst xmlns:p="http://schemas.openxmlformats.org/presentationml/2006/main">
  <p:tag name="KSO_WM_DIAGRAM_VIRTUALLY_FRAME" val="{&quot;height&quot;:813.5636160226638,&quot;left&quot;:32.97440944881889,&quot;top&quot;:135.85000000000002,&quot;width&quot;:1082.2755723388193}"/>
</p:tagLst>
</file>

<file path=ppt/tags/tag37.xml><?xml version="1.0" encoding="utf-8"?>
<p:tagLst xmlns:p="http://schemas.openxmlformats.org/presentationml/2006/main">
  <p:tag name="KSO_WM_DIAGRAM_VIRTUALLY_FRAME" val="{&quot;height&quot;:813.5636160226638,&quot;left&quot;:32.97440944881889,&quot;top&quot;:135.85000000000002,&quot;width&quot;:1082.2755723388193}"/>
</p:tagLst>
</file>

<file path=ppt/tags/tag38.xml><?xml version="1.0" encoding="utf-8"?>
<p:tagLst xmlns:p="http://schemas.openxmlformats.org/presentationml/2006/main">
  <p:tag name="KSO_WM_DIAGRAM_VIRTUALLY_FRAME" val="{&quot;height&quot;:813.5636160226638,&quot;left&quot;:32.97440944881889,&quot;top&quot;:135.85000000000002,&quot;width&quot;:1082.2755723388193}"/>
</p:tagLst>
</file>

<file path=ppt/tags/tag39.xml><?xml version="1.0" encoding="utf-8"?>
<p:tagLst xmlns:p="http://schemas.openxmlformats.org/presentationml/2006/main">
  <p:tag name="KSO_WM_DIAGRAM_VIRTUALLY_FRAME" val="{&quot;height&quot;:813.5636160226638,&quot;left&quot;:32.97440944881889,&quot;top&quot;:135.85000000000002,&quot;width&quot;:1082.2755723388193}"/>
</p:tagLst>
</file>

<file path=ppt/tags/tag4.xml><?xml version="1.0" encoding="utf-8"?>
<p:tagLst xmlns:p="http://schemas.openxmlformats.org/presentationml/2006/main">
  <p:tag name="KSO_WM_DIAGRAM_VIRTUALLY_FRAME" val="{&quot;height&quot;:368.5401574803149,&quot;left&quot;:33.1,&quot;top&quot;:146.32251968503937,&quot;width&quot;:875.1026771653544}"/>
</p:tagLst>
</file>

<file path=ppt/tags/tag40.xml><?xml version="1.0" encoding="utf-8"?>
<p:tagLst xmlns:p="http://schemas.openxmlformats.org/presentationml/2006/main">
  <p:tag name="KSO_WM_DIAGRAM_VIRTUALLY_FRAME" val="{&quot;height&quot;:816.6136160226639,&quot;left&quot;:32.97440944881889,&quot;top&quot;:132.79999999999998,&quot;width&quot;:1082.2755723388193}"/>
</p:tagLst>
</file>

<file path=ppt/tags/tag41.xml><?xml version="1.0" encoding="utf-8"?>
<p:tagLst xmlns:p="http://schemas.openxmlformats.org/presentationml/2006/main">
  <p:tag name="KSO_WM_DIAGRAM_VIRTUALLY_FRAME" val="{&quot;height&quot;:816.6136160226639,&quot;left&quot;:32.97440944881889,&quot;top&quot;:132.79999999999998,&quot;width&quot;:1082.2755723388193}"/>
</p:tagLst>
</file>

<file path=ppt/tags/tag42.xml><?xml version="1.0" encoding="utf-8"?>
<p:tagLst xmlns:p="http://schemas.openxmlformats.org/presentationml/2006/main">
  <p:tag name="KSO_WM_DIAGRAM_VIRTUALLY_FRAME" val="{&quot;height&quot;:816.6136160226639,&quot;left&quot;:32.97440944881889,&quot;top&quot;:132.79999999999998,&quot;width&quot;:1082.2755723388193}"/>
</p:tagLst>
</file>

<file path=ppt/tags/tag43.xml><?xml version="1.0" encoding="utf-8"?>
<p:tagLst xmlns:p="http://schemas.openxmlformats.org/presentationml/2006/main">
  <p:tag name="KSO_WM_DIAGRAM_VIRTUALLY_FRAME" val="{&quot;height&quot;:816.6136160226639,&quot;left&quot;:32.97440944881889,&quot;top&quot;:132.79999999999998,&quot;width&quot;:1082.2755723388193}"/>
</p:tagLst>
</file>

<file path=ppt/tags/tag44.xml><?xml version="1.0" encoding="utf-8"?>
<p:tagLst xmlns:p="http://schemas.openxmlformats.org/presentationml/2006/main">
  <p:tag name="KSO_WM_DIAGRAM_VIRTUALLY_FRAME" val="{&quot;height&quot;:807.063616022664,&quot;left&quot;:33.02440944881889,&quot;top&quot;:142.3499999999999,&quot;width&quot;:1082.2255723388193}"/>
</p:tagLst>
</file>

<file path=ppt/tags/tag45.xml><?xml version="1.0" encoding="utf-8"?>
<p:tagLst xmlns:p="http://schemas.openxmlformats.org/presentationml/2006/main">
  <p:tag name="ISPRING_PRESENTATION_TITLE" val="oo"/>
  <p:tag name="commondata" val="eyJoZGlkIjoiMjQ1MzA4MDgxZTYyNTI3ZWE4MzgwNmM0OTg1MTk3NmEifQ=="/>
</p:tagLst>
</file>

<file path=ppt/tags/tag5.xml><?xml version="1.0" encoding="utf-8"?>
<p:tagLst xmlns:p="http://schemas.openxmlformats.org/presentationml/2006/main">
  <p:tag name="KSO_WM_DIAGRAM_VIRTUALLY_FRAME" val="{&quot;height&quot;:368.5401574803149,&quot;left&quot;:33.1,&quot;top&quot;:146.32251968503937,&quot;width&quot;:875.1026771653544}"/>
</p:tagLst>
</file>

<file path=ppt/tags/tag6.xml><?xml version="1.0" encoding="utf-8"?>
<p:tagLst xmlns:p="http://schemas.openxmlformats.org/presentationml/2006/main">
  <p:tag name="KSO_WM_DIAGRAM_VIRTUALLY_FRAME" val="{&quot;height&quot;:368.5401574803149,&quot;left&quot;:33.1,&quot;top&quot;:146.32251968503937,&quot;width&quot;:875.1026771653544}"/>
</p:tagLst>
</file>

<file path=ppt/tags/tag7.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8.xml><?xml version="1.0" encoding="utf-8"?>
<p:tagLst xmlns:p="http://schemas.openxmlformats.org/presentationml/2006/main">
  <p:tag name="KSO_WM_DIAGRAM_VIRTUALLY_FRAME" val="{&quot;height&quot;:372.5126771653543,&quot;left&quot;:33.1,&quot;top&quot;:142.35,&quot;width&quot;:891.8}"/>
</p:tagLst>
</file>

<file path=ppt/tags/tag9.xml><?xml version="1.0" encoding="utf-8"?>
<p:tagLst xmlns:p="http://schemas.openxmlformats.org/presentationml/2006/main">
  <p:tag name="KSO_WM_DIAGRAM_VIRTUALLY_FRAME" val="{&quot;height&quot;:372.5126771653543,&quot;left&quot;:33.1,&quot;top&quot;:142.35,&quot;width&quot;:891.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3156</Words>
  <Application>WPS 演示</Application>
  <PresentationFormat>宽屏</PresentationFormat>
  <Paragraphs>195</Paragraphs>
  <Slides>21</Slides>
  <Notes>26</Notes>
  <HiddenSlides>0</HiddenSlides>
  <MMClips>0</MMClips>
  <ScaleCrop>false</ScaleCrop>
  <HeadingPairs>
    <vt:vector size="8" baseType="variant">
      <vt:variant>
        <vt:lpstr>已用的字体</vt:lpstr>
      </vt:variant>
      <vt:variant>
        <vt:i4>15</vt:i4>
      </vt:variant>
      <vt:variant>
        <vt:lpstr>主题</vt:lpstr>
      </vt:variant>
      <vt:variant>
        <vt:i4>1</vt:i4>
      </vt:variant>
      <vt:variant>
        <vt:lpstr>嵌入 OLE 服务器</vt:lpstr>
      </vt:variant>
      <vt:variant>
        <vt:i4>6</vt:i4>
      </vt:variant>
      <vt:variant>
        <vt:lpstr>幻灯片标题</vt:lpstr>
      </vt:variant>
      <vt:variant>
        <vt:i4>21</vt:i4>
      </vt:variant>
    </vt:vector>
  </HeadingPairs>
  <TitlesOfParts>
    <vt:vector size="43" baseType="lpstr">
      <vt:lpstr>Arial</vt:lpstr>
      <vt:lpstr>宋体</vt:lpstr>
      <vt:lpstr>Wingdings</vt:lpstr>
      <vt:lpstr>思源黑体 CN Normal</vt:lpstr>
      <vt:lpstr>黑体</vt:lpstr>
      <vt:lpstr>思源黑体 CN Light</vt:lpstr>
      <vt:lpstr>思源黑体 CN Medium</vt:lpstr>
      <vt:lpstr>楷体</vt:lpstr>
      <vt:lpstr>等线</vt:lpstr>
      <vt:lpstr>微软雅黑</vt:lpstr>
      <vt:lpstr>Arial Unicode MS</vt:lpstr>
      <vt:lpstr>等线 Light</vt:lpstr>
      <vt:lpstr>Calibri</vt:lpstr>
      <vt:lpstr>Calibri</vt:lpstr>
      <vt:lpstr>Times New Roman</vt:lpstr>
      <vt:lpstr>Office 主题​​</vt:lpstr>
      <vt:lpstr>Visio.Drawing.15</vt:lpstr>
      <vt:lpstr>Visio.Drawing.15</vt:lpstr>
      <vt:lpstr>Equation.DSMT4</vt:lpstr>
      <vt:lpstr>Equation.DSMT4</vt:lpstr>
      <vt:lpstr>Equation.DSMT4</vt:lpstr>
      <vt:lpstr>Visio.Drawing.15</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阳阳</cp:lastModifiedBy>
  <cp:revision>389</cp:revision>
  <dcterms:created xsi:type="dcterms:W3CDTF">2024-09-04T06:16:00Z</dcterms:created>
  <dcterms:modified xsi:type="dcterms:W3CDTF">2024-09-05T00:50:48Z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BF131953AE4044B4A9AEE2A8DAD74788_13</vt:lpwstr>
  </property>
  <property fmtid="{D5CDD505-2E9C-101B-9397-08002B2CF9AE}" pid="3" name="KSOProductBuildVer">
    <vt:lpwstr>2052-12.1.0.17857</vt:lpwstr>
  </property>
</Properties>
</file>