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emf" ContentType="image/x-emf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8" r:id="rId3"/>
    <p:sldId id="257" r:id="rId5"/>
    <p:sldId id="333" r:id="rId6"/>
    <p:sldId id="334" r:id="rId7"/>
    <p:sldId id="267" r:id="rId8"/>
    <p:sldId id="265" r:id="rId9"/>
    <p:sldId id="336" r:id="rId10"/>
    <p:sldId id="299" r:id="rId11"/>
    <p:sldId id="337" r:id="rId12"/>
    <p:sldId id="338" r:id="rId13"/>
    <p:sldId id="339" r:id="rId14"/>
    <p:sldId id="340" r:id="rId15"/>
    <p:sldId id="341" r:id="rId16"/>
    <p:sldId id="354" r:id="rId17"/>
    <p:sldId id="355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66" r:id="rId27"/>
    <p:sldId id="289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FB2B61"/>
    <a:srgbClr val="F65C3F"/>
    <a:srgbClr val="F2F2F2"/>
    <a:srgbClr val="5C33D9"/>
    <a:srgbClr val="128EEF"/>
    <a:srgbClr val="24AF9B"/>
    <a:srgbClr val="4AB3D4"/>
    <a:srgbClr val="2F364B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09" autoAdjust="0"/>
    <p:restoredTop sz="96318" autoAdjust="0"/>
  </p:normalViewPr>
  <p:slideViewPr>
    <p:cSldViewPr snapToGrid="0">
      <p:cViewPr>
        <p:scale>
          <a:sx n="75" d="100"/>
          <a:sy n="75" d="100"/>
        </p:scale>
        <p:origin x="537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2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CBB2E-48DC-49CA-8E72-BE7599524D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25B89-6052-41D9-A908-A6BE7E761B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FF752-093A-47B5-9666-7DC80AC766F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FFDA4-7F78-489C-AB5B-DFB6510008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1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e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11.emf"/><Relationship Id="rId1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6.wmf"/><Relationship Id="rId7" Type="http://schemas.openxmlformats.org/officeDocument/2006/relationships/oleObject" Target="../embeddings/oleObject12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3.emf"/><Relationship Id="rId11" Type="http://schemas.openxmlformats.org/officeDocument/2006/relationships/notesSlide" Target="../notesSlides/notesSlide14.xml"/><Relationship Id="rId10" Type="http://schemas.openxmlformats.org/officeDocument/2006/relationships/vmlDrawing" Target="../drawings/vmlDrawing6.vml"/><Relationship Id="rId1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vmlDrawing" Target="../drawings/vmlDrawing7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wmf"/><Relationship Id="rId3" Type="http://schemas.openxmlformats.org/officeDocument/2006/relationships/oleObject" Target="../embeddings/oleObject14.bin"/><Relationship Id="rId2" Type="http://schemas.openxmlformats.org/officeDocument/2006/relationships/image" Target="../media/image18.wmf"/><Relationship Id="rId1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0" Type="http://schemas.openxmlformats.org/officeDocument/2006/relationships/notesSlide" Target="../notesSlides/notesSlide7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1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653216" y="-646369"/>
            <a:ext cx="11127151" cy="8144235"/>
            <a:chOff x="6666450" y="-983792"/>
            <a:chExt cx="11127151" cy="8144235"/>
          </a:xfrm>
        </p:grpSpPr>
        <p:sp>
          <p:nvSpPr>
            <p:cNvPr id="44" name="矩形 43"/>
            <p:cNvSpPr/>
            <p:nvPr/>
          </p:nvSpPr>
          <p:spPr>
            <a:xfrm>
              <a:off x="14231484" y="487354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889733" y="569315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459350" y="390064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726700" y="2812823"/>
              <a:ext cx="1465300" cy="1409392"/>
            </a:xfrm>
            <a:prstGeom prst="rect">
              <a:avLst/>
            </a:prstGeom>
            <a:noFill/>
            <a:ln w="317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459350" y="8595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9049978" y="-98379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8206" y="-24832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019399" y="2018030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9723663" y="319594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948038" y="140343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8687216" y="404517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565556" y="507855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706178" y="570901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666450" y="26357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917324" y="2977169"/>
              <a:ext cx="1465300" cy="1409392"/>
            </a:xfrm>
            <a:prstGeom prst="rect">
              <a:avLst/>
            </a:prstGeom>
            <a:noFill/>
            <a:ln w="444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7753838" y="13970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8914982" y="279953"/>
              <a:ext cx="1465300" cy="140939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9219138" y="595617"/>
              <a:ext cx="849381" cy="8493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984983" y="4386561"/>
              <a:ext cx="849381" cy="849381"/>
            </a:xfrm>
            <a:prstGeom prst="rect">
              <a:avLst/>
            </a:prstGeom>
            <a:noFill/>
            <a:ln w="666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9506628" y="2187986"/>
              <a:ext cx="1665630" cy="166563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625287" y="5837692"/>
              <a:ext cx="1322751" cy="132275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0711122" y="5219936"/>
              <a:ext cx="1349667" cy="134966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680688" y="-291864"/>
              <a:ext cx="1330496" cy="1330496"/>
            </a:xfrm>
            <a:prstGeom prst="rect">
              <a:avLst/>
            </a:prstGeom>
            <a:noFill/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3239672" y="3124949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4565052" y="226992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6328301" y="213674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15811153" y="34274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15282494" y="120610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704408" y="1376055"/>
            <a:ext cx="6073775" cy="4137025"/>
            <a:chOff x="6464885" y="650521"/>
            <a:chExt cx="6073775" cy="4137025"/>
          </a:xfrm>
        </p:grpSpPr>
        <p:sp>
          <p:nvSpPr>
            <p:cNvPr id="36" name="文本框 35"/>
            <p:cNvSpPr txBox="1"/>
            <p:nvPr/>
          </p:nvSpPr>
          <p:spPr>
            <a:xfrm>
              <a:off x="7264985" y="650521"/>
              <a:ext cx="500825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b="1" spc="600" dirty="0">
                  <a:solidFill>
                    <a:schemeClr val="bg2">
                      <a:lumMod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汽车电工电子技术</a:t>
              </a:r>
              <a:endParaRPr lang="zh-CN" altLang="en-US" sz="8000" b="1" spc="60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40" name="燕尾形 23"/>
            <p:cNvSpPr/>
            <p:nvPr/>
          </p:nvSpPr>
          <p:spPr>
            <a:xfrm>
              <a:off x="9416412" y="4307964"/>
              <a:ext cx="74613" cy="114300"/>
            </a:xfrm>
            <a:prstGeom prst="chevron">
              <a:avLst>
                <a:gd name="adj" fmla="val 6914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464885" y="4142386"/>
              <a:ext cx="6073775" cy="64516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项目一 汽车直流电路检修</a:t>
              </a:r>
              <a:endParaRPr lang="zh-CN" altLang="en-US" sz="3600" spc="3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</a:t>
            </a:r>
            <a:r>
              <a:rPr 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压</a:t>
            </a:r>
            <a:endParaRPr lang="zh-CN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电场力把单位正电荷由A点移到B点所作的功在数值上等于A、B两点的电压，是衡量电场力做功能力的物理量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3307080" y="2573020"/>
          <a:ext cx="1447165" cy="1065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71500" imgH="419100" progId="Equation.DSMT4">
                  <p:embed/>
                </p:oleObj>
              </mc:Choice>
              <mc:Fallback>
                <p:oleObj name="" r:id="rId1" imgW="571500" imgH="4191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307080" y="2573020"/>
                        <a:ext cx="1447165" cy="10655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6007735" y="2573020"/>
          <a:ext cx="1477645" cy="1097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3" imgW="571500" imgH="419100" progId="Equation.DSMT4">
                  <p:embed/>
                </p:oleObj>
              </mc:Choice>
              <mc:Fallback>
                <p:oleObj name="" r:id="rId3" imgW="571500" imgH="419100" progId="Equation.DSMT4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07735" y="2573020"/>
                        <a:ext cx="1477645" cy="10972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980565" y="4130040"/>
            <a:ext cx="7792720" cy="216852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marL="0" algn="ctr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在国际单位制中电压的单位为</a:t>
            </a:r>
            <a:r>
              <a:rPr lang="en-US" altLang="zh-CN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伏特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，简称</a:t>
            </a:r>
            <a:r>
              <a:rPr lang="en-US" altLang="zh-CN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伏(V)</a:t>
            </a:r>
            <a:endParaRPr lang="en-US" altLang="zh-CN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ctr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1kV＝103V，1V＝103mV，1mV＝103μV</a:t>
            </a:r>
            <a:endParaRPr lang="en-US" altLang="zh-CN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l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电压是针对电路中某</a:t>
            </a:r>
            <a:r>
              <a:rPr lang="en-US" altLang="zh-CN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两点之间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来说的，描述电路中的某一点或多于两点的电压是没有任何意义的</a:t>
            </a:r>
            <a:endParaRPr lang="en-US" altLang="zh-CN" sz="18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4.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电压的参考方向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电路中两点间的电压可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任意选定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一个参考方向，且规定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：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当电压的参考方向与实际方向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一致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时电压为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正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值，即U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＞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当电压的参考方向与实际方向</a:t>
            </a:r>
            <a:r>
              <a:rPr lang="zh-CN" altLang="en-US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相反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时电压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为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负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值，即U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＜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49015" y="6104255"/>
            <a:ext cx="4520565" cy="50673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algn="ctr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电压参考方向与实际方向的关系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3018790" y="2927985"/>
          <a:ext cx="5386705" cy="299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669665" imgH="1113155" progId="Visio.Drawing.11">
                  <p:embed/>
                </p:oleObj>
              </mc:Choice>
              <mc:Fallback>
                <p:oleObj name="" r:id="rId1" imgW="3669665" imgH="1113155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18790" y="2927985"/>
                        <a:ext cx="5386705" cy="29972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1F4E79"/>
                        </a:solidFill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5.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关联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参考方向</a:t>
            </a:r>
            <a:endParaRPr sz="2400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1744345" y="3324225"/>
          <a:ext cx="3128645" cy="291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" name="" r:id="rId1" imgW="1527810" imgH="1311275" progId="Visio.Drawing.15">
                  <p:embed/>
                </p:oleObj>
              </mc:Choice>
              <mc:Fallback>
                <p:oleObj name="" r:id="rId1" imgW="1527810" imgH="1311275" progId="Visio.Drawing.15">
                  <p:embed/>
                  <p:pic>
                    <p:nvPicPr>
                      <p:cNvPr id="0" name="图片 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44345" y="3324225"/>
                        <a:ext cx="3128645" cy="29171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13"/>
          <p:cNvSpPr txBox="1"/>
          <p:nvPr/>
        </p:nvSpPr>
        <p:spPr>
          <a:xfrm>
            <a:off x="1461135" y="1790065"/>
            <a:ext cx="3649980" cy="1476375"/>
          </a:xfrm>
          <a:prstGeom prst="rect">
            <a:avLst/>
          </a:prstGeom>
          <a:solidFill>
            <a:srgbClr val="1F4E79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同一元件的电压参考方向和电流参考方向一致，电流和电压的这种参考方向称为</a:t>
            </a:r>
            <a:r>
              <a:rPr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关联参考方向</a:t>
            </a:r>
            <a:endParaRPr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23760" y="1790065"/>
            <a:ext cx="2767330" cy="147637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algn="just" defTabSz="914400">
              <a:lnSpc>
                <a:spcPct val="150000"/>
              </a:lnSpc>
              <a:buClrTx/>
              <a:buSzTx/>
              <a:buFontTx/>
            </a:pPr>
            <a:r>
              <a:rPr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当电压参考方向和电流参考方向不一致时，称为</a:t>
            </a:r>
            <a:r>
              <a:rPr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非关联参考方向</a:t>
            </a:r>
            <a:endParaRPr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5" name="对象 -2147482613"/>
          <p:cNvGraphicFramePr>
            <a:graphicFrameLocks noChangeAspect="1"/>
          </p:cNvGraphicFramePr>
          <p:nvPr/>
        </p:nvGraphicFramePr>
        <p:xfrm>
          <a:off x="7332980" y="3429000"/>
          <a:ext cx="2574290" cy="281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3" imgW="914400" imgH="1003300" progId="Visio.Drawing.15">
                  <p:embed/>
                </p:oleObj>
              </mc:Choice>
              <mc:Fallback>
                <p:oleObj name="" r:id="rId3" imgW="914400" imgH="1003300" progId="Visio.Drawing.15">
                  <p:embed/>
                  <p:pic>
                    <p:nvPicPr>
                      <p:cNvPr id="0" name="图片 1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32980" y="3429000"/>
                        <a:ext cx="2574290" cy="2813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6.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电位</a:t>
            </a:r>
            <a:endParaRPr sz="2400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71015" y="2174240"/>
            <a:ext cx="8777605" cy="64516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marL="0" algn="ctr" defTabSz="914400">
              <a:lnSpc>
                <a:spcPct val="150000"/>
              </a:lnSpc>
              <a:buClrTx/>
              <a:buSz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电位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就是电场力把单位正电荷从电路中</a:t>
            </a:r>
            <a:r>
              <a:rPr lang="en-US" altLang="zh-CN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某点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移动到</a:t>
            </a:r>
            <a:r>
              <a:rPr lang="en-US" altLang="zh-CN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参考点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所做的功</a:t>
            </a:r>
            <a:endParaRPr lang="en-US" altLang="zh-CN" sz="18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71015" y="3060700"/>
            <a:ext cx="8777605" cy="64516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marL="0" algn="l" defTabSz="914400">
              <a:lnSpc>
                <a:spcPct val="150000"/>
              </a:lnSpc>
              <a:buClrTx/>
              <a:buSzTx/>
              <a:buNone/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在电路中任选一点为参考点，则某一点a到参考点的电压就称为a点的电位，用</a:t>
            </a:r>
            <a:r>
              <a:rPr lang="en-US" altLang="zh-CN" sz="24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Va</a:t>
            </a: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表示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71015" y="3947160"/>
            <a:ext cx="8777605" cy="119888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marL="0" algn="ctr" defTabSz="914400">
              <a:lnSpc>
                <a:spcPct val="150000"/>
              </a:lnSpc>
              <a:buClrTx/>
              <a:buSz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电路中各点的</a:t>
            </a:r>
            <a:r>
              <a:rPr lang="en-US" altLang="zh-CN" sz="24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电位都是相对参考点而言的</a:t>
            </a:r>
            <a:endParaRPr lang="en-US" altLang="zh-CN" sz="18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algn="ctr" defTabSz="914400">
              <a:lnSpc>
                <a:spcPct val="150000"/>
              </a:lnSpc>
              <a:buClrTx/>
              <a:buSzTx/>
              <a:buNone/>
            </a:pP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通常规定参考点的电位为零，因此</a:t>
            </a:r>
            <a:r>
              <a:rPr lang="en-US" altLang="zh-CN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参考点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又称为</a:t>
            </a:r>
            <a:r>
              <a:rPr lang="en-US" altLang="zh-CN" sz="24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零电位点</a:t>
            </a:r>
            <a:endParaRPr lang="en-US" altLang="zh-CN" sz="2400" dirty="0">
              <a:solidFill>
                <a:schemeClr val="accent4">
                  <a:lumMod val="60000"/>
                  <a:lumOff val="4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6.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电位</a:t>
            </a:r>
            <a:endParaRPr sz="2400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aphicFrame>
        <p:nvGraphicFramePr>
          <p:cNvPr id="2" name="对象 -2147480235"/>
          <p:cNvGraphicFramePr>
            <a:graphicFrameLocks noChangeAspect="1"/>
          </p:cNvGraphicFramePr>
          <p:nvPr/>
        </p:nvGraphicFramePr>
        <p:xfrm>
          <a:off x="2908935" y="1741805"/>
          <a:ext cx="5569585" cy="2182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941955" imgH="1089025" progId="Visio.Drawing.11">
                  <p:embed/>
                </p:oleObj>
              </mc:Choice>
              <mc:Fallback>
                <p:oleObj name="" r:id="rId1" imgW="2941955" imgH="1089025" progId="Visio.Drawing.11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08935" y="1741805"/>
                        <a:ext cx="5569585" cy="2182495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1F4E79"/>
                        </a:solidFill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-2147482612"/>
          <p:cNvGraphicFramePr>
            <a:graphicFrameLocks noChangeAspect="1"/>
          </p:cNvGraphicFramePr>
          <p:nvPr/>
        </p:nvGraphicFramePr>
        <p:xfrm>
          <a:off x="4048443" y="4418965"/>
          <a:ext cx="1267460" cy="561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" name="" r:id="rId3" imgW="520700" imgH="228600" progId="Equation.DSMT4">
                  <p:embed/>
                </p:oleObj>
              </mc:Choice>
              <mc:Fallback>
                <p:oleObj name="" r:id="rId3" imgW="520700" imgH="228600" progId="Equation.DSMT4">
                  <p:embed/>
                  <p:pic>
                    <p:nvPicPr>
                      <p:cNvPr id="0" name="图片 1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48443" y="4418965"/>
                        <a:ext cx="1267460" cy="5613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-2147482611"/>
          <p:cNvGraphicFramePr>
            <a:graphicFrameLocks noChangeAspect="1"/>
          </p:cNvGraphicFramePr>
          <p:nvPr/>
        </p:nvGraphicFramePr>
        <p:xfrm>
          <a:off x="6521450" y="4423410"/>
          <a:ext cx="1275715" cy="561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5" imgW="533400" imgH="228600" progId="Equation.DSMT4">
                  <p:embed/>
                </p:oleObj>
              </mc:Choice>
              <mc:Fallback>
                <p:oleObj name="" r:id="rId5" imgW="533400" imgH="228600" progId="Equation.DSMT4">
                  <p:embed/>
                  <p:pic>
                    <p:nvPicPr>
                      <p:cNvPr id="0" name="图片 1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21450" y="4423410"/>
                        <a:ext cx="1275715" cy="5613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-2147482610"/>
          <p:cNvGraphicFramePr>
            <a:graphicFrameLocks noChangeAspect="1"/>
          </p:cNvGraphicFramePr>
          <p:nvPr/>
        </p:nvGraphicFramePr>
        <p:xfrm>
          <a:off x="2686050" y="5312410"/>
          <a:ext cx="6583045" cy="726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" name="" r:id="rId7" imgW="2197100" imgH="241300" progId="Equation.DSMT4">
                  <p:embed/>
                </p:oleObj>
              </mc:Choice>
              <mc:Fallback>
                <p:oleObj name="" r:id="rId7" imgW="2197100" imgH="241300" progId="Equation.DSMT4">
                  <p:embed/>
                  <p:pic>
                    <p:nvPicPr>
                      <p:cNvPr id="0" name="图片 2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86050" y="5312410"/>
                        <a:ext cx="6583045" cy="7264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6.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电位</a:t>
            </a:r>
            <a:endParaRPr sz="2400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767840" y="1854835"/>
            <a:ext cx="8839835" cy="325310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no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注意：</a:t>
            </a:r>
            <a:endParaRPr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304800" algn="just" defTabSz="266700" fontAlgn="auto">
              <a:lnSpc>
                <a:spcPct val="150000"/>
              </a:lnSpc>
              <a:spcAft>
                <a:spcPct val="0"/>
              </a:spcAft>
            </a:pP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（1）电路中各点的电位值与参考点的选择有关；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304800" algn="just" defTabSz="266700" fontAlgn="auto">
              <a:lnSpc>
                <a:spcPct val="150000"/>
              </a:lnSpc>
              <a:spcAft>
                <a:spcPct val="0"/>
              </a:spcAft>
            </a:pP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（2）在电路中不指定参考点而谈论各点的电位值是没有意义的；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304800" algn="just" defTabSz="266700" fontAlgn="auto">
              <a:lnSpc>
                <a:spcPct val="150000"/>
              </a:lnSpc>
              <a:spcAft>
                <a:spcPct val="0"/>
              </a:spcAft>
            </a:pP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（3）参考点一经选定，在电路分析和计算过程中，不能随意更改；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304800" algn="just" defTabSz="266700" fontAlgn="auto">
              <a:lnSpc>
                <a:spcPct val="150000"/>
              </a:lnSpc>
              <a:spcAft>
                <a:spcPct val="0"/>
              </a:spcAft>
            </a:pP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（4）习惯上认为参考点自身的电位为零，参考点也叫零电位点；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304800" algn="just" defTabSz="266700" fontAlgn="auto">
              <a:lnSpc>
                <a:spcPct val="150000"/>
              </a:lnSpc>
              <a:spcAft>
                <a:spcPct val="0"/>
              </a:spcAft>
            </a:pP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（5）一般选择元件的汇集处，而且常常是电源的某个极性端作为参考点；在工程技术中，常选择大地、机壳等作为参考点。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7.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电动势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233295" y="1847850"/>
            <a:ext cx="8065770" cy="92202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indent="304800" algn="just" defTabSz="266700" fontAlgn="auto">
              <a:lnSpc>
                <a:spcPct val="1500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电源力把正电荷Q从负极移到正极所做的功W与被移动的电荷量Q的比值，称为电源的电动势，用符号E表示，即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1"/>
        </p:blipFill>
        <p:spPr>
          <a:xfrm>
            <a:off x="5762625" y="2862580"/>
            <a:ext cx="974090" cy="8305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33295" y="3785870"/>
            <a:ext cx="8066405" cy="216852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ea typeface="思源黑体 CN Light" panose="020B0300000000000000" pitchFamily="34" charset="-122"/>
                <a:cs typeface="Arial" panose="020B0604020202020204" pitchFamily="34" charset="0"/>
              </a:rPr>
              <a:t>• 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电动势有方向，规定电源力推动正电荷运动的方向为电动势的实际方向。它从电源的负极经过内部指向正极。</a:t>
            </a:r>
            <a:endParaRPr lang="en-US" altLang="zh-CN" sz="18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思源黑体 CN Light" panose="020B0300000000000000" pitchFamily="34" charset="-122"/>
                <a:cs typeface="Arial" panose="020B0604020202020204" pitchFamily="34" charset="0"/>
                <a:sym typeface="+mn-ea"/>
              </a:rPr>
              <a:t>• 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而在电源外部电路中，电压则是从正极指向负极，电流的方向也是从电源正极电流电源负极。</a:t>
            </a:r>
            <a:endParaRPr lang="en-US" altLang="zh-CN" sz="18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思源黑体 CN Light" panose="020B0300000000000000" pitchFamily="34" charset="-122"/>
                <a:cs typeface="Arial" panose="020B0604020202020204" pitchFamily="34" charset="0"/>
                <a:sym typeface="+mn-ea"/>
              </a:rPr>
              <a:t>• </a:t>
            </a: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电动势是电源的属性。电动势的大小取决于电源本身的构造，与外电路无关</a:t>
            </a:r>
            <a:endParaRPr lang="en-US" altLang="zh-CN" sz="18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8.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电功与电功率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35050" y="1741805"/>
            <a:ext cx="4660265" cy="131826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noAutofit/>
          </a:bodyPr>
          <a:p>
            <a:pPr indent="0" algn="ctr" defTabSz="266700" fontAlgn="auto">
              <a:lnSpc>
                <a:spcPct val="150000"/>
              </a:lnSpc>
              <a:buClrTx/>
              <a:buSzTx/>
              <a:buFontTx/>
            </a:pP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电流所做的功简称</a:t>
            </a:r>
            <a:r>
              <a:rPr sz="28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电功</a:t>
            </a: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，用符号</a:t>
            </a:r>
            <a:r>
              <a:rPr sz="28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W</a:t>
            </a: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表示</a:t>
            </a:r>
            <a:endParaRPr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76695" y="1741805"/>
            <a:ext cx="4639945" cy="131762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noAutofit/>
          </a:bodyPr>
          <a:p>
            <a:pPr indent="0" defTabSz="266700" fontAlgn="auto">
              <a:lnSpc>
                <a:spcPct val="150000"/>
              </a:lnSpc>
              <a:buClrTx/>
              <a:buSzTx/>
              <a:buNone/>
            </a:pPr>
            <a:r>
              <a:rPr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单位时间内元件吸收或发出的电能</a:t>
            </a:r>
            <a:r>
              <a:rPr lang="zh-CN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称</a:t>
            </a:r>
            <a:r>
              <a:rPr sz="28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电功率</a:t>
            </a:r>
            <a:r>
              <a:rPr lang="zh-CN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，用符号</a:t>
            </a:r>
            <a:r>
              <a:rPr lang="en-US" altLang="zh-CN" sz="28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P</a:t>
            </a:r>
            <a:r>
              <a:rPr lang="zh-CN" altLang="en-US" sz="28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或</a:t>
            </a:r>
            <a:r>
              <a:rPr lang="en-US" altLang="zh-CN" sz="2800" i="1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p</a:t>
            </a:r>
            <a:r>
              <a:rPr lang="zh-CN" altLang="en-US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表示</a:t>
            </a:r>
            <a:endParaRPr lang="zh-CN" altLang="en-US"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+mn-ea"/>
            </a:endParaRPr>
          </a:p>
        </p:txBody>
      </p:sp>
      <p:graphicFrame>
        <p:nvGraphicFramePr>
          <p:cNvPr id="4" name="对象 -2147482605"/>
          <p:cNvGraphicFramePr>
            <a:graphicFrameLocks noChangeAspect="1"/>
          </p:cNvGraphicFramePr>
          <p:nvPr/>
        </p:nvGraphicFramePr>
        <p:xfrm>
          <a:off x="1901190" y="3512820"/>
          <a:ext cx="2348865" cy="951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040765" imgH="419100" progId="Equation.DSMT4">
                  <p:embed/>
                </p:oleObj>
              </mc:Choice>
              <mc:Fallback>
                <p:oleObj name="" r:id="rId1" imgW="1040765" imgH="4191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01190" y="3512820"/>
                        <a:ext cx="2348865" cy="9512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25500" y="4598352"/>
            <a:ext cx="5080000" cy="101473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>
            <a:spAutoFit/>
          </a:bodyPr>
          <a:p>
            <a:pPr indent="0" algn="just" defTabSz="266700" fontAlgn="auto">
              <a:lnSpc>
                <a:spcPct val="150000"/>
              </a:lnSpc>
              <a:spcAft>
                <a:spcPct val="0"/>
              </a:spcAft>
            </a:pP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电功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的单位是</a:t>
            </a:r>
            <a:r>
              <a:rPr lang="zh-CN" altLang="en-US" sz="20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焦耳</a:t>
            </a:r>
            <a:r>
              <a:rPr lang="zh-CN" altLang="en-US" sz="20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</a:t>
            </a:r>
            <a:r>
              <a:rPr lang="en-US" altLang="zh-CN" sz="20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J</a:t>
            </a:r>
            <a:r>
              <a:rPr lang="zh-CN" altLang="en-US" sz="20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和</a:t>
            </a:r>
            <a:r>
              <a:rPr lang="en-US" altLang="zh-CN" sz="20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千瓦·小时(kW•h)</a:t>
            </a:r>
            <a:endParaRPr lang="en-US" altLang="zh-CN" sz="2000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indent="0" algn="just" defTabSz="266700" fontAlgn="auto">
              <a:lnSpc>
                <a:spcPct val="150000"/>
              </a:lnSpc>
              <a:spcAft>
                <a:spcPct val="0"/>
              </a:spcAft>
            </a:pPr>
            <a:r>
              <a:rPr lang="en-US" altLang="zh-CN" sz="20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1kW·h</a:t>
            </a: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就是常说的</a:t>
            </a:r>
            <a:r>
              <a:rPr lang="en-US" altLang="zh-CN" sz="20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1度电</a:t>
            </a: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，1kW·h=3.6×106J</a:t>
            </a:r>
            <a:endParaRPr lang="en-US" altLang="zh-CN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10" name="对象 -2147482602"/>
          <p:cNvGraphicFramePr>
            <a:graphicFrameLocks noChangeAspect="1"/>
          </p:cNvGraphicFramePr>
          <p:nvPr/>
        </p:nvGraphicFramePr>
        <p:xfrm>
          <a:off x="7858125" y="3512820"/>
          <a:ext cx="196405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" name="" r:id="rId3" imgW="889000" imgH="419100" progId="Equation.DSMT4">
                  <p:embed/>
                </p:oleObj>
              </mc:Choice>
              <mc:Fallback>
                <p:oleObj name="" r:id="rId3" imgW="889000" imgH="419100" progId="Equation.DSMT4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58125" y="3512820"/>
                        <a:ext cx="1964055" cy="9302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6576695" y="4598035"/>
            <a:ext cx="4639310" cy="101473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>
            <a:noAutofit/>
          </a:bodyPr>
          <a:p>
            <a:pPr indent="0" algn="ctr" defTabSz="266700" fontAlgn="auto">
              <a:lnSpc>
                <a:spcPct val="150000"/>
              </a:lnSpc>
              <a:spcAft>
                <a:spcPct val="0"/>
              </a:spcAft>
            </a:pPr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电功</a:t>
            </a:r>
            <a:r>
              <a: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率的单位是</a:t>
            </a:r>
            <a:r>
              <a:rPr lang="zh-CN" sz="24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瓦特（</a:t>
            </a:r>
            <a:r>
              <a:rPr lang="en-US" altLang="zh-CN" sz="24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W</a:t>
            </a:r>
            <a:r>
              <a:rPr lang="zh-CN" sz="2400" dirty="0">
                <a:solidFill>
                  <a:srgbClr val="C0000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rPr>
              <a:t>）</a:t>
            </a:r>
            <a:endParaRPr lang="zh-CN" sz="2400" dirty="0">
              <a:solidFill>
                <a:srgbClr val="C0000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9.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电压源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163445" y="1741805"/>
            <a:ext cx="7026910" cy="50673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marL="0" indent="304800" algn="just" defTabSz="266700">
              <a:lnSpc>
                <a:spcPct val="150000"/>
              </a:lnSpc>
              <a:buClrTx/>
              <a:buSzTx/>
              <a:buFontTx/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具有不变电动势且内阻为零的电源称为理想电压源，简称恒压源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1"/>
        </p:blipFill>
        <p:spPr>
          <a:xfrm>
            <a:off x="2969895" y="2440940"/>
            <a:ext cx="1109980" cy="226314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/>
        </p:blipFill>
        <p:spPr>
          <a:xfrm>
            <a:off x="6324600" y="2701290"/>
            <a:ext cx="2336800" cy="18732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294890" y="4896485"/>
            <a:ext cx="6639560" cy="733425"/>
          </a:xfrm>
          <a:prstGeom prst="rect">
            <a:avLst/>
          </a:prstGeom>
        </p:spPr>
        <p:txBody>
          <a:bodyPr>
            <a:noAutofit/>
          </a:bodyPr>
          <a:p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理想电压源的代表符号</a:t>
            </a:r>
            <a:r>
              <a:rPr lang="zh-CN" altLang="en-US" sz="1600">
                <a:latin typeface="Calibri" panose="020F0502020204030204"/>
                <a:ea typeface="宋体" panose="02010600030101010101" pitchFamily="2" charset="-122"/>
              </a:rPr>
              <a:t> </a:t>
            </a:r>
            <a:r>
              <a:rPr lang="en-US" altLang="zh-CN" sz="1600">
                <a:latin typeface="Calibri" panose="020F0502020204030204"/>
                <a:ea typeface="宋体" panose="02010600030101010101" pitchFamily="2" charset="-122"/>
              </a:rPr>
              <a:t>                                     </a:t>
            </a: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理想电压源的外特性</a:t>
            </a:r>
            <a:endParaRPr lang="zh-CN" altLang="en-US" sz="1600"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10.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电流源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226310" y="1840230"/>
            <a:ext cx="7327265" cy="36830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marL="0" indent="0" algn="just" defTabSz="266700"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将内电阻为无限大、能输出恒定电流</a:t>
            </a:r>
            <a:r>
              <a:rPr lang="en-US" altLang="zh-CN" sz="1800" i="1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I</a:t>
            </a:r>
            <a:r>
              <a:rPr lang="en-US" altLang="zh-CN" sz="1800" baseline="-250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S</a:t>
            </a: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的电源称为理想电流源或恒流源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1"/>
        </p:blipFill>
        <p:spPr>
          <a:xfrm>
            <a:off x="3228340" y="2662555"/>
            <a:ext cx="892175" cy="180276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2"/>
        </p:blipFill>
        <p:spPr>
          <a:xfrm>
            <a:off x="5725795" y="2662555"/>
            <a:ext cx="4096385" cy="18021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623820" y="4878070"/>
            <a:ext cx="6929120" cy="36830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理想电流源的代表符号</a:t>
            </a:r>
            <a:r>
              <a:rPr lang="zh-CN" altLang="en-US" sz="1600">
                <a:latin typeface="Calibri" panose="020F0502020204030204"/>
                <a:ea typeface="宋体" panose="02010600030101010101" pitchFamily="2" charset="-122"/>
              </a:rPr>
              <a:t> </a:t>
            </a:r>
            <a:r>
              <a:rPr lang="en-US" altLang="zh-CN" sz="1600">
                <a:latin typeface="Calibri" panose="020F0502020204030204"/>
                <a:ea typeface="宋体" panose="02010600030101010101" pitchFamily="2" charset="-122"/>
              </a:rPr>
              <a:t>                                                </a:t>
            </a: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理想电流源的外特性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 rot="18000000">
            <a:off x="-510994" y="-624161"/>
            <a:ext cx="2766480" cy="2825746"/>
          </a:xfrm>
          <a:custGeom>
            <a:avLst/>
            <a:gdLst>
              <a:gd name="connsiteX0" fmla="*/ 23727 w 1761625"/>
              <a:gd name="connsiteY0" fmla="*/ 386077 h 1700705"/>
              <a:gd name="connsiteX1" fmla="*/ 747627 w 1761625"/>
              <a:gd name="connsiteY1" fmla="*/ 1700527 h 1700705"/>
              <a:gd name="connsiteX2" fmla="*/ 1757277 w 1761625"/>
              <a:gd name="connsiteY2" fmla="*/ 290827 h 1700705"/>
              <a:gd name="connsiteX3" fmla="*/ 328527 w 1761625"/>
              <a:gd name="connsiteY3" fmla="*/ 5077 h 1700705"/>
              <a:gd name="connsiteX4" fmla="*/ 23727 w 1761625"/>
              <a:gd name="connsiteY4" fmla="*/ 386077 h 1700705"/>
              <a:gd name="connsiteX0-1" fmla="*/ 23727 w 1763559"/>
              <a:gd name="connsiteY0-2" fmla="*/ 386077 h 1701593"/>
              <a:gd name="connsiteX1-3" fmla="*/ 747627 w 1763559"/>
              <a:gd name="connsiteY1-4" fmla="*/ 1700527 h 1701593"/>
              <a:gd name="connsiteX2-5" fmla="*/ 1757277 w 1763559"/>
              <a:gd name="connsiteY2-6" fmla="*/ 290827 h 1701593"/>
              <a:gd name="connsiteX3-7" fmla="*/ 328527 w 1763559"/>
              <a:gd name="connsiteY3-8" fmla="*/ 5077 h 1701593"/>
              <a:gd name="connsiteX4-9" fmla="*/ 23727 w 1763559"/>
              <a:gd name="connsiteY4-10" fmla="*/ 386077 h 1701593"/>
              <a:gd name="connsiteX0-11" fmla="*/ 23009 w 1760907"/>
              <a:gd name="connsiteY0-12" fmla="*/ 668528 h 1719417"/>
              <a:gd name="connsiteX1-13" fmla="*/ 746909 w 1760907"/>
              <a:gd name="connsiteY1-14" fmla="*/ 1716278 h 1719417"/>
              <a:gd name="connsiteX2-15" fmla="*/ 1756559 w 1760907"/>
              <a:gd name="connsiteY2-16" fmla="*/ 306578 h 1719417"/>
              <a:gd name="connsiteX3-17" fmla="*/ 327809 w 1760907"/>
              <a:gd name="connsiteY3-18" fmla="*/ 20828 h 1719417"/>
              <a:gd name="connsiteX4-19" fmla="*/ 23009 w 1760907"/>
              <a:gd name="connsiteY4-20" fmla="*/ 668528 h 1719417"/>
              <a:gd name="connsiteX0-21" fmla="*/ 5885 w 1743783"/>
              <a:gd name="connsiteY0-22" fmla="*/ 764690 h 1815643"/>
              <a:gd name="connsiteX1-23" fmla="*/ 729785 w 1743783"/>
              <a:gd name="connsiteY1-24" fmla="*/ 1812440 h 1815643"/>
              <a:gd name="connsiteX2-25" fmla="*/ 1739435 w 1743783"/>
              <a:gd name="connsiteY2-26" fmla="*/ 402740 h 1815643"/>
              <a:gd name="connsiteX3-27" fmla="*/ 463085 w 1743783"/>
              <a:gd name="connsiteY3-28" fmla="*/ 12215 h 1815643"/>
              <a:gd name="connsiteX4-29" fmla="*/ 5885 w 1743783"/>
              <a:gd name="connsiteY4-30" fmla="*/ 764690 h 1815643"/>
              <a:gd name="connsiteX0-31" fmla="*/ 5885 w 1744149"/>
              <a:gd name="connsiteY0-32" fmla="*/ 764690 h 1812466"/>
              <a:gd name="connsiteX1-33" fmla="*/ 729785 w 1744149"/>
              <a:gd name="connsiteY1-34" fmla="*/ 1812440 h 1812466"/>
              <a:gd name="connsiteX2-35" fmla="*/ 1739435 w 1744149"/>
              <a:gd name="connsiteY2-36" fmla="*/ 402740 h 1812466"/>
              <a:gd name="connsiteX3-37" fmla="*/ 463085 w 1744149"/>
              <a:gd name="connsiteY3-38" fmla="*/ 12215 h 1812466"/>
              <a:gd name="connsiteX4-39" fmla="*/ 5885 w 1744149"/>
              <a:gd name="connsiteY4-40" fmla="*/ 764690 h 1812466"/>
              <a:gd name="connsiteX0-41" fmla="*/ 5885 w 1744149"/>
              <a:gd name="connsiteY0-42" fmla="*/ 779479 h 1827255"/>
              <a:gd name="connsiteX1-43" fmla="*/ 729785 w 1744149"/>
              <a:gd name="connsiteY1-44" fmla="*/ 1827229 h 1827255"/>
              <a:gd name="connsiteX2-45" fmla="*/ 1739435 w 1744149"/>
              <a:gd name="connsiteY2-46" fmla="*/ 417529 h 1827255"/>
              <a:gd name="connsiteX3-47" fmla="*/ 463085 w 1744149"/>
              <a:gd name="connsiteY3-48" fmla="*/ 27004 h 1827255"/>
              <a:gd name="connsiteX4-49" fmla="*/ 5885 w 1744149"/>
              <a:gd name="connsiteY4-50" fmla="*/ 779479 h 1827255"/>
              <a:gd name="connsiteX0-51" fmla="*/ 5885 w 1757044"/>
              <a:gd name="connsiteY0-52" fmla="*/ 779479 h 1827259"/>
              <a:gd name="connsiteX1-53" fmla="*/ 729785 w 1757044"/>
              <a:gd name="connsiteY1-54" fmla="*/ 1827229 h 1827259"/>
              <a:gd name="connsiteX2-55" fmla="*/ 1739435 w 1757044"/>
              <a:gd name="connsiteY2-56" fmla="*/ 417529 h 1827259"/>
              <a:gd name="connsiteX3-57" fmla="*/ 463085 w 1757044"/>
              <a:gd name="connsiteY3-58" fmla="*/ 27004 h 1827259"/>
              <a:gd name="connsiteX4-59" fmla="*/ 5885 w 1757044"/>
              <a:gd name="connsiteY4-60" fmla="*/ 779479 h 1827259"/>
              <a:gd name="connsiteX0-61" fmla="*/ 5885 w 1799344"/>
              <a:gd name="connsiteY0-62" fmla="*/ 779479 h 1827259"/>
              <a:gd name="connsiteX1-63" fmla="*/ 729785 w 1799344"/>
              <a:gd name="connsiteY1-64" fmla="*/ 1827229 h 1827259"/>
              <a:gd name="connsiteX2-65" fmla="*/ 1739435 w 1799344"/>
              <a:gd name="connsiteY2-66" fmla="*/ 417529 h 1827259"/>
              <a:gd name="connsiteX3-67" fmla="*/ 463085 w 1799344"/>
              <a:gd name="connsiteY3-68" fmla="*/ 27004 h 1827259"/>
              <a:gd name="connsiteX4-69" fmla="*/ 5885 w 1799344"/>
              <a:gd name="connsiteY4-70" fmla="*/ 779479 h 1827259"/>
              <a:gd name="connsiteX0-71" fmla="*/ 9310 w 1745619"/>
              <a:gd name="connsiteY0-72" fmla="*/ 685664 h 1733440"/>
              <a:gd name="connsiteX1-73" fmla="*/ 733210 w 1745619"/>
              <a:gd name="connsiteY1-74" fmla="*/ 1733414 h 1733440"/>
              <a:gd name="connsiteX2-75" fmla="*/ 1742860 w 1745619"/>
              <a:gd name="connsiteY2-76" fmla="*/ 323714 h 1733440"/>
              <a:gd name="connsiteX3-77" fmla="*/ 418885 w 1745619"/>
              <a:gd name="connsiteY3-78" fmla="*/ 18914 h 1733440"/>
              <a:gd name="connsiteX4-79" fmla="*/ 9310 w 1745619"/>
              <a:gd name="connsiteY4-80" fmla="*/ 685664 h 1733440"/>
              <a:gd name="connsiteX0-81" fmla="*/ 12052 w 1748850"/>
              <a:gd name="connsiteY0-82" fmla="*/ 729612 h 1777388"/>
              <a:gd name="connsiteX1-83" fmla="*/ 735952 w 1748850"/>
              <a:gd name="connsiteY1-84" fmla="*/ 1777362 h 1777388"/>
              <a:gd name="connsiteX2-85" fmla="*/ 1745602 w 1748850"/>
              <a:gd name="connsiteY2-86" fmla="*/ 367662 h 1777388"/>
              <a:gd name="connsiteX3-87" fmla="*/ 393052 w 1748850"/>
              <a:gd name="connsiteY3-88" fmla="*/ 15237 h 1777388"/>
              <a:gd name="connsiteX4-89" fmla="*/ 12052 w 1748850"/>
              <a:gd name="connsiteY4-90" fmla="*/ 729612 h 1777388"/>
              <a:gd name="connsiteX0-91" fmla="*/ 10861 w 1775992"/>
              <a:gd name="connsiteY0-92" fmla="*/ 679262 h 1776944"/>
              <a:gd name="connsiteX1-93" fmla="*/ 763336 w 1775992"/>
              <a:gd name="connsiteY1-94" fmla="*/ 1774637 h 1776944"/>
              <a:gd name="connsiteX2-95" fmla="*/ 1772986 w 1775992"/>
              <a:gd name="connsiteY2-96" fmla="*/ 364937 h 1776944"/>
              <a:gd name="connsiteX3-97" fmla="*/ 420436 w 1775992"/>
              <a:gd name="connsiteY3-98" fmla="*/ 12512 h 1776944"/>
              <a:gd name="connsiteX4-99" fmla="*/ 10861 w 1775992"/>
              <a:gd name="connsiteY4-100" fmla="*/ 679262 h 1776944"/>
              <a:gd name="connsiteX0-101" fmla="*/ 10861 w 1775992"/>
              <a:gd name="connsiteY0-102" fmla="*/ 679262 h 1776944"/>
              <a:gd name="connsiteX1-103" fmla="*/ 763336 w 1775992"/>
              <a:gd name="connsiteY1-104" fmla="*/ 1774637 h 1776944"/>
              <a:gd name="connsiteX2-105" fmla="*/ 1772986 w 1775992"/>
              <a:gd name="connsiteY2-106" fmla="*/ 364937 h 1776944"/>
              <a:gd name="connsiteX3-107" fmla="*/ 420436 w 1775992"/>
              <a:gd name="connsiteY3-108" fmla="*/ 12512 h 1776944"/>
              <a:gd name="connsiteX4-109" fmla="*/ 10861 w 1775992"/>
              <a:gd name="connsiteY4-110" fmla="*/ 679262 h 1776944"/>
              <a:gd name="connsiteX0-111" fmla="*/ 15219 w 1782417"/>
              <a:gd name="connsiteY0-112" fmla="*/ 679465 h 1796157"/>
              <a:gd name="connsiteX1-113" fmla="*/ 853419 w 1782417"/>
              <a:gd name="connsiteY1-114" fmla="*/ 1793890 h 1796157"/>
              <a:gd name="connsiteX2-115" fmla="*/ 1777344 w 1782417"/>
              <a:gd name="connsiteY2-116" fmla="*/ 365140 h 1796157"/>
              <a:gd name="connsiteX3-117" fmla="*/ 424794 w 1782417"/>
              <a:gd name="connsiteY3-118" fmla="*/ 12715 h 1796157"/>
              <a:gd name="connsiteX4-119" fmla="*/ 15219 w 1782417"/>
              <a:gd name="connsiteY4-120" fmla="*/ 679465 h 1796157"/>
              <a:gd name="connsiteX0-121" fmla="*/ 11937 w 1779135"/>
              <a:gd name="connsiteY0-122" fmla="*/ 693345 h 1810037"/>
              <a:gd name="connsiteX1-123" fmla="*/ 850137 w 1779135"/>
              <a:gd name="connsiteY1-124" fmla="*/ 1807770 h 1810037"/>
              <a:gd name="connsiteX2-125" fmla="*/ 1774062 w 1779135"/>
              <a:gd name="connsiteY2-126" fmla="*/ 379020 h 1810037"/>
              <a:gd name="connsiteX3-127" fmla="*/ 421512 w 1779135"/>
              <a:gd name="connsiteY3-128" fmla="*/ 26595 h 1810037"/>
              <a:gd name="connsiteX4-129" fmla="*/ 11937 w 1779135"/>
              <a:gd name="connsiteY4-130" fmla="*/ 693345 h 1810037"/>
              <a:gd name="connsiteX0-131" fmla="*/ 14258 w 1781456"/>
              <a:gd name="connsiteY0-132" fmla="*/ 679466 h 1796158"/>
              <a:gd name="connsiteX1-133" fmla="*/ 852458 w 1781456"/>
              <a:gd name="connsiteY1-134" fmla="*/ 1793891 h 1796158"/>
              <a:gd name="connsiteX2-135" fmla="*/ 1776383 w 1781456"/>
              <a:gd name="connsiteY2-136" fmla="*/ 365141 h 1796158"/>
              <a:gd name="connsiteX3-137" fmla="*/ 423833 w 1781456"/>
              <a:gd name="connsiteY3-138" fmla="*/ 12716 h 1796158"/>
              <a:gd name="connsiteX4-139" fmla="*/ 14258 w 1781456"/>
              <a:gd name="connsiteY4-140" fmla="*/ 679466 h 1796158"/>
              <a:gd name="connsiteX0-141" fmla="*/ 37377 w 1394588"/>
              <a:gd name="connsiteY0-142" fmla="*/ 87190 h 1870464"/>
              <a:gd name="connsiteX1-143" fmla="*/ 466002 w 1394588"/>
              <a:gd name="connsiteY1-144" fmla="*/ 1868365 h 1870464"/>
              <a:gd name="connsiteX2-145" fmla="*/ 1389927 w 1394588"/>
              <a:gd name="connsiteY2-146" fmla="*/ 439615 h 1870464"/>
              <a:gd name="connsiteX3-147" fmla="*/ 37377 w 1394588"/>
              <a:gd name="connsiteY3-148" fmla="*/ 87190 h 1870464"/>
              <a:gd name="connsiteX0-149" fmla="*/ 23985 w 1714079"/>
              <a:gd name="connsiteY0-150" fmla="*/ 123464 h 1714590"/>
              <a:gd name="connsiteX1-151" fmla="*/ 776460 w 1714079"/>
              <a:gd name="connsiteY1-152" fmla="*/ 1714139 h 1714590"/>
              <a:gd name="connsiteX2-153" fmla="*/ 1700385 w 1714079"/>
              <a:gd name="connsiteY2-154" fmla="*/ 285389 h 1714590"/>
              <a:gd name="connsiteX3-155" fmla="*/ 23985 w 1714079"/>
              <a:gd name="connsiteY3-156" fmla="*/ 123464 h 1714590"/>
              <a:gd name="connsiteX0-157" fmla="*/ 103744 w 1793838"/>
              <a:gd name="connsiteY0-158" fmla="*/ 254346 h 1845472"/>
              <a:gd name="connsiteX1-159" fmla="*/ 856219 w 1793838"/>
              <a:gd name="connsiteY1-160" fmla="*/ 1845021 h 1845472"/>
              <a:gd name="connsiteX2-161" fmla="*/ 1780144 w 1793838"/>
              <a:gd name="connsiteY2-162" fmla="*/ 416271 h 1845472"/>
              <a:gd name="connsiteX3-163" fmla="*/ 103744 w 1793838"/>
              <a:gd name="connsiteY3-164" fmla="*/ 254346 h 1845472"/>
              <a:gd name="connsiteX0-165" fmla="*/ 103744 w 1801778"/>
              <a:gd name="connsiteY0-166" fmla="*/ 263564 h 1854705"/>
              <a:gd name="connsiteX1-167" fmla="*/ 856219 w 1801778"/>
              <a:gd name="connsiteY1-168" fmla="*/ 1854239 h 1854705"/>
              <a:gd name="connsiteX2-169" fmla="*/ 1780144 w 1801778"/>
              <a:gd name="connsiteY2-170" fmla="*/ 425489 h 1854705"/>
              <a:gd name="connsiteX3-171" fmla="*/ 103744 w 1801778"/>
              <a:gd name="connsiteY3-172" fmla="*/ 263564 h 1854705"/>
              <a:gd name="connsiteX0-173" fmla="*/ 110247 w 1810119"/>
              <a:gd name="connsiteY0-174" fmla="*/ 263564 h 1855080"/>
              <a:gd name="connsiteX1-175" fmla="*/ 862722 w 1810119"/>
              <a:gd name="connsiteY1-176" fmla="*/ 1854239 h 1855080"/>
              <a:gd name="connsiteX2-177" fmla="*/ 1786647 w 1810119"/>
              <a:gd name="connsiteY2-178" fmla="*/ 425489 h 1855080"/>
              <a:gd name="connsiteX3-179" fmla="*/ 110247 w 1810119"/>
              <a:gd name="connsiteY3-180" fmla="*/ 263564 h 1855080"/>
              <a:gd name="connsiteX0-181" fmla="*/ 110247 w 1807143"/>
              <a:gd name="connsiteY0-182" fmla="*/ 283275 h 1874848"/>
              <a:gd name="connsiteX1-183" fmla="*/ 862722 w 1807143"/>
              <a:gd name="connsiteY1-184" fmla="*/ 1873950 h 1874848"/>
              <a:gd name="connsiteX2-185" fmla="*/ 1786647 w 1807143"/>
              <a:gd name="connsiteY2-186" fmla="*/ 445200 h 1874848"/>
              <a:gd name="connsiteX3-187" fmla="*/ 110247 w 1807143"/>
              <a:gd name="connsiteY3-188" fmla="*/ 283275 h 1874848"/>
              <a:gd name="connsiteX0-189" fmla="*/ 110247 w 1816444"/>
              <a:gd name="connsiteY0-190" fmla="*/ 273208 h 1864752"/>
              <a:gd name="connsiteX1-191" fmla="*/ 862722 w 1816444"/>
              <a:gd name="connsiteY1-192" fmla="*/ 1863883 h 1864752"/>
              <a:gd name="connsiteX2-193" fmla="*/ 1786647 w 1816444"/>
              <a:gd name="connsiteY2-194" fmla="*/ 435133 h 1864752"/>
              <a:gd name="connsiteX3-195" fmla="*/ 110247 w 1816444"/>
              <a:gd name="connsiteY3-196" fmla="*/ 273208 h 18647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16444" h="1864752">
                <a:moveTo>
                  <a:pt x="110247" y="273208"/>
                </a:moveTo>
                <a:cubicBezTo>
                  <a:pt x="-291391" y="806608"/>
                  <a:pt x="507122" y="1827371"/>
                  <a:pt x="862722" y="1863883"/>
                </a:cubicBezTo>
                <a:cubicBezTo>
                  <a:pt x="1218322" y="1900395"/>
                  <a:pt x="1975560" y="776446"/>
                  <a:pt x="1786647" y="435133"/>
                </a:cubicBezTo>
                <a:cubicBezTo>
                  <a:pt x="1597734" y="93820"/>
                  <a:pt x="511885" y="-260192"/>
                  <a:pt x="110247" y="273208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802219" y="1112951"/>
            <a:ext cx="4210050" cy="3936581"/>
            <a:chOff x="1162050" y="990601"/>
            <a:chExt cx="4210050" cy="3936581"/>
          </a:xfrm>
        </p:grpSpPr>
        <p:sp>
          <p:nvSpPr>
            <p:cNvPr id="11" name="同侧圆角矩形 10"/>
            <p:cNvSpPr/>
            <p:nvPr/>
          </p:nvSpPr>
          <p:spPr>
            <a:xfrm>
              <a:off x="1162050" y="990601"/>
              <a:ext cx="4210050" cy="2152650"/>
            </a:xfrm>
            <a:prstGeom prst="round2SameRect">
              <a:avLst>
                <a:gd name="adj1" fmla="val 12290"/>
                <a:gd name="adj2" fmla="val 0"/>
              </a:avLst>
            </a:prstGeom>
            <a:blipFill>
              <a:blip r:embed="rId1"/>
              <a:srcRect/>
              <a:stretch>
                <a:fillRect t="-14872" b="-1469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95435" y="4282022"/>
              <a:ext cx="3514313" cy="64516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spc="300" dirty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认识汽车电路</a:t>
              </a:r>
              <a:endParaRPr lang="zh-CN" altLang="en-US" sz="3600" spc="3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15848" y="3483717"/>
              <a:ext cx="3594033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任务</a:t>
              </a:r>
              <a:r>
                <a:rPr lang="en-US" altLang="zh-CN" sz="40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1</a:t>
              </a:r>
              <a:endParaRPr lang="zh-CN" altLang="en-US" sz="40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26" name="梯形 11"/>
          <p:cNvSpPr/>
          <p:nvPr/>
        </p:nvSpPr>
        <p:spPr>
          <a:xfrm rot="13500000">
            <a:off x="9877370" y="-599766"/>
            <a:ext cx="2085441" cy="1512062"/>
          </a:xfrm>
          <a:custGeom>
            <a:avLst/>
            <a:gdLst>
              <a:gd name="connsiteX0" fmla="*/ 0 w 3339385"/>
              <a:gd name="connsiteY0" fmla="*/ 2647336 h 2647336"/>
              <a:gd name="connsiteX1" fmla="*/ 661834 w 3339385"/>
              <a:gd name="connsiteY1" fmla="*/ 0 h 2647336"/>
              <a:gd name="connsiteX2" fmla="*/ 2677551 w 3339385"/>
              <a:gd name="connsiteY2" fmla="*/ 0 h 2647336"/>
              <a:gd name="connsiteX3" fmla="*/ 3339385 w 3339385"/>
              <a:gd name="connsiteY3" fmla="*/ 2647336 h 2647336"/>
              <a:gd name="connsiteX4" fmla="*/ 0 w 3339385"/>
              <a:gd name="connsiteY4" fmla="*/ 2647336 h 2647336"/>
              <a:gd name="connsiteX0-1" fmla="*/ 0 w 3487594"/>
              <a:gd name="connsiteY0-2" fmla="*/ 2978253 h 2978253"/>
              <a:gd name="connsiteX1-3" fmla="*/ 661834 w 3487594"/>
              <a:gd name="connsiteY1-4" fmla="*/ 330917 h 2978253"/>
              <a:gd name="connsiteX2-5" fmla="*/ 2677551 w 3487594"/>
              <a:gd name="connsiteY2-6" fmla="*/ 330917 h 2978253"/>
              <a:gd name="connsiteX3-7" fmla="*/ 3339385 w 3487594"/>
              <a:gd name="connsiteY3-8" fmla="*/ 2978253 h 2978253"/>
              <a:gd name="connsiteX4-9" fmla="*/ 0 w 3487594"/>
              <a:gd name="connsiteY4-10" fmla="*/ 2978253 h 2978253"/>
              <a:gd name="connsiteX0-11" fmla="*/ 0 w 3487594"/>
              <a:gd name="connsiteY0-12" fmla="*/ 2978253 h 2978253"/>
              <a:gd name="connsiteX1-13" fmla="*/ 661834 w 3487594"/>
              <a:gd name="connsiteY1-14" fmla="*/ 330917 h 2978253"/>
              <a:gd name="connsiteX2-15" fmla="*/ 2677551 w 3487594"/>
              <a:gd name="connsiteY2-16" fmla="*/ 330917 h 2978253"/>
              <a:gd name="connsiteX3-17" fmla="*/ 3339385 w 3487594"/>
              <a:gd name="connsiteY3-18" fmla="*/ 2978253 h 2978253"/>
              <a:gd name="connsiteX4-19" fmla="*/ 0 w 3487594"/>
              <a:gd name="connsiteY4-20" fmla="*/ 2978253 h 2978253"/>
              <a:gd name="connsiteX0-21" fmla="*/ 0 w 3339385"/>
              <a:gd name="connsiteY0-22" fmla="*/ 2978253 h 2978253"/>
              <a:gd name="connsiteX1-23" fmla="*/ 661834 w 3339385"/>
              <a:gd name="connsiteY1-24" fmla="*/ 330917 h 2978253"/>
              <a:gd name="connsiteX2-25" fmla="*/ 2677551 w 3339385"/>
              <a:gd name="connsiteY2-26" fmla="*/ 330917 h 2978253"/>
              <a:gd name="connsiteX3-27" fmla="*/ 3339385 w 3339385"/>
              <a:gd name="connsiteY3-28" fmla="*/ 2978253 h 2978253"/>
              <a:gd name="connsiteX4-29" fmla="*/ 0 w 3339385"/>
              <a:gd name="connsiteY4-30" fmla="*/ 2978253 h 2978253"/>
              <a:gd name="connsiteX0-31" fmla="*/ 0 w 3339385"/>
              <a:gd name="connsiteY0-32" fmla="*/ 2978253 h 2978253"/>
              <a:gd name="connsiteX1-33" fmla="*/ 661834 w 3339385"/>
              <a:gd name="connsiteY1-34" fmla="*/ 330917 h 2978253"/>
              <a:gd name="connsiteX2-35" fmla="*/ 2677551 w 3339385"/>
              <a:gd name="connsiteY2-36" fmla="*/ 330917 h 2978253"/>
              <a:gd name="connsiteX3-37" fmla="*/ 3339385 w 3339385"/>
              <a:gd name="connsiteY3-38" fmla="*/ 2978253 h 2978253"/>
              <a:gd name="connsiteX4-39" fmla="*/ 0 w 3339385"/>
              <a:gd name="connsiteY4-40" fmla="*/ 2978253 h 2978253"/>
              <a:gd name="connsiteX0-41" fmla="*/ 0 w 3339385"/>
              <a:gd name="connsiteY0-42" fmla="*/ 2996159 h 2996159"/>
              <a:gd name="connsiteX1-43" fmla="*/ 661834 w 3339385"/>
              <a:gd name="connsiteY1-44" fmla="*/ 348823 h 2996159"/>
              <a:gd name="connsiteX2-45" fmla="*/ 2400233 w 3339385"/>
              <a:gd name="connsiteY2-46" fmla="*/ 314038 h 2996159"/>
              <a:gd name="connsiteX3-47" fmla="*/ 3339385 w 3339385"/>
              <a:gd name="connsiteY3-48" fmla="*/ 2996159 h 2996159"/>
              <a:gd name="connsiteX4-49" fmla="*/ 0 w 3339385"/>
              <a:gd name="connsiteY4-50" fmla="*/ 2996159 h 2996159"/>
              <a:gd name="connsiteX0-51" fmla="*/ 0 w 3339385"/>
              <a:gd name="connsiteY0-52" fmla="*/ 2996159 h 2996159"/>
              <a:gd name="connsiteX1-53" fmla="*/ 775282 w 3339385"/>
              <a:gd name="connsiteY1-54" fmla="*/ 348823 h 2996159"/>
              <a:gd name="connsiteX2-55" fmla="*/ 2400233 w 3339385"/>
              <a:gd name="connsiteY2-56" fmla="*/ 314038 h 2996159"/>
              <a:gd name="connsiteX3-57" fmla="*/ 3339385 w 3339385"/>
              <a:gd name="connsiteY3-58" fmla="*/ 2996159 h 2996159"/>
              <a:gd name="connsiteX4-59" fmla="*/ 0 w 3339385"/>
              <a:gd name="connsiteY4-60" fmla="*/ 2996159 h 2996159"/>
              <a:gd name="connsiteX0-61" fmla="*/ 0 w 3474973"/>
              <a:gd name="connsiteY0-62" fmla="*/ 2998122 h 3028357"/>
              <a:gd name="connsiteX1-63" fmla="*/ 775282 w 3474973"/>
              <a:gd name="connsiteY1-64" fmla="*/ 350786 h 3028357"/>
              <a:gd name="connsiteX2-65" fmla="*/ 2400233 w 3474973"/>
              <a:gd name="connsiteY2-66" fmla="*/ 316001 h 3028357"/>
              <a:gd name="connsiteX3-67" fmla="*/ 3474973 w 3474973"/>
              <a:gd name="connsiteY3-68" fmla="*/ 3028357 h 3028357"/>
              <a:gd name="connsiteX4-69" fmla="*/ 0 w 3474973"/>
              <a:gd name="connsiteY4-70" fmla="*/ 2998122 h 3028357"/>
              <a:gd name="connsiteX0-71" fmla="*/ 0 w 3746151"/>
              <a:gd name="connsiteY0-72" fmla="*/ 2967887 h 3028357"/>
              <a:gd name="connsiteX1-73" fmla="*/ 1046460 w 3746151"/>
              <a:gd name="connsiteY1-74" fmla="*/ 350786 h 3028357"/>
              <a:gd name="connsiteX2-75" fmla="*/ 2671411 w 3746151"/>
              <a:gd name="connsiteY2-76" fmla="*/ 316001 h 3028357"/>
              <a:gd name="connsiteX3-77" fmla="*/ 3746151 w 3746151"/>
              <a:gd name="connsiteY3-78" fmla="*/ 3028357 h 3028357"/>
              <a:gd name="connsiteX4-79" fmla="*/ 0 w 3746151"/>
              <a:gd name="connsiteY4-80" fmla="*/ 2967887 h 30283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746151" h="3028357">
                <a:moveTo>
                  <a:pt x="0" y="2967887"/>
                </a:moveTo>
                <a:cubicBezTo>
                  <a:pt x="220611" y="2085442"/>
                  <a:pt x="508349" y="1157031"/>
                  <a:pt x="1046460" y="350786"/>
                </a:cubicBezTo>
                <a:cubicBezTo>
                  <a:pt x="1492718" y="-90437"/>
                  <a:pt x="2221463" y="-130261"/>
                  <a:pt x="2671411" y="316001"/>
                </a:cubicBezTo>
                <a:cubicBezTo>
                  <a:pt x="3121360" y="762263"/>
                  <a:pt x="3493909" y="2180734"/>
                  <a:pt x="3746151" y="3028357"/>
                </a:cubicBezTo>
                <a:lnTo>
                  <a:pt x="0" y="2967887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95913">
            <a:off x="9459961" y="5674652"/>
            <a:ext cx="2309336" cy="2366697"/>
          </a:xfrm>
          <a:custGeom>
            <a:avLst/>
            <a:gdLst>
              <a:gd name="connsiteX0" fmla="*/ 23727 w 1761625"/>
              <a:gd name="connsiteY0" fmla="*/ 386077 h 1700705"/>
              <a:gd name="connsiteX1" fmla="*/ 747627 w 1761625"/>
              <a:gd name="connsiteY1" fmla="*/ 1700527 h 1700705"/>
              <a:gd name="connsiteX2" fmla="*/ 1757277 w 1761625"/>
              <a:gd name="connsiteY2" fmla="*/ 290827 h 1700705"/>
              <a:gd name="connsiteX3" fmla="*/ 328527 w 1761625"/>
              <a:gd name="connsiteY3" fmla="*/ 5077 h 1700705"/>
              <a:gd name="connsiteX4" fmla="*/ 23727 w 1761625"/>
              <a:gd name="connsiteY4" fmla="*/ 386077 h 1700705"/>
              <a:gd name="connsiteX0-1" fmla="*/ 23727 w 1763559"/>
              <a:gd name="connsiteY0-2" fmla="*/ 386077 h 1701593"/>
              <a:gd name="connsiteX1-3" fmla="*/ 747627 w 1763559"/>
              <a:gd name="connsiteY1-4" fmla="*/ 1700527 h 1701593"/>
              <a:gd name="connsiteX2-5" fmla="*/ 1757277 w 1763559"/>
              <a:gd name="connsiteY2-6" fmla="*/ 290827 h 1701593"/>
              <a:gd name="connsiteX3-7" fmla="*/ 328527 w 1763559"/>
              <a:gd name="connsiteY3-8" fmla="*/ 5077 h 1701593"/>
              <a:gd name="connsiteX4-9" fmla="*/ 23727 w 1763559"/>
              <a:gd name="connsiteY4-10" fmla="*/ 386077 h 1701593"/>
              <a:gd name="connsiteX0-11" fmla="*/ 23009 w 1760907"/>
              <a:gd name="connsiteY0-12" fmla="*/ 668528 h 1719417"/>
              <a:gd name="connsiteX1-13" fmla="*/ 746909 w 1760907"/>
              <a:gd name="connsiteY1-14" fmla="*/ 1716278 h 1719417"/>
              <a:gd name="connsiteX2-15" fmla="*/ 1756559 w 1760907"/>
              <a:gd name="connsiteY2-16" fmla="*/ 306578 h 1719417"/>
              <a:gd name="connsiteX3-17" fmla="*/ 327809 w 1760907"/>
              <a:gd name="connsiteY3-18" fmla="*/ 20828 h 1719417"/>
              <a:gd name="connsiteX4-19" fmla="*/ 23009 w 1760907"/>
              <a:gd name="connsiteY4-20" fmla="*/ 668528 h 1719417"/>
              <a:gd name="connsiteX0-21" fmla="*/ 5885 w 1743783"/>
              <a:gd name="connsiteY0-22" fmla="*/ 764690 h 1815643"/>
              <a:gd name="connsiteX1-23" fmla="*/ 729785 w 1743783"/>
              <a:gd name="connsiteY1-24" fmla="*/ 1812440 h 1815643"/>
              <a:gd name="connsiteX2-25" fmla="*/ 1739435 w 1743783"/>
              <a:gd name="connsiteY2-26" fmla="*/ 402740 h 1815643"/>
              <a:gd name="connsiteX3-27" fmla="*/ 463085 w 1743783"/>
              <a:gd name="connsiteY3-28" fmla="*/ 12215 h 1815643"/>
              <a:gd name="connsiteX4-29" fmla="*/ 5885 w 1743783"/>
              <a:gd name="connsiteY4-30" fmla="*/ 764690 h 1815643"/>
              <a:gd name="connsiteX0-31" fmla="*/ 5885 w 1744149"/>
              <a:gd name="connsiteY0-32" fmla="*/ 764690 h 1812466"/>
              <a:gd name="connsiteX1-33" fmla="*/ 729785 w 1744149"/>
              <a:gd name="connsiteY1-34" fmla="*/ 1812440 h 1812466"/>
              <a:gd name="connsiteX2-35" fmla="*/ 1739435 w 1744149"/>
              <a:gd name="connsiteY2-36" fmla="*/ 402740 h 1812466"/>
              <a:gd name="connsiteX3-37" fmla="*/ 463085 w 1744149"/>
              <a:gd name="connsiteY3-38" fmla="*/ 12215 h 1812466"/>
              <a:gd name="connsiteX4-39" fmla="*/ 5885 w 1744149"/>
              <a:gd name="connsiteY4-40" fmla="*/ 764690 h 1812466"/>
              <a:gd name="connsiteX0-41" fmla="*/ 5885 w 1744149"/>
              <a:gd name="connsiteY0-42" fmla="*/ 779479 h 1827255"/>
              <a:gd name="connsiteX1-43" fmla="*/ 729785 w 1744149"/>
              <a:gd name="connsiteY1-44" fmla="*/ 1827229 h 1827255"/>
              <a:gd name="connsiteX2-45" fmla="*/ 1739435 w 1744149"/>
              <a:gd name="connsiteY2-46" fmla="*/ 417529 h 1827255"/>
              <a:gd name="connsiteX3-47" fmla="*/ 463085 w 1744149"/>
              <a:gd name="connsiteY3-48" fmla="*/ 27004 h 1827255"/>
              <a:gd name="connsiteX4-49" fmla="*/ 5885 w 1744149"/>
              <a:gd name="connsiteY4-50" fmla="*/ 779479 h 1827255"/>
              <a:gd name="connsiteX0-51" fmla="*/ 5885 w 1757044"/>
              <a:gd name="connsiteY0-52" fmla="*/ 779479 h 1827259"/>
              <a:gd name="connsiteX1-53" fmla="*/ 729785 w 1757044"/>
              <a:gd name="connsiteY1-54" fmla="*/ 1827229 h 1827259"/>
              <a:gd name="connsiteX2-55" fmla="*/ 1739435 w 1757044"/>
              <a:gd name="connsiteY2-56" fmla="*/ 417529 h 1827259"/>
              <a:gd name="connsiteX3-57" fmla="*/ 463085 w 1757044"/>
              <a:gd name="connsiteY3-58" fmla="*/ 27004 h 1827259"/>
              <a:gd name="connsiteX4-59" fmla="*/ 5885 w 1757044"/>
              <a:gd name="connsiteY4-60" fmla="*/ 779479 h 1827259"/>
              <a:gd name="connsiteX0-61" fmla="*/ 5885 w 1799344"/>
              <a:gd name="connsiteY0-62" fmla="*/ 779479 h 1827259"/>
              <a:gd name="connsiteX1-63" fmla="*/ 729785 w 1799344"/>
              <a:gd name="connsiteY1-64" fmla="*/ 1827229 h 1827259"/>
              <a:gd name="connsiteX2-65" fmla="*/ 1739435 w 1799344"/>
              <a:gd name="connsiteY2-66" fmla="*/ 417529 h 1827259"/>
              <a:gd name="connsiteX3-67" fmla="*/ 463085 w 1799344"/>
              <a:gd name="connsiteY3-68" fmla="*/ 27004 h 1827259"/>
              <a:gd name="connsiteX4-69" fmla="*/ 5885 w 1799344"/>
              <a:gd name="connsiteY4-70" fmla="*/ 779479 h 1827259"/>
              <a:gd name="connsiteX0-71" fmla="*/ 9310 w 1745619"/>
              <a:gd name="connsiteY0-72" fmla="*/ 685664 h 1733440"/>
              <a:gd name="connsiteX1-73" fmla="*/ 733210 w 1745619"/>
              <a:gd name="connsiteY1-74" fmla="*/ 1733414 h 1733440"/>
              <a:gd name="connsiteX2-75" fmla="*/ 1742860 w 1745619"/>
              <a:gd name="connsiteY2-76" fmla="*/ 323714 h 1733440"/>
              <a:gd name="connsiteX3-77" fmla="*/ 418885 w 1745619"/>
              <a:gd name="connsiteY3-78" fmla="*/ 18914 h 1733440"/>
              <a:gd name="connsiteX4-79" fmla="*/ 9310 w 1745619"/>
              <a:gd name="connsiteY4-80" fmla="*/ 685664 h 1733440"/>
              <a:gd name="connsiteX0-81" fmla="*/ 12052 w 1748850"/>
              <a:gd name="connsiteY0-82" fmla="*/ 729612 h 1777388"/>
              <a:gd name="connsiteX1-83" fmla="*/ 735952 w 1748850"/>
              <a:gd name="connsiteY1-84" fmla="*/ 1777362 h 1777388"/>
              <a:gd name="connsiteX2-85" fmla="*/ 1745602 w 1748850"/>
              <a:gd name="connsiteY2-86" fmla="*/ 367662 h 1777388"/>
              <a:gd name="connsiteX3-87" fmla="*/ 393052 w 1748850"/>
              <a:gd name="connsiteY3-88" fmla="*/ 15237 h 1777388"/>
              <a:gd name="connsiteX4-89" fmla="*/ 12052 w 1748850"/>
              <a:gd name="connsiteY4-90" fmla="*/ 729612 h 1777388"/>
              <a:gd name="connsiteX0-91" fmla="*/ 10861 w 1775992"/>
              <a:gd name="connsiteY0-92" fmla="*/ 679262 h 1776944"/>
              <a:gd name="connsiteX1-93" fmla="*/ 763336 w 1775992"/>
              <a:gd name="connsiteY1-94" fmla="*/ 1774637 h 1776944"/>
              <a:gd name="connsiteX2-95" fmla="*/ 1772986 w 1775992"/>
              <a:gd name="connsiteY2-96" fmla="*/ 364937 h 1776944"/>
              <a:gd name="connsiteX3-97" fmla="*/ 420436 w 1775992"/>
              <a:gd name="connsiteY3-98" fmla="*/ 12512 h 1776944"/>
              <a:gd name="connsiteX4-99" fmla="*/ 10861 w 1775992"/>
              <a:gd name="connsiteY4-100" fmla="*/ 679262 h 1776944"/>
              <a:gd name="connsiteX0-101" fmla="*/ 10861 w 1775992"/>
              <a:gd name="connsiteY0-102" fmla="*/ 679262 h 1776944"/>
              <a:gd name="connsiteX1-103" fmla="*/ 763336 w 1775992"/>
              <a:gd name="connsiteY1-104" fmla="*/ 1774637 h 1776944"/>
              <a:gd name="connsiteX2-105" fmla="*/ 1772986 w 1775992"/>
              <a:gd name="connsiteY2-106" fmla="*/ 364937 h 1776944"/>
              <a:gd name="connsiteX3-107" fmla="*/ 420436 w 1775992"/>
              <a:gd name="connsiteY3-108" fmla="*/ 12512 h 1776944"/>
              <a:gd name="connsiteX4-109" fmla="*/ 10861 w 1775992"/>
              <a:gd name="connsiteY4-110" fmla="*/ 679262 h 1776944"/>
              <a:gd name="connsiteX0-111" fmla="*/ 15219 w 1782417"/>
              <a:gd name="connsiteY0-112" fmla="*/ 679465 h 1796157"/>
              <a:gd name="connsiteX1-113" fmla="*/ 853419 w 1782417"/>
              <a:gd name="connsiteY1-114" fmla="*/ 1793890 h 1796157"/>
              <a:gd name="connsiteX2-115" fmla="*/ 1777344 w 1782417"/>
              <a:gd name="connsiteY2-116" fmla="*/ 365140 h 1796157"/>
              <a:gd name="connsiteX3-117" fmla="*/ 424794 w 1782417"/>
              <a:gd name="connsiteY3-118" fmla="*/ 12715 h 1796157"/>
              <a:gd name="connsiteX4-119" fmla="*/ 15219 w 1782417"/>
              <a:gd name="connsiteY4-120" fmla="*/ 679465 h 1796157"/>
              <a:gd name="connsiteX0-121" fmla="*/ 11937 w 1779135"/>
              <a:gd name="connsiteY0-122" fmla="*/ 693345 h 1810037"/>
              <a:gd name="connsiteX1-123" fmla="*/ 850137 w 1779135"/>
              <a:gd name="connsiteY1-124" fmla="*/ 1807770 h 1810037"/>
              <a:gd name="connsiteX2-125" fmla="*/ 1774062 w 1779135"/>
              <a:gd name="connsiteY2-126" fmla="*/ 379020 h 1810037"/>
              <a:gd name="connsiteX3-127" fmla="*/ 421512 w 1779135"/>
              <a:gd name="connsiteY3-128" fmla="*/ 26595 h 1810037"/>
              <a:gd name="connsiteX4-129" fmla="*/ 11937 w 1779135"/>
              <a:gd name="connsiteY4-130" fmla="*/ 693345 h 1810037"/>
              <a:gd name="connsiteX0-131" fmla="*/ 14258 w 1781456"/>
              <a:gd name="connsiteY0-132" fmla="*/ 679466 h 1796158"/>
              <a:gd name="connsiteX1-133" fmla="*/ 852458 w 1781456"/>
              <a:gd name="connsiteY1-134" fmla="*/ 1793891 h 1796158"/>
              <a:gd name="connsiteX2-135" fmla="*/ 1776383 w 1781456"/>
              <a:gd name="connsiteY2-136" fmla="*/ 365141 h 1796158"/>
              <a:gd name="connsiteX3-137" fmla="*/ 423833 w 1781456"/>
              <a:gd name="connsiteY3-138" fmla="*/ 12716 h 1796158"/>
              <a:gd name="connsiteX4-139" fmla="*/ 14258 w 1781456"/>
              <a:gd name="connsiteY4-140" fmla="*/ 679466 h 1796158"/>
              <a:gd name="connsiteX0-141" fmla="*/ 37377 w 1394588"/>
              <a:gd name="connsiteY0-142" fmla="*/ 87190 h 1870464"/>
              <a:gd name="connsiteX1-143" fmla="*/ 466002 w 1394588"/>
              <a:gd name="connsiteY1-144" fmla="*/ 1868365 h 1870464"/>
              <a:gd name="connsiteX2-145" fmla="*/ 1389927 w 1394588"/>
              <a:gd name="connsiteY2-146" fmla="*/ 439615 h 1870464"/>
              <a:gd name="connsiteX3-147" fmla="*/ 37377 w 1394588"/>
              <a:gd name="connsiteY3-148" fmla="*/ 87190 h 1870464"/>
              <a:gd name="connsiteX0-149" fmla="*/ 23985 w 1714079"/>
              <a:gd name="connsiteY0-150" fmla="*/ 123464 h 1714590"/>
              <a:gd name="connsiteX1-151" fmla="*/ 776460 w 1714079"/>
              <a:gd name="connsiteY1-152" fmla="*/ 1714139 h 1714590"/>
              <a:gd name="connsiteX2-153" fmla="*/ 1700385 w 1714079"/>
              <a:gd name="connsiteY2-154" fmla="*/ 285389 h 1714590"/>
              <a:gd name="connsiteX3-155" fmla="*/ 23985 w 1714079"/>
              <a:gd name="connsiteY3-156" fmla="*/ 123464 h 1714590"/>
              <a:gd name="connsiteX0-157" fmla="*/ 103744 w 1793838"/>
              <a:gd name="connsiteY0-158" fmla="*/ 254346 h 1845472"/>
              <a:gd name="connsiteX1-159" fmla="*/ 856219 w 1793838"/>
              <a:gd name="connsiteY1-160" fmla="*/ 1845021 h 1845472"/>
              <a:gd name="connsiteX2-161" fmla="*/ 1780144 w 1793838"/>
              <a:gd name="connsiteY2-162" fmla="*/ 416271 h 1845472"/>
              <a:gd name="connsiteX3-163" fmla="*/ 103744 w 1793838"/>
              <a:gd name="connsiteY3-164" fmla="*/ 254346 h 1845472"/>
              <a:gd name="connsiteX0-165" fmla="*/ 103744 w 1801778"/>
              <a:gd name="connsiteY0-166" fmla="*/ 263564 h 1854705"/>
              <a:gd name="connsiteX1-167" fmla="*/ 856219 w 1801778"/>
              <a:gd name="connsiteY1-168" fmla="*/ 1854239 h 1854705"/>
              <a:gd name="connsiteX2-169" fmla="*/ 1780144 w 1801778"/>
              <a:gd name="connsiteY2-170" fmla="*/ 425489 h 1854705"/>
              <a:gd name="connsiteX3-171" fmla="*/ 103744 w 1801778"/>
              <a:gd name="connsiteY3-172" fmla="*/ 263564 h 1854705"/>
              <a:gd name="connsiteX0-173" fmla="*/ 110247 w 1810119"/>
              <a:gd name="connsiteY0-174" fmla="*/ 263564 h 1855080"/>
              <a:gd name="connsiteX1-175" fmla="*/ 862722 w 1810119"/>
              <a:gd name="connsiteY1-176" fmla="*/ 1854239 h 1855080"/>
              <a:gd name="connsiteX2-177" fmla="*/ 1786647 w 1810119"/>
              <a:gd name="connsiteY2-178" fmla="*/ 425489 h 1855080"/>
              <a:gd name="connsiteX3-179" fmla="*/ 110247 w 1810119"/>
              <a:gd name="connsiteY3-180" fmla="*/ 263564 h 185508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810119" h="1855080">
                <a:moveTo>
                  <a:pt x="110247" y="263564"/>
                </a:moveTo>
                <a:cubicBezTo>
                  <a:pt x="-291391" y="796964"/>
                  <a:pt x="507122" y="1817727"/>
                  <a:pt x="862722" y="1854239"/>
                </a:cubicBezTo>
                <a:cubicBezTo>
                  <a:pt x="1218322" y="1890751"/>
                  <a:pt x="1950160" y="728702"/>
                  <a:pt x="1786647" y="425489"/>
                </a:cubicBezTo>
                <a:cubicBezTo>
                  <a:pt x="1623134" y="122276"/>
                  <a:pt x="511885" y="-269836"/>
                  <a:pt x="110247" y="26356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  <a:alpha val="40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317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通路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三、汽车电路的工作状态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876550" y="1709738"/>
            <a:ext cx="5080000" cy="614045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>
            <a:spAutoFit/>
          </a:bodyPr>
          <a:p>
            <a:pPr marL="0" indent="0" algn="just" defTabSz="266700"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通路（负载状态）就是电源和负载接成闭合回路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（即下图中</a:t>
            </a:r>
            <a:r>
              <a:rPr lang="en-US" altLang="zh-CN" sz="16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开关S合上时的工作状态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）</a:t>
            </a:r>
            <a:endParaRPr lang="zh-CN" altLang="en-US" sz="16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4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2055" y="2484755"/>
            <a:ext cx="3348990" cy="23393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733425" y="5004435"/>
            <a:ext cx="10492105" cy="39878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其电源通过开关与负载连接，有电流通过负载，电源向负载输送功率，负载的电压降等于路端电压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</p:blipFill>
        <p:spPr>
          <a:xfrm>
            <a:off x="4568825" y="5583555"/>
            <a:ext cx="2150745" cy="749935"/>
          </a:xfrm>
          <a:prstGeom prst="rect">
            <a:avLst/>
          </a:prstGeom>
          <a:ln w="38100">
            <a:solidFill>
              <a:srgbClr val="1F4E79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断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路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三、汽车电路的工作状态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pic>
        <p:nvPicPr>
          <p:cNvPr id="45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3720" y="2389505"/>
            <a:ext cx="3348990" cy="23393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867535" y="1616075"/>
            <a:ext cx="8851900" cy="39878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断路（开路）就是电源与负载没有接通成闭合回路</a:t>
            </a:r>
            <a:r>
              <a:rPr lang="zh-CN" altLang="en-US" sz="16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（如图中开关S断开时的工作状态）</a:t>
            </a:r>
            <a:endParaRPr lang="zh-CN" altLang="en-US" sz="16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</p:blipFill>
        <p:spPr>
          <a:xfrm>
            <a:off x="3829685" y="5568950"/>
            <a:ext cx="1058545" cy="57658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/>
        </p:blipFill>
        <p:spPr>
          <a:xfrm>
            <a:off x="6490335" y="5616575"/>
            <a:ext cx="1037590" cy="52895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961005" y="4976495"/>
            <a:ext cx="6083300" cy="42291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no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断路状态相当于负载电阻等于无穷大，电路的电流为零</a:t>
            </a:r>
            <a:endParaRPr lang="en-US" altLang="zh-CN" sz="18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936625" y="1042670"/>
            <a:ext cx="10769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短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路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三、汽车电路的工作状态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46885" y="1830070"/>
            <a:ext cx="8520430" cy="101473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从广义上讲，电路里不同电位的两点被导线直接相连，使该两点的电压为零，这种现象称为短路。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图中折线是指明短路点的符号。电源输出的电流就以短路点为回路而不通过负载。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1"/>
        </p:blipFill>
        <p:spPr>
          <a:xfrm>
            <a:off x="3689985" y="3199130"/>
            <a:ext cx="3558540" cy="24314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四、汽车电路的特点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22350" y="1398905"/>
            <a:ext cx="9881870" cy="4092575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 低压</a:t>
            </a: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汽车电气系统的标称电压有12 V、24 V两种，轿车普遍采用12 V，而重型柴油车多采用24 V。对发电装置，12 V系统的额定电压为14 V。低压系统的主要优点是：安全；蓄电池单格对减少蓄电池的质量和尺寸有利；白炽灯的灯丝较粗，寿命较长。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2.直流</a:t>
            </a: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汽车采用直流系统的原因是发动机要靠起动机启动，起动机由蓄电池供电，而蓄电池的电能消耗后又必须用直流电充电，所以汽车电气系统为直流系统。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3.单线制</a:t>
            </a: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单线制是指从电源到用电设备只用一根导线连接，用汽车底盘、发动机等金属机体作为另一根共用导线，线路简化清晰，安装和检修方便，且电器部件也不需与车体绝缘，所以现代汽车普遍采用单线制，但在特殊情况下，有时也需采用双线制。</a:t>
            </a:r>
            <a:endParaRPr lang="zh-CN" altLang="en-US" sz="17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四、汽车电路的特点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47750" y="1059815"/>
            <a:ext cx="9881870" cy="5631180"/>
          </a:xfrm>
          <a:prstGeom prst="rect">
            <a:avLst/>
          </a:prstGeom>
          <a:ln w="38100">
            <a:solidFill>
              <a:srgbClr val="1F4E79"/>
            </a:solidFill>
          </a:ln>
        </p:spPr>
        <p:txBody>
          <a:bodyPr wrap="square">
            <a:spAutoFit/>
          </a:bodyPr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4.并联</a:t>
            </a: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为了让各用电器能独立工作，互不干扰，各用电器均采用并联方式连接，每条电路均有自己的控制器件及保险装置。控制器件保证每条电路的独立工作，保险装置是用来防止因电路短路或超载而引起导线及用电器的损坏。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5.负极搭铁</a:t>
            </a: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采用单线制时，蓄电池的一个电极接到车体上，称为“搭铁”。若蓄电池的负极与车体连接，则称为负极搭铁；反之，则称为正极搭铁。现在国内外汽车均统一采用负极搭铁。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6.由相对独立的分系统组成</a:t>
            </a:r>
            <a:endParaRPr lang="en-US" altLang="zh-CN" sz="1800" b="1" dirty="0">
              <a:solidFill>
                <a:srgbClr val="1F4E79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汽车电路由相对独立的分系统组成，全车电路一般包括以下几部分</a:t>
            </a:r>
            <a:r>
              <a:rPr lang="zh-CN" altLang="en-US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：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(1)电源电路 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(2)启动电路 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(3)点火电路 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(4)照明与信号电路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(5)仪表与警报电路 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(6)电子控制装置电路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marL="0" indent="304800" algn="just" defTabSz="266700">
              <a:lnSpc>
                <a:spcPts val="2400"/>
              </a:lnSpc>
              <a:spcAft>
                <a:spcPct val="0"/>
              </a:spcAft>
            </a:pPr>
            <a:r>
              <a:rPr lang="en-US" altLang="zh-CN" sz="18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(7)辅助装置电路</a:t>
            </a:r>
            <a:endParaRPr lang="en-US" altLang="zh-CN" sz="18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653216" y="-646369"/>
            <a:ext cx="11127151" cy="8144235"/>
            <a:chOff x="6666450" y="-983792"/>
            <a:chExt cx="11127151" cy="8144235"/>
          </a:xfrm>
        </p:grpSpPr>
        <p:sp>
          <p:nvSpPr>
            <p:cNvPr id="44" name="矩形 43"/>
            <p:cNvSpPr/>
            <p:nvPr/>
          </p:nvSpPr>
          <p:spPr>
            <a:xfrm>
              <a:off x="14231484" y="487354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889733" y="569315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1459350" y="390064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726700" y="2812823"/>
              <a:ext cx="1465300" cy="1409392"/>
            </a:xfrm>
            <a:prstGeom prst="rect">
              <a:avLst/>
            </a:prstGeom>
            <a:noFill/>
            <a:ln w="317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459350" y="8595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9049978" y="-98379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0298206" y="-24832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019399" y="2018030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9723663" y="319594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948038" y="1403431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8687216" y="4045177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565556" y="5078558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706178" y="570901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666450" y="26357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7917324" y="2977169"/>
              <a:ext cx="1465300" cy="1409392"/>
            </a:xfrm>
            <a:prstGeom prst="rect">
              <a:avLst/>
            </a:prstGeom>
            <a:noFill/>
            <a:ln w="4445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7753838" y="139708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8914982" y="279953"/>
              <a:ext cx="1465300" cy="1409392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9219138" y="595617"/>
              <a:ext cx="849381" cy="8493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8984983" y="4386561"/>
              <a:ext cx="849381" cy="849381"/>
            </a:xfrm>
            <a:prstGeom prst="rect">
              <a:avLst/>
            </a:prstGeom>
            <a:noFill/>
            <a:ln w="666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9506628" y="2187986"/>
              <a:ext cx="1665630" cy="1665630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625287" y="5837692"/>
              <a:ext cx="1322751" cy="132275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0711122" y="5219936"/>
              <a:ext cx="1349667" cy="1349667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680688" y="-291864"/>
              <a:ext cx="1330496" cy="1330496"/>
            </a:xfrm>
            <a:prstGeom prst="rect">
              <a:avLst/>
            </a:prstGeom>
            <a:noFill/>
            <a:ln w="603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3239672" y="3124949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14565052" y="226992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6328301" y="2136745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15811153" y="3427422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15282494" y="1206106"/>
              <a:ext cx="1465300" cy="1409392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  <a:alpha val="22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83646" y="1543529"/>
            <a:ext cx="5008254" cy="3771743"/>
            <a:chOff x="7264985" y="650521"/>
            <a:chExt cx="5008254" cy="3771743"/>
          </a:xfrm>
        </p:grpSpPr>
        <p:sp>
          <p:nvSpPr>
            <p:cNvPr id="36" name="文本框 35"/>
            <p:cNvSpPr txBox="1"/>
            <p:nvPr/>
          </p:nvSpPr>
          <p:spPr>
            <a:xfrm>
              <a:off x="7264985" y="650521"/>
              <a:ext cx="500825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b="1" spc="600" dirty="0">
                  <a:solidFill>
                    <a:schemeClr val="bg2">
                      <a:lumMod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再接再厉</a:t>
              </a:r>
              <a:endParaRPr lang="zh-CN" altLang="en-US" sz="8000" b="1" spc="60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336389" y="3064740"/>
              <a:ext cx="2899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引领世界，创造未来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40" name="燕尾形 23"/>
            <p:cNvSpPr/>
            <p:nvPr/>
          </p:nvSpPr>
          <p:spPr>
            <a:xfrm>
              <a:off x="9416412" y="4307964"/>
              <a:ext cx="74613" cy="114300"/>
            </a:xfrm>
            <a:prstGeom prst="chevron">
              <a:avLst>
                <a:gd name="adj" fmla="val 6914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1812" y="-359472"/>
            <a:ext cx="4513785" cy="1210658"/>
            <a:chOff x="415234" y="-327275"/>
            <a:chExt cx="4513785" cy="1210658"/>
          </a:xfrm>
        </p:grpSpPr>
        <p:sp>
          <p:nvSpPr>
            <p:cNvPr id="32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69561" y="360163"/>
              <a:ext cx="365945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任务描述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477645" y="1102360"/>
            <a:ext cx="8956675" cy="92202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一辆桑塔纳 2000 轿车, 接通点火开关和发动机正常运转时, 充电指示灯始终不亮。 现需对电路进行检测, 查找充电指示灯不亮的原因, 并修复故障。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endParaRPr lang="zh-CN" altLang="en-US" sz="1600">
              <a:solidFill>
                <a:srgbClr val="000000"/>
              </a:solidFill>
              <a:latin typeface="E-BZ"/>
              <a:ea typeface="E-BZ"/>
            </a:endParaRPr>
          </a:p>
        </p:txBody>
      </p:sp>
      <p:pic>
        <p:nvPicPr>
          <p:cNvPr id="2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9155" y="2225040"/>
            <a:ext cx="7705725" cy="42252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1812" y="-359472"/>
            <a:ext cx="4513785" cy="1210658"/>
            <a:chOff x="415234" y="-327275"/>
            <a:chExt cx="4513785" cy="1210658"/>
          </a:xfrm>
        </p:grpSpPr>
        <p:sp>
          <p:nvSpPr>
            <p:cNvPr id="32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269561" y="360163"/>
              <a:ext cx="365945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任务引导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528445" y="2468880"/>
            <a:ext cx="8956675" cy="175323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1.汽车电路的基本组成有哪些？</a:t>
            </a: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2.汽车电路相较于普通电路有哪些特点？</a:t>
            </a: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33195" y="1459230"/>
            <a:ext cx="8956675" cy="73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1F4E79"/>
                </a:solidFill>
              </a14:hiddenFill>
            </a:ext>
          </a:extLst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请思考：</a:t>
            </a:r>
            <a:endParaRPr lang="zh-CN" altLang="en-US" sz="2800" b="1" dirty="0">
              <a:solidFill>
                <a:schemeClr val="tx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92160" y="1744877"/>
            <a:ext cx="2157969" cy="3837484"/>
            <a:chOff x="6271636" y="2184856"/>
            <a:chExt cx="3664828" cy="3837484"/>
          </a:xfrm>
        </p:grpSpPr>
        <p:sp>
          <p:nvSpPr>
            <p:cNvPr id="12" name="矩形 11"/>
            <p:cNvSpPr/>
            <p:nvPr/>
          </p:nvSpPr>
          <p:spPr>
            <a:xfrm>
              <a:off x="6346152" y="2184856"/>
              <a:ext cx="650929" cy="4581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71636" y="2514600"/>
              <a:ext cx="3664828" cy="350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1F4E79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电路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就是电流通过的路径。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1F4E79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汽车电路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主要由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电源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、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电路保护装置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、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控制器件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、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用电设备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及</a:t>
              </a: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导线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组成。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l="11567" t="13091" r="7940" b="4664"/>
          <a:stretch>
            <a:fillRect/>
          </a:stretch>
        </p:blipFill>
        <p:spPr>
          <a:xfrm>
            <a:off x="4121404" y="2800947"/>
            <a:ext cx="7225860" cy="3357959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51812" y="-359472"/>
            <a:ext cx="5116830" cy="1210658"/>
            <a:chOff x="415234" y="-327275"/>
            <a:chExt cx="5116830" cy="1210658"/>
          </a:xfrm>
        </p:grpSpPr>
        <p:sp>
          <p:nvSpPr>
            <p:cNvPr id="4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269309" y="360430"/>
              <a:ext cx="42627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一、汽车电路的组成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12800" y="1172742"/>
            <a:ext cx="7225859" cy="1344474"/>
            <a:chOff x="6271635" y="2184856"/>
            <a:chExt cx="4473032" cy="1344474"/>
          </a:xfrm>
        </p:grpSpPr>
        <p:sp>
          <p:nvSpPr>
            <p:cNvPr id="8" name="矩形 7"/>
            <p:cNvSpPr/>
            <p:nvPr/>
          </p:nvSpPr>
          <p:spPr>
            <a:xfrm>
              <a:off x="6346152" y="2184856"/>
              <a:ext cx="650929" cy="45814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271635" y="2514600"/>
              <a:ext cx="4473032" cy="1014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汽车电路一般主要由</a:t>
              </a:r>
              <a:r>
                <a:rPr lang="zh-CN" altLang="en-US" sz="2000" dirty="0">
                  <a:solidFill>
                    <a:schemeClr val="accent2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电源、电路保护装置、控制器件（开关）、</a:t>
              </a:r>
              <a:r>
                <a:rPr lang="zh-CN" altLang="en-US" sz="2000" dirty="0">
                  <a:solidFill>
                    <a:schemeClr val="accent2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ea"/>
                </a:rPr>
                <a:t>用电设备</a:t>
              </a:r>
              <a:r>
                <a:rPr lang="en-US" altLang="zh-CN" sz="2000" dirty="0">
                  <a:solidFill>
                    <a:schemeClr val="accent2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(</a:t>
              </a:r>
              <a:r>
                <a:rPr lang="zh-CN" altLang="en-US" sz="2000" dirty="0">
                  <a:solidFill>
                    <a:schemeClr val="accent2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ea"/>
                </a:rPr>
                <a:t>负载</a:t>
              </a:r>
              <a:r>
                <a:rPr lang="en-US" altLang="zh-CN" sz="2000" dirty="0">
                  <a:solidFill>
                    <a:schemeClr val="accent2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)</a:t>
              </a:r>
              <a:r>
                <a:rPr lang="zh-CN" altLang="en-US" sz="2000" dirty="0">
                  <a:solidFill>
                    <a:schemeClr val="accent2">
                      <a:lumMod val="7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及导线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组成。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420370" y="1217295"/>
            <a:ext cx="3211830" cy="5439601"/>
            <a:chOff x="657826" y="1858296"/>
            <a:chExt cx="3212104" cy="4852819"/>
          </a:xfrm>
        </p:grpSpPr>
        <p:sp>
          <p:nvSpPr>
            <p:cNvPr id="2" name="圆角矩形 1"/>
            <p:cNvSpPr/>
            <p:nvPr>
              <p:custDataLst>
                <p:tags r:id="rId2"/>
              </p:custDataLst>
            </p:nvPr>
          </p:nvSpPr>
          <p:spPr>
            <a:xfrm>
              <a:off x="657826" y="1858296"/>
              <a:ext cx="3212104" cy="4755777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>
              <p:custDataLst>
                <p:tags r:id="rId3"/>
              </p:custDataLst>
            </p:nvPr>
          </p:nvSpPr>
          <p:spPr>
            <a:xfrm>
              <a:off x="807421" y="2060813"/>
              <a:ext cx="2311680" cy="46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1.</a:t>
              </a:r>
              <a:r>
                <a:rPr lang="zh-CN" altLang="en-US" sz="2800" spc="300" dirty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电源</a:t>
              </a:r>
              <a:endParaRPr lang="zh-CN" altLang="en-US" sz="2800" spc="3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4"/>
              </p:custDataLst>
            </p:nvPr>
          </p:nvSpPr>
          <p:spPr>
            <a:xfrm>
              <a:off x="716881" y="2511076"/>
              <a:ext cx="3091180" cy="4200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电源是产生或提供电能的装置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电源分为</a:t>
              </a: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交流电源</a:t>
              </a: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和</a:t>
              </a: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直流电源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交流电源的电动势和电流的大小与方向随时间在变化，通常用AC表示；而直流电源的电动势和电流的大小与方向不随时间周期变化，通常用DC表示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6" name="组合 35"/>
          <p:cNvGrpSpPr/>
          <p:nvPr>
            <p:custDataLst>
              <p:tags r:id="rId5"/>
            </p:custDataLst>
          </p:nvPr>
        </p:nvGrpSpPr>
        <p:grpSpPr>
          <a:xfrm>
            <a:off x="4477385" y="1217295"/>
            <a:ext cx="3211830" cy="5331460"/>
            <a:chOff x="4489948" y="1858296"/>
            <a:chExt cx="3212104" cy="4070555"/>
          </a:xfrm>
        </p:grpSpPr>
        <p:sp>
          <p:nvSpPr>
            <p:cNvPr id="12" name="圆角矩形 11"/>
            <p:cNvSpPr/>
            <p:nvPr>
              <p:custDataLst>
                <p:tags r:id="rId6"/>
              </p:custDataLst>
            </p:nvPr>
          </p:nvSpPr>
          <p:spPr>
            <a:xfrm>
              <a:off x="4489948" y="1858296"/>
              <a:ext cx="3212104" cy="4070555"/>
            </a:xfrm>
            <a:prstGeom prst="roundRect">
              <a:avLst>
                <a:gd name="adj" fmla="val 5807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>
              <p:custDataLst>
                <p:tags r:id="rId7"/>
              </p:custDataLst>
            </p:nvPr>
          </p:nvSpPr>
          <p:spPr>
            <a:xfrm>
              <a:off x="4570600" y="2060951"/>
              <a:ext cx="3092714" cy="398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chemeClr val="accent1">
                      <a:lumMod val="50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2.</a:t>
              </a:r>
              <a:r>
                <a:rPr lang="zh-CN" altLang="en-US" sz="2800" spc="300" dirty="0">
                  <a:solidFill>
                    <a:schemeClr val="accent1">
                      <a:lumMod val="50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电路保护装置</a:t>
              </a:r>
              <a:endParaRPr lang="zh-CN" altLang="en-US" sz="2800" spc="300" dirty="0">
                <a:solidFill>
                  <a:schemeClr val="accent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8"/>
              </p:custDataLst>
            </p:nvPr>
          </p:nvSpPr>
          <p:spPr>
            <a:xfrm>
              <a:off x="4570600" y="2459474"/>
              <a:ext cx="3047625" cy="3241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电路保护装置主要有熔断丝(俗称保险丝)、电路断电器及易熔线等，其功能是在电路中起保护作用。当电路中流过超过规定的电流时切断电路，防止烧坏电路连接导线和用电设备，并把故障限制在最小范围内</a:t>
              </a:r>
              <a:endParaRPr lang="zh-CN" altLang="en-US" sz="2000" dirty="0">
                <a:solidFill>
                  <a:schemeClr val="accent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>
            <p:custDataLst>
              <p:tags r:id="rId9"/>
            </p:custDataLst>
          </p:nvPr>
        </p:nvGrpSpPr>
        <p:grpSpPr>
          <a:xfrm>
            <a:off x="8534400" y="1156970"/>
            <a:ext cx="3211830" cy="5391150"/>
            <a:chOff x="8322070" y="1858296"/>
            <a:chExt cx="3212104" cy="4070555"/>
          </a:xfrm>
          <a:solidFill>
            <a:schemeClr val="accent1">
              <a:lumMod val="50000"/>
            </a:schemeClr>
          </a:solidFill>
        </p:grpSpPr>
        <p:sp>
          <p:nvSpPr>
            <p:cNvPr id="13" name="圆角矩形 12"/>
            <p:cNvSpPr/>
            <p:nvPr>
              <p:custDataLst>
                <p:tags r:id="rId10"/>
              </p:custDataLst>
            </p:nvPr>
          </p:nvSpPr>
          <p:spPr>
            <a:xfrm>
              <a:off x="8322070" y="1858296"/>
              <a:ext cx="3212104" cy="4070555"/>
            </a:xfrm>
            <a:prstGeom prst="roundRect">
              <a:avLst>
                <a:gd name="adj" fmla="val 580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>
              <p:custDataLst>
                <p:tags r:id="rId11"/>
              </p:custDataLst>
            </p:nvPr>
          </p:nvSpPr>
          <p:spPr>
            <a:xfrm>
              <a:off x="8365505" y="2060813"/>
              <a:ext cx="2310641" cy="394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3.</a:t>
              </a:r>
              <a:r>
                <a:rPr lang="zh-CN" altLang="en-US" sz="2800" spc="300" dirty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控制器件</a:t>
              </a:r>
              <a:endParaRPr lang="zh-CN" altLang="en-US" sz="2800" spc="3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33" name="文本框 32"/>
            <p:cNvSpPr txBox="1"/>
            <p:nvPr>
              <p:custDataLst>
                <p:tags r:id="rId12"/>
              </p:custDataLst>
            </p:nvPr>
          </p:nvSpPr>
          <p:spPr>
            <a:xfrm>
              <a:off x="8383670" y="2454735"/>
              <a:ext cx="3078743" cy="320610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控制器件包含各种手动开关、压力开关、温控开关。现代汽车还大量使用电子控制器件，包括简单的电子模块(如电子式电压调节器等)和微电脑形式的电子控制单元(如发动机电控单元、自动变速器电控单元等)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3511" y="-265105"/>
            <a:ext cx="5160995" cy="1210658"/>
            <a:chOff x="469460" y="-265105"/>
            <a:chExt cx="4802272" cy="1210658"/>
          </a:xfrm>
        </p:grpSpPr>
        <p:sp>
          <p:nvSpPr>
            <p:cNvPr id="34" name="饼形 6"/>
            <p:cNvSpPr/>
            <p:nvPr/>
          </p:nvSpPr>
          <p:spPr>
            <a:xfrm rot="16200000">
              <a:off x="664231" y="-45987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69560" y="360163"/>
              <a:ext cx="4002172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一、汽车电路的组成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2422525" y="1834515"/>
            <a:ext cx="3211830" cy="3187700"/>
            <a:chOff x="657826" y="1858296"/>
            <a:chExt cx="3212104" cy="2843836"/>
          </a:xfrm>
        </p:grpSpPr>
        <p:sp>
          <p:nvSpPr>
            <p:cNvPr id="2" name="圆角矩形 1"/>
            <p:cNvSpPr/>
            <p:nvPr>
              <p:custDataLst>
                <p:tags r:id="rId2"/>
              </p:custDataLst>
            </p:nvPr>
          </p:nvSpPr>
          <p:spPr>
            <a:xfrm>
              <a:off x="657826" y="1858296"/>
              <a:ext cx="3212104" cy="2843836"/>
            </a:xfrm>
            <a:prstGeom prst="roundRect">
              <a:avLst>
                <a:gd name="adj" fmla="val 580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>
              <p:custDataLst>
                <p:tags r:id="rId3"/>
              </p:custDataLst>
            </p:nvPr>
          </p:nvSpPr>
          <p:spPr>
            <a:xfrm>
              <a:off x="807421" y="2060813"/>
              <a:ext cx="2311680" cy="46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4.</a:t>
              </a:r>
              <a:r>
                <a:rPr lang="zh-CN" altLang="en-US" sz="2800" spc="300" dirty="0">
                  <a:solidFill>
                    <a:schemeClr val="bg1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用电设备</a:t>
              </a:r>
              <a:endParaRPr lang="zh-CN" altLang="en-US" sz="2800" spc="3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4"/>
              </p:custDataLst>
            </p:nvPr>
          </p:nvSpPr>
          <p:spPr>
            <a:xfrm>
              <a:off x="716881" y="2511076"/>
              <a:ext cx="3091180" cy="1728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用电设备即</a:t>
              </a:r>
              <a:r>
                <a:rPr lang="zh-CN" altLang="en-US" sz="2000" b="1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负载</a:t>
              </a:r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，包括电动机、电磁阀、灯泡、仪表、各种电子控制器件和部分传感器等</a:t>
              </a:r>
              <a:endPara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6" name="组合 35"/>
          <p:cNvGrpSpPr/>
          <p:nvPr>
            <p:custDataLst>
              <p:tags r:id="rId5"/>
            </p:custDataLst>
          </p:nvPr>
        </p:nvGrpSpPr>
        <p:grpSpPr>
          <a:xfrm>
            <a:off x="6479540" y="1834515"/>
            <a:ext cx="3211830" cy="3187066"/>
            <a:chOff x="4489948" y="1858296"/>
            <a:chExt cx="3212104" cy="2433316"/>
          </a:xfrm>
        </p:grpSpPr>
        <p:sp>
          <p:nvSpPr>
            <p:cNvPr id="12" name="圆角矩形 11"/>
            <p:cNvSpPr/>
            <p:nvPr>
              <p:custDataLst>
                <p:tags r:id="rId6"/>
              </p:custDataLst>
            </p:nvPr>
          </p:nvSpPr>
          <p:spPr>
            <a:xfrm>
              <a:off x="4489948" y="1858296"/>
              <a:ext cx="3212104" cy="2433315"/>
            </a:xfrm>
            <a:prstGeom prst="roundRect">
              <a:avLst>
                <a:gd name="adj" fmla="val 5807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>
              <p:custDataLst>
                <p:tags r:id="rId7"/>
              </p:custDataLst>
            </p:nvPr>
          </p:nvSpPr>
          <p:spPr>
            <a:xfrm>
              <a:off x="4570600" y="2060951"/>
              <a:ext cx="3092714" cy="398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spc="300" dirty="0">
                  <a:solidFill>
                    <a:schemeClr val="accent1">
                      <a:lumMod val="50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5.</a:t>
              </a:r>
              <a:r>
                <a:rPr lang="zh-CN" altLang="en-US" sz="2800" spc="300" dirty="0">
                  <a:solidFill>
                    <a:schemeClr val="accent1">
                      <a:lumMod val="50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导线</a:t>
              </a:r>
              <a:endParaRPr lang="zh-CN" altLang="en-US" sz="2800" spc="300" dirty="0">
                <a:solidFill>
                  <a:schemeClr val="accent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28" name="文本框 27"/>
            <p:cNvSpPr txBox="1"/>
            <p:nvPr>
              <p:custDataLst>
                <p:tags r:id="rId8"/>
              </p:custDataLst>
            </p:nvPr>
          </p:nvSpPr>
          <p:spPr>
            <a:xfrm>
              <a:off x="4570600" y="2459474"/>
              <a:ext cx="3047625" cy="1832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accent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导线用于将以上各种装置连接起来构成电路。此外，汽车上通常用车体代替部分从用电器返回电源的导线</a:t>
              </a:r>
              <a:endParaRPr lang="zh-CN" altLang="en-US" sz="2000" dirty="0">
                <a:solidFill>
                  <a:schemeClr val="accent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3511" y="-265105"/>
            <a:ext cx="5160995" cy="1210658"/>
            <a:chOff x="469460" y="-265105"/>
            <a:chExt cx="4802272" cy="1210658"/>
          </a:xfrm>
        </p:grpSpPr>
        <p:sp>
          <p:nvSpPr>
            <p:cNvPr id="34" name="饼形 6"/>
            <p:cNvSpPr/>
            <p:nvPr/>
          </p:nvSpPr>
          <p:spPr>
            <a:xfrm rot="16200000">
              <a:off x="664231" y="-45987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269560" y="360163"/>
              <a:ext cx="4002172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一、汽车电路的组成</a:t>
              </a:r>
              <a:endParaRPr lang="zh-CN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电流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电流是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电荷的定向移动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形成的。电流的大小用电流强度来衡量。电流强度等于单位时间内通过导体某截面的电量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3993515" y="2816860"/>
          <a:ext cx="1003300" cy="942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419100" imgH="393700" progId="Equation.DSMT4">
                  <p:embed/>
                </p:oleObj>
              </mc:Choice>
              <mc:Fallback>
                <p:oleObj name="" r:id="rId1" imgW="419100" imgH="3937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93515" y="2816860"/>
                        <a:ext cx="1003300" cy="94234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848350" y="2761615"/>
          <a:ext cx="1029970" cy="997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3" imgW="405765" imgH="393065" progId="Equation.DSMT4">
                  <p:embed/>
                </p:oleObj>
              </mc:Choice>
              <mc:Fallback>
                <p:oleObj name="" r:id="rId3" imgW="405765" imgH="393065" progId="Equation.DSMT4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48350" y="2761615"/>
                        <a:ext cx="1029970" cy="99758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945765" y="4382135"/>
            <a:ext cx="6000750" cy="1106805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algn="ctr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电流的单位是</a:t>
            </a:r>
            <a:r>
              <a:rPr lang="en-US" altLang="zh-CN" sz="24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安培(A)</a:t>
            </a:r>
            <a:endParaRPr lang="en-US" altLang="zh-CN" sz="2400" b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1kA＝10</a:t>
            </a:r>
            <a:r>
              <a:rPr lang="en-US" altLang="zh-CN" sz="2000" baseline="30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</a:t>
            </a:r>
            <a:r>
              <a:rPr lang="en-US" altLang="zh-CN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A，1V＝10</a:t>
            </a:r>
            <a:r>
              <a:rPr lang="en-US" altLang="zh-CN" sz="2000" baseline="30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</a:t>
            </a:r>
            <a:r>
              <a:rPr lang="en-US" altLang="zh-CN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mA，1mV＝10</a:t>
            </a:r>
            <a:r>
              <a:rPr lang="en-US" altLang="zh-CN" sz="2000" baseline="30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</a:t>
            </a:r>
            <a:r>
              <a:rPr lang="en-US" altLang="zh-CN" sz="20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μA</a:t>
            </a:r>
            <a:endParaRPr lang="en-US" altLang="zh-CN" sz="2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10" name="图片 -2147482621" descr="项目一任务一汽车电路的基本物理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9138" y="3758883"/>
            <a:ext cx="1960245" cy="19602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11"/>
          <p:cNvSpPr txBox="1"/>
          <p:nvPr/>
        </p:nvSpPr>
        <p:spPr>
          <a:xfrm>
            <a:off x="8946515" y="5916930"/>
            <a:ext cx="305625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304800" algn="ctr" defTabSz="266700">
              <a:spcAft>
                <a:spcPct val="0"/>
              </a:spcAft>
            </a:pP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（汽车电路的基本物理量）</a:t>
            </a:r>
            <a:endParaRPr lang="zh-CN" altLang="en-US" sz="16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3"/>
          <p:cNvSpPr txBox="1"/>
          <p:nvPr/>
        </p:nvSpPr>
        <p:spPr>
          <a:xfrm>
            <a:off x="1146220" y="1042788"/>
            <a:ext cx="10032642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电流参考方向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电流的实际方向习惯上指</a:t>
            </a:r>
            <a:r>
              <a:rPr lang="en-US" altLang="zh-CN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正电荷移动的方向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电流的参考方向，也称假定正方向，可以任意选定，在电路中用</a:t>
            </a:r>
            <a:r>
              <a:rPr lang="en-US" altLang="zh-CN" b="1" dirty="0">
                <a:solidFill>
                  <a:srgbClr val="FB2B6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箭头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表示，且规定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当电流的实际方向与参考方向</a:t>
            </a:r>
            <a:r>
              <a:rPr lang="en-US" altLang="zh-CN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一致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时，电流为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正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，即i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＞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当电流的实际方向与参考方向</a:t>
            </a:r>
            <a:r>
              <a:rPr lang="en-US" altLang="zh-CN" b="1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相反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时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电流为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负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，即i</a:t>
            </a:r>
            <a:r>
              <a:rPr lang="en-US" altLang="zh-CN" dirty="0">
                <a:solidFill>
                  <a:srgbClr val="1F4E79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＜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0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1812" y="-359472"/>
            <a:ext cx="6069330" cy="1210658"/>
            <a:chOff x="415234" y="-327275"/>
            <a:chExt cx="6069330" cy="1210658"/>
          </a:xfrm>
        </p:grpSpPr>
        <p:sp>
          <p:nvSpPr>
            <p:cNvPr id="7" name="饼形 6"/>
            <p:cNvSpPr/>
            <p:nvPr/>
          </p:nvSpPr>
          <p:spPr>
            <a:xfrm rot="16200000">
              <a:off x="610005" y="-522046"/>
              <a:ext cx="1210658" cy="1600200"/>
            </a:xfrm>
            <a:prstGeom prst="pie">
              <a:avLst>
                <a:gd name="adj1" fmla="val 10780140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546360" y="360163"/>
              <a:ext cx="149859" cy="1781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69309" y="360430"/>
              <a:ext cx="521525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二、汽车电路的基本物理量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49015" y="6104255"/>
            <a:ext cx="4520565" cy="506730"/>
          </a:xfrm>
          <a:prstGeom prst="rect">
            <a:avLst/>
          </a:prstGeom>
          <a:solidFill>
            <a:srgbClr val="1F4E79"/>
          </a:solidFill>
        </p:spPr>
        <p:txBody>
          <a:bodyPr wrap="square">
            <a:spAutoFit/>
          </a:bodyPr>
          <a:p>
            <a:pPr algn="ctr" defTabSz="914400">
              <a:lnSpc>
                <a:spcPct val="150000"/>
              </a:lnSpc>
              <a:buClrTx/>
              <a:buSzTx/>
              <a:buFontTx/>
            </a:pPr>
            <a:r>
              <a:rPr lang="en-US" altLang="zh-CN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电流参考方向与实际方向的关系</a:t>
            </a:r>
            <a:endParaRPr lang="en-US" altLang="zh-CN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3038475" y="3150235"/>
          <a:ext cx="5283200" cy="2896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1" imgW="2634615" imgH="974725" progId="Visio.Drawing.15">
                  <p:embed/>
                </p:oleObj>
              </mc:Choice>
              <mc:Fallback>
                <p:oleObj name="" r:id="rId1" imgW="2634615" imgH="974725" progId="Visio.Drawing.15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38475" y="3150235"/>
                        <a:ext cx="5283200" cy="2896235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1F4E79"/>
                        </a:solidFill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0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1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2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3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4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5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6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7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8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19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2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20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21.xml><?xml version="1.0" encoding="utf-8"?>
<p:tagLst xmlns:p="http://schemas.openxmlformats.org/presentationml/2006/main">
  <p:tag name="ISPRING_PRESENTATION_TITLE" val="oo"/>
  <p:tag name="commondata" val="eyJoZGlkIjoiMjQ1MzA4MDgxZTYyNTI3ZWE4MzgwNmM0OTg1MTk3NmEifQ=="/>
</p:tagLst>
</file>

<file path=ppt/tags/tag3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4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5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6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7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8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ags/tag9.xml><?xml version="1.0" encoding="utf-8"?>
<p:tagLst xmlns:p="http://schemas.openxmlformats.org/presentationml/2006/main">
  <p:tag name="KSO_WM_DIAGRAM_VIRTUALLY_FRAME" val="{&quot;height&quot;:320.5161417322835,&quot;left&quot;:51.79732283464567,&quot;top&quot;:146.32251968503937,&quot;width&quot;:856.4053543307087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3085</Words>
  <Application>WPS 演示</Application>
  <PresentationFormat>宽屏</PresentationFormat>
  <Paragraphs>220</Paragraphs>
  <Slides>25</Slides>
  <Notes>26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14</vt:i4>
      </vt:variant>
      <vt:variant>
        <vt:lpstr>幻灯片标题</vt:lpstr>
      </vt:variant>
      <vt:variant>
        <vt:i4>25</vt:i4>
      </vt:variant>
    </vt:vector>
  </HeadingPairs>
  <TitlesOfParts>
    <vt:vector size="56" baseType="lpstr">
      <vt:lpstr>Arial</vt:lpstr>
      <vt:lpstr>宋体</vt:lpstr>
      <vt:lpstr>Wingdings</vt:lpstr>
      <vt:lpstr>思源黑体 CN Normal</vt:lpstr>
      <vt:lpstr>黑体</vt:lpstr>
      <vt:lpstr>思源黑体 CN Light</vt:lpstr>
      <vt:lpstr>思源黑体 CN Medium</vt:lpstr>
      <vt:lpstr>E-BZ</vt:lpstr>
      <vt:lpstr>楷体</vt:lpstr>
      <vt:lpstr>等线</vt:lpstr>
      <vt:lpstr>微软雅黑</vt:lpstr>
      <vt:lpstr>Arial Unicode MS</vt:lpstr>
      <vt:lpstr>等线 Light</vt:lpstr>
      <vt:lpstr>Calibri</vt:lpstr>
      <vt:lpstr>Segoe Print</vt:lpstr>
      <vt:lpstr>Calibri</vt:lpstr>
      <vt:lpstr>Office 主题​​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Visio.Drawing.15</vt:lpstr>
      <vt:lpstr>Equation.DSMT4</vt:lpstr>
      <vt:lpstr>Equation.DSMT4</vt:lpstr>
      <vt:lpstr>Visio.Drawing.11</vt:lpstr>
      <vt:lpstr>Visio.Drawing.15</vt:lpstr>
      <vt:lpstr>Visio.Drawing.15</vt:lpstr>
      <vt:lpstr>Visio.Drawing.11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阳阳</cp:lastModifiedBy>
  <cp:revision>348</cp:revision>
  <dcterms:created xsi:type="dcterms:W3CDTF">2019-10-12T02:28:00Z</dcterms:created>
  <dcterms:modified xsi:type="dcterms:W3CDTF">2024-09-03T00:38:00Z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0476F965E37648C78C2A206DE9ECDCF2_13</vt:lpwstr>
  </property>
  <property fmtid="{D5CDD505-2E9C-101B-9397-08002B2CF9AE}" pid="3" name="KSOProductBuildVer">
    <vt:lpwstr>2052-12.1.0.17857</vt:lpwstr>
  </property>
</Properties>
</file>