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8" r:id="rId3"/>
    <p:sldId id="257" r:id="rId5"/>
    <p:sldId id="333" r:id="rId6"/>
    <p:sldId id="334" r:id="rId7"/>
    <p:sldId id="267" r:id="rId8"/>
    <p:sldId id="265" r:id="rId9"/>
    <p:sldId id="336" r:id="rId10"/>
    <p:sldId id="299" r:id="rId11"/>
    <p:sldId id="401" r:id="rId12"/>
    <p:sldId id="402" r:id="rId13"/>
    <p:sldId id="373" r:id="rId14"/>
    <p:sldId id="403" r:id="rId15"/>
    <p:sldId id="404" r:id="rId16"/>
    <p:sldId id="405" r:id="rId17"/>
    <p:sldId id="406" r:id="rId18"/>
    <p:sldId id="407" r:id="rId19"/>
    <p:sldId id="408" r:id="rId20"/>
    <p:sldId id="409" r:id="rId21"/>
    <p:sldId id="410" r:id="rId22"/>
    <p:sldId id="383" r:id="rId23"/>
    <p:sldId id="385" r:id="rId24"/>
    <p:sldId id="289" r:id="rId25"/>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FB2B61"/>
    <a:srgbClr val="F65C3F"/>
    <a:srgbClr val="F2F2F2"/>
    <a:srgbClr val="5C33D9"/>
    <a:srgbClr val="128EEF"/>
    <a:srgbClr val="24AF9B"/>
    <a:srgbClr val="4AB3D4"/>
    <a:srgbClr val="2F364B"/>
    <a:srgbClr val="6767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09" autoAdjust="0"/>
    <p:restoredTop sz="96318" autoAdjust="0"/>
  </p:normalViewPr>
  <p:slideViewPr>
    <p:cSldViewPr snapToGrid="0">
      <p:cViewPr>
        <p:scale>
          <a:sx n="75" d="100"/>
          <a:sy n="75" d="100"/>
        </p:scale>
        <p:origin x="537"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gs" Target="tags/tag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4.wmf"/><Relationship Id="rId7" Type="http://schemas.openxmlformats.org/officeDocument/2006/relationships/image" Target="../media/image13.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BCBB2E-48DC-49CA-8E72-BE7599524D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25B89-6052-41D9-A908-A6BE7E761BF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FF752-093A-47B5-9666-7DC80AC766F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5FFDA4-7F78-489C-AB5B-DFB65100089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9.wmf"/><Relationship Id="rId7" Type="http://schemas.openxmlformats.org/officeDocument/2006/relationships/oleObject" Target="../embeddings/oleObject4.bin"/><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image" Target="../media/image7.wmf"/><Relationship Id="rId3" Type="http://schemas.openxmlformats.org/officeDocument/2006/relationships/oleObject" Target="../embeddings/oleObject2.bin"/><Relationship Id="rId20" Type="http://schemas.openxmlformats.org/officeDocument/2006/relationships/notesSlide" Target="../notesSlides/notesSlide10.xml"/><Relationship Id="rId2" Type="http://schemas.openxmlformats.org/officeDocument/2006/relationships/image" Target="../media/image6.wmf"/><Relationship Id="rId19" Type="http://schemas.openxmlformats.org/officeDocument/2006/relationships/vmlDrawing" Target="../drawings/vmlDrawing1.vml"/><Relationship Id="rId18" Type="http://schemas.openxmlformats.org/officeDocument/2006/relationships/slideLayout" Target="../slideLayouts/slideLayout2.xml"/><Relationship Id="rId17" Type="http://schemas.openxmlformats.org/officeDocument/2006/relationships/image" Target="../media/image14.wmf"/><Relationship Id="rId16" Type="http://schemas.openxmlformats.org/officeDocument/2006/relationships/oleObject" Target="../embeddings/oleObject8.bin"/><Relationship Id="rId15" Type="http://schemas.openxmlformats.org/officeDocument/2006/relationships/image" Target="../media/image13.wmf"/><Relationship Id="rId14" Type="http://schemas.openxmlformats.org/officeDocument/2006/relationships/oleObject" Target="../embeddings/oleObject7.bin"/><Relationship Id="rId13" Type="http://schemas.openxmlformats.org/officeDocument/2006/relationships/image" Target="../media/image12.png"/><Relationship Id="rId12" Type="http://schemas.openxmlformats.org/officeDocument/2006/relationships/image" Target="../media/image11.wmf"/><Relationship Id="rId11" Type="http://schemas.openxmlformats.org/officeDocument/2006/relationships/oleObject" Target="../embeddings/oleObject6.bin"/><Relationship Id="rId10" Type="http://schemas.openxmlformats.org/officeDocument/2006/relationships/image" Target="../media/image10.wmf"/><Relationship Id="rId1"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2.xml"/><Relationship Id="rId2" Type="http://schemas.openxmlformats.org/officeDocument/2006/relationships/image" Target="../media/image46.png"/><Relationship Id="rId1" Type="http://schemas.openxmlformats.org/officeDocument/2006/relationships/image" Target="../media/image4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5704408" y="1376055"/>
            <a:ext cx="6073775" cy="4137025"/>
            <a:chOff x="6464885" y="650521"/>
            <a:chExt cx="6073775" cy="4137025"/>
          </a:xfrm>
        </p:grpSpPr>
        <p:sp>
          <p:nvSpPr>
            <p:cNvPr id="36" name="文本框 35"/>
            <p:cNvSpPr txBox="1"/>
            <p:nvPr/>
          </p:nvSpPr>
          <p:spPr>
            <a:xfrm>
              <a:off x="7264985" y="650521"/>
              <a:ext cx="5008254" cy="2308324"/>
            </a:xfrm>
            <a:prstGeom prst="rect">
              <a:avLst/>
            </a:prstGeom>
            <a:noFill/>
          </p:spPr>
          <p:txBody>
            <a:bodyPr wrap="square" rtlCol="0">
              <a:spAutoFit/>
            </a:bodyPr>
            <a:lstStyle/>
            <a:p>
              <a:r>
                <a:rPr lang="zh-CN" altLang="en-US" sz="7200" b="1" spc="600" dirty="0">
                  <a:solidFill>
                    <a:schemeClr val="bg2">
                      <a:lumMod val="25000"/>
                    </a:schemeClr>
                  </a:solidFill>
                  <a:latin typeface="思源黑体 CN Normal" panose="020B0400000000000000" pitchFamily="34" charset="-122"/>
                  <a:ea typeface="思源黑体 CN Normal" panose="020B0400000000000000" pitchFamily="34" charset="-122"/>
                </a:rPr>
                <a:t>汽车电工电子技术</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p:cNvSpPr txBox="1"/>
            <p:nvPr/>
          </p:nvSpPr>
          <p:spPr>
            <a:xfrm>
              <a:off x="6464885" y="4142386"/>
              <a:ext cx="6073775" cy="64516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项目</a:t>
              </a:r>
              <a:r>
                <a:rPr lang="zh-CN" altLang="en-US" sz="3600" spc="300" dirty="0">
                  <a:solidFill>
                    <a:schemeClr val="bg1"/>
                  </a:solidFill>
                  <a:latin typeface="思源黑体 CN Light" panose="020B0300000000000000" pitchFamily="34" charset="-122"/>
                  <a:ea typeface="思源黑体 CN Light" panose="020B0300000000000000" pitchFamily="34" charset="-122"/>
                </a:rPr>
                <a:t>二 汽车交流电路分析</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一、三相交流电源</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7" name="文本框 16"/>
          <p:cNvSpPr txBox="1"/>
          <p:nvPr/>
        </p:nvSpPr>
        <p:spPr>
          <a:xfrm>
            <a:off x="1844040" y="2233295"/>
            <a:ext cx="10225405"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根据基尔霍夫电压定律可得</a:t>
            </a:r>
            <a:endParaRPr lang="zh-CN" altLang="en-US" dirty="0">
              <a:latin typeface="思源黑体 CN Light" panose="020B0300000000000000" pitchFamily="34" charset="-122"/>
              <a:ea typeface="思源黑体 CN Light" panose="020B0300000000000000" pitchFamily="34" charset="-122"/>
            </a:endParaRPr>
          </a:p>
        </p:txBody>
      </p:sp>
      <p:sp>
        <p:nvSpPr>
          <p:cNvPr id="2" name="文本框 13"/>
          <p:cNvSpPr txBox="1"/>
          <p:nvPr/>
        </p:nvSpPr>
        <p:spPr>
          <a:xfrm>
            <a:off x="1079545" y="951983"/>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1844040" y="1955800"/>
            <a:ext cx="6673215" cy="368300"/>
          </a:xfrm>
          <a:prstGeom prst="rect">
            <a:avLst/>
          </a:prstGeom>
          <a:noFill/>
        </p:spPr>
        <p:txBody>
          <a:bodyPr wrap="square" rtlCol="0" anchor="t">
            <a:spAutoFit/>
          </a:bodyPr>
          <a:p>
            <a:r>
              <a:rPr lang="zh-CN" altLang="en-US" dirty="0">
                <a:latin typeface="思源黑体 CN Light" panose="020B0300000000000000" pitchFamily="34" charset="-122"/>
                <a:ea typeface="思源黑体 CN Light" panose="020B0300000000000000" pitchFamily="34" charset="-122"/>
                <a:sym typeface="+mn-ea"/>
              </a:rPr>
              <a:t>现在来研究三相电源星形连接时, 线电压与相电压间的关系</a:t>
            </a:r>
            <a:endParaRPr lang="zh-CN" altLang="en-US" dirty="0">
              <a:latin typeface="思源黑体 CN Light" panose="020B0300000000000000" pitchFamily="34" charset="-122"/>
              <a:ea typeface="思源黑体 CN Light" panose="020B0300000000000000" pitchFamily="34" charset="-122"/>
              <a:sym typeface="+mn-ea"/>
            </a:endParaRPr>
          </a:p>
        </p:txBody>
      </p:sp>
      <p:graphicFrame>
        <p:nvGraphicFramePr>
          <p:cNvPr id="-2147481936" name="对象 -2147481937"/>
          <p:cNvGraphicFramePr>
            <a:graphicFrameLocks noChangeAspect="1"/>
          </p:cNvGraphicFramePr>
          <p:nvPr/>
        </p:nvGraphicFramePr>
        <p:xfrm>
          <a:off x="3277235" y="2523490"/>
          <a:ext cx="1273810" cy="330835"/>
        </p:xfrm>
        <a:graphic>
          <a:graphicData uri="http://schemas.openxmlformats.org/presentationml/2006/ole">
            <mc:AlternateContent xmlns:mc="http://schemas.openxmlformats.org/markup-compatibility/2006">
              <mc:Choice xmlns:v="urn:schemas-microsoft-com:vml" Requires="v">
                <p:oleObj spid="_x0000_s3076" name="" r:id="rId1" imgW="837565" imgH="215900" progId="Equation.3">
                  <p:embed/>
                </p:oleObj>
              </mc:Choice>
              <mc:Fallback>
                <p:oleObj name="" r:id="rId1" imgW="837565" imgH="215900" progId="Equation.3">
                  <p:embed/>
                  <p:pic>
                    <p:nvPicPr>
                      <p:cNvPr id="0" name="图片 3075"/>
                      <p:cNvPicPr/>
                      <p:nvPr/>
                    </p:nvPicPr>
                    <p:blipFill>
                      <a:blip r:embed="rId2"/>
                      <a:stretch>
                        <a:fillRect/>
                      </a:stretch>
                    </p:blipFill>
                    <p:spPr>
                      <a:xfrm>
                        <a:off x="3277235" y="2523490"/>
                        <a:ext cx="1273810" cy="330835"/>
                      </a:xfrm>
                      <a:prstGeom prst="rect">
                        <a:avLst/>
                      </a:prstGeom>
                      <a:noFill/>
                      <a:ln w="38100">
                        <a:noFill/>
                        <a:miter/>
                      </a:ln>
                    </p:spPr>
                  </p:pic>
                </p:oleObj>
              </mc:Fallback>
            </mc:AlternateContent>
          </a:graphicData>
        </a:graphic>
      </p:graphicFrame>
      <p:graphicFrame>
        <p:nvGraphicFramePr>
          <p:cNvPr id="-2147481935" name="对象 -2147481936"/>
          <p:cNvGraphicFramePr>
            <a:graphicFrameLocks noChangeAspect="1"/>
          </p:cNvGraphicFramePr>
          <p:nvPr/>
        </p:nvGraphicFramePr>
        <p:xfrm>
          <a:off x="5109845" y="2523490"/>
          <a:ext cx="1182370" cy="326390"/>
        </p:xfrm>
        <a:graphic>
          <a:graphicData uri="http://schemas.openxmlformats.org/presentationml/2006/ole">
            <mc:AlternateContent xmlns:mc="http://schemas.openxmlformats.org/markup-compatibility/2006">
              <mc:Choice xmlns:v="urn:schemas-microsoft-com:vml" Requires="v">
                <p:oleObj spid="_x0000_s5" name="" r:id="rId3" imgW="838835" imgH="228600" progId="Equation.3">
                  <p:embed/>
                </p:oleObj>
              </mc:Choice>
              <mc:Fallback>
                <p:oleObj name="" r:id="rId3" imgW="838835" imgH="228600" progId="Equation.3">
                  <p:embed/>
                  <p:pic>
                    <p:nvPicPr>
                      <p:cNvPr id="0" name="图片 4"/>
                      <p:cNvPicPr/>
                      <p:nvPr/>
                    </p:nvPicPr>
                    <p:blipFill>
                      <a:blip r:embed="rId4"/>
                      <a:stretch>
                        <a:fillRect/>
                      </a:stretch>
                    </p:blipFill>
                    <p:spPr>
                      <a:xfrm>
                        <a:off x="5109845" y="2523490"/>
                        <a:ext cx="1182370" cy="326390"/>
                      </a:xfrm>
                      <a:prstGeom prst="rect">
                        <a:avLst/>
                      </a:prstGeom>
                      <a:noFill/>
                      <a:ln w="38100">
                        <a:noFill/>
                        <a:miter/>
                      </a:ln>
                    </p:spPr>
                  </p:pic>
                </p:oleObj>
              </mc:Fallback>
            </mc:AlternateContent>
          </a:graphicData>
        </a:graphic>
      </p:graphicFrame>
      <p:graphicFrame>
        <p:nvGraphicFramePr>
          <p:cNvPr id="-2147481934" name="对象 -2147481935"/>
          <p:cNvGraphicFramePr>
            <a:graphicFrameLocks noChangeAspect="1"/>
          </p:cNvGraphicFramePr>
          <p:nvPr/>
        </p:nvGraphicFramePr>
        <p:xfrm>
          <a:off x="6725285" y="2523490"/>
          <a:ext cx="1146175" cy="311785"/>
        </p:xfrm>
        <a:graphic>
          <a:graphicData uri="http://schemas.openxmlformats.org/presentationml/2006/ole">
            <mc:AlternateContent xmlns:mc="http://schemas.openxmlformats.org/markup-compatibility/2006">
              <mc:Choice xmlns:v="urn:schemas-microsoft-com:vml" Requires="v">
                <p:oleObj spid="_x0000_s10" name="" r:id="rId5" imgW="850900" imgH="228600" progId="Equation.3">
                  <p:embed/>
                </p:oleObj>
              </mc:Choice>
              <mc:Fallback>
                <p:oleObj name="" r:id="rId5" imgW="850900" imgH="228600" progId="Equation.3">
                  <p:embed/>
                  <p:pic>
                    <p:nvPicPr>
                      <p:cNvPr id="0" name="图片 9"/>
                      <p:cNvPicPr/>
                      <p:nvPr/>
                    </p:nvPicPr>
                    <p:blipFill>
                      <a:blip r:embed="rId6"/>
                      <a:stretch>
                        <a:fillRect/>
                      </a:stretch>
                    </p:blipFill>
                    <p:spPr>
                      <a:xfrm>
                        <a:off x="6725285" y="2523490"/>
                        <a:ext cx="1146175" cy="311785"/>
                      </a:xfrm>
                      <a:prstGeom prst="rect">
                        <a:avLst/>
                      </a:prstGeom>
                      <a:noFill/>
                      <a:ln w="38100">
                        <a:noFill/>
                        <a:miter/>
                      </a:ln>
                    </p:spPr>
                  </p:pic>
                </p:oleObj>
              </mc:Fallback>
            </mc:AlternateContent>
          </a:graphicData>
        </a:graphic>
      </p:graphicFrame>
      <p:sp>
        <p:nvSpPr>
          <p:cNvPr id="11" name="文本框 10"/>
          <p:cNvSpPr txBox="1"/>
          <p:nvPr/>
        </p:nvSpPr>
        <p:spPr>
          <a:xfrm>
            <a:off x="1897380" y="2887980"/>
            <a:ext cx="10225405"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用矢量表示为</a:t>
            </a:r>
            <a:endParaRPr lang="zh-CN" altLang="en-US" dirty="0">
              <a:latin typeface="思源黑体 CN Light" panose="020B0300000000000000" pitchFamily="34" charset="-122"/>
              <a:ea typeface="思源黑体 CN Light" panose="020B0300000000000000" pitchFamily="34" charset="-122"/>
            </a:endParaRPr>
          </a:p>
        </p:txBody>
      </p:sp>
      <p:graphicFrame>
        <p:nvGraphicFramePr>
          <p:cNvPr id="-2147480232" name="对象 -2147480233"/>
          <p:cNvGraphicFramePr>
            <a:graphicFrameLocks noChangeAspect="1"/>
          </p:cNvGraphicFramePr>
          <p:nvPr/>
        </p:nvGraphicFramePr>
        <p:xfrm>
          <a:off x="3324860" y="3429000"/>
          <a:ext cx="1286510" cy="368935"/>
        </p:xfrm>
        <a:graphic>
          <a:graphicData uri="http://schemas.openxmlformats.org/presentationml/2006/ole">
            <mc:AlternateContent xmlns:mc="http://schemas.openxmlformats.org/markup-compatibility/2006">
              <mc:Choice xmlns:v="urn:schemas-microsoft-com:vml" Requires="v">
                <p:oleObj spid="_x0000_s12" name="" r:id="rId7" imgW="965835" imgH="279400" progId="Equation.3">
                  <p:embed/>
                </p:oleObj>
              </mc:Choice>
              <mc:Fallback>
                <p:oleObj name="" r:id="rId7" imgW="965835" imgH="279400" progId="Equation.3">
                  <p:embed/>
                  <p:pic>
                    <p:nvPicPr>
                      <p:cNvPr id="0" name="图片 11"/>
                      <p:cNvPicPr/>
                      <p:nvPr/>
                    </p:nvPicPr>
                    <p:blipFill>
                      <a:blip r:embed="rId8"/>
                      <a:stretch>
                        <a:fillRect/>
                      </a:stretch>
                    </p:blipFill>
                    <p:spPr>
                      <a:xfrm>
                        <a:off x="3324860" y="3429000"/>
                        <a:ext cx="1286510" cy="368935"/>
                      </a:xfrm>
                      <a:prstGeom prst="rect">
                        <a:avLst/>
                      </a:prstGeom>
                      <a:noFill/>
                      <a:ln w="38100">
                        <a:noFill/>
                        <a:miter/>
                      </a:ln>
                    </p:spPr>
                  </p:pic>
                </p:oleObj>
              </mc:Fallback>
            </mc:AlternateContent>
          </a:graphicData>
        </a:graphic>
      </p:graphicFrame>
      <p:graphicFrame>
        <p:nvGraphicFramePr>
          <p:cNvPr id="-2147481932" name="对象 -2147481933"/>
          <p:cNvGraphicFramePr>
            <a:graphicFrameLocks noChangeAspect="1"/>
          </p:cNvGraphicFramePr>
          <p:nvPr/>
        </p:nvGraphicFramePr>
        <p:xfrm>
          <a:off x="5020310" y="3515360"/>
          <a:ext cx="1296035" cy="377825"/>
        </p:xfrm>
        <a:graphic>
          <a:graphicData uri="http://schemas.openxmlformats.org/presentationml/2006/ole">
            <mc:AlternateContent xmlns:mc="http://schemas.openxmlformats.org/markup-compatibility/2006">
              <mc:Choice xmlns:v="urn:schemas-microsoft-com:vml" Requires="v">
                <p:oleObj spid="_x0000_s15" name="" r:id="rId9" imgW="952500" imgH="279400" progId="Equation.3">
                  <p:embed/>
                </p:oleObj>
              </mc:Choice>
              <mc:Fallback>
                <p:oleObj name="" r:id="rId9" imgW="952500" imgH="279400" progId="Equation.3">
                  <p:embed/>
                  <p:pic>
                    <p:nvPicPr>
                      <p:cNvPr id="0" name="图片 14"/>
                      <p:cNvPicPr/>
                      <p:nvPr/>
                    </p:nvPicPr>
                    <p:blipFill>
                      <a:blip r:embed="rId10"/>
                      <a:stretch>
                        <a:fillRect/>
                      </a:stretch>
                    </p:blipFill>
                    <p:spPr>
                      <a:xfrm>
                        <a:off x="5020310" y="3515360"/>
                        <a:ext cx="1296035" cy="377825"/>
                      </a:xfrm>
                      <a:prstGeom prst="rect">
                        <a:avLst/>
                      </a:prstGeom>
                      <a:noFill/>
                      <a:ln w="38100">
                        <a:noFill/>
                        <a:miter/>
                      </a:ln>
                    </p:spPr>
                  </p:pic>
                </p:oleObj>
              </mc:Fallback>
            </mc:AlternateContent>
          </a:graphicData>
        </a:graphic>
      </p:graphicFrame>
      <p:graphicFrame>
        <p:nvGraphicFramePr>
          <p:cNvPr id="-2147481931" name="对象 -2147481932"/>
          <p:cNvGraphicFramePr>
            <a:graphicFrameLocks noChangeAspect="1"/>
          </p:cNvGraphicFramePr>
          <p:nvPr/>
        </p:nvGraphicFramePr>
        <p:xfrm>
          <a:off x="6725285" y="3442970"/>
          <a:ext cx="1254760" cy="360045"/>
        </p:xfrm>
        <a:graphic>
          <a:graphicData uri="http://schemas.openxmlformats.org/presentationml/2006/ole">
            <mc:AlternateContent xmlns:mc="http://schemas.openxmlformats.org/markup-compatibility/2006">
              <mc:Choice xmlns:v="urn:schemas-microsoft-com:vml" Requires="v">
                <p:oleObj spid="_x0000_s16" name="" r:id="rId11" imgW="965835" imgH="279400" progId="Equation.3">
                  <p:embed/>
                </p:oleObj>
              </mc:Choice>
              <mc:Fallback>
                <p:oleObj name="" r:id="rId11" imgW="965835" imgH="279400" progId="Equation.3">
                  <p:embed/>
                  <p:pic>
                    <p:nvPicPr>
                      <p:cNvPr id="0" name="图片 15"/>
                      <p:cNvPicPr/>
                      <p:nvPr/>
                    </p:nvPicPr>
                    <p:blipFill>
                      <a:blip r:embed="rId12"/>
                      <a:stretch>
                        <a:fillRect/>
                      </a:stretch>
                    </p:blipFill>
                    <p:spPr>
                      <a:xfrm>
                        <a:off x="6725285" y="3442970"/>
                        <a:ext cx="1254760" cy="360045"/>
                      </a:xfrm>
                      <a:prstGeom prst="rect">
                        <a:avLst/>
                      </a:prstGeom>
                      <a:noFill/>
                      <a:ln w="38100">
                        <a:noFill/>
                        <a:miter/>
                      </a:ln>
                    </p:spPr>
                  </p:pic>
                </p:oleObj>
              </mc:Fallback>
            </mc:AlternateContent>
          </a:graphicData>
        </a:graphic>
      </p:graphicFrame>
      <p:pic>
        <p:nvPicPr>
          <p:cNvPr id="704931718" name="图片 704931718"/>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a:xfrm>
            <a:off x="8583930" y="1825625"/>
            <a:ext cx="2855595" cy="2493010"/>
          </a:xfrm>
          <a:prstGeom prst="rect">
            <a:avLst/>
          </a:prstGeom>
          <a:noFill/>
          <a:ln>
            <a:noFill/>
          </a:ln>
        </p:spPr>
      </p:pic>
      <p:graphicFrame>
        <p:nvGraphicFramePr>
          <p:cNvPr id="-2147481928" name="对象 -2147481929"/>
          <p:cNvGraphicFramePr>
            <a:graphicFrameLocks noChangeAspect="1"/>
          </p:cNvGraphicFramePr>
          <p:nvPr/>
        </p:nvGraphicFramePr>
        <p:xfrm>
          <a:off x="4551045" y="4073525"/>
          <a:ext cx="2496820" cy="645160"/>
        </p:xfrm>
        <a:graphic>
          <a:graphicData uri="http://schemas.openxmlformats.org/presentationml/2006/ole">
            <mc:AlternateContent xmlns:mc="http://schemas.openxmlformats.org/markup-compatibility/2006">
              <mc:Choice xmlns:v="urn:schemas-microsoft-com:vml" Requires="v">
                <p:oleObj spid="_x0000_s19" name="" r:id="rId14" imgW="1688465" imgH="431800" progId="Equation.3">
                  <p:embed/>
                </p:oleObj>
              </mc:Choice>
              <mc:Fallback>
                <p:oleObj name="" r:id="rId14" imgW="1688465" imgH="431800" progId="Equation.3">
                  <p:embed/>
                  <p:pic>
                    <p:nvPicPr>
                      <p:cNvPr id="0" name="图片 18"/>
                      <p:cNvPicPr/>
                      <p:nvPr/>
                    </p:nvPicPr>
                    <p:blipFill>
                      <a:blip r:embed="rId15"/>
                      <a:stretch>
                        <a:fillRect/>
                      </a:stretch>
                    </p:blipFill>
                    <p:spPr>
                      <a:xfrm>
                        <a:off x="4551045" y="4073525"/>
                        <a:ext cx="2496820" cy="645160"/>
                      </a:xfrm>
                      <a:prstGeom prst="rect">
                        <a:avLst/>
                      </a:prstGeom>
                      <a:noFill/>
                      <a:ln w="38100">
                        <a:noFill/>
                        <a:miter/>
                      </a:ln>
                    </p:spPr>
                  </p:pic>
                </p:oleObj>
              </mc:Fallback>
            </mc:AlternateContent>
          </a:graphicData>
        </a:graphic>
      </p:graphicFrame>
      <p:graphicFrame>
        <p:nvGraphicFramePr>
          <p:cNvPr id="-2147481927" name="对象 -2147481928"/>
          <p:cNvGraphicFramePr>
            <a:graphicFrameLocks noChangeAspect="1"/>
          </p:cNvGraphicFramePr>
          <p:nvPr/>
        </p:nvGraphicFramePr>
        <p:xfrm>
          <a:off x="4768215" y="4806950"/>
          <a:ext cx="2062480" cy="787400"/>
        </p:xfrm>
        <a:graphic>
          <a:graphicData uri="http://schemas.openxmlformats.org/presentationml/2006/ole">
            <mc:AlternateContent xmlns:mc="http://schemas.openxmlformats.org/markup-compatibility/2006">
              <mc:Choice xmlns:v="urn:schemas-microsoft-com:vml" Requires="v">
                <p:oleObj spid="_x0000_s20" name="" r:id="rId16" imgW="685800" imgH="266700" progId="Equation.3">
                  <p:embed/>
                </p:oleObj>
              </mc:Choice>
              <mc:Fallback>
                <p:oleObj name="" r:id="rId16" imgW="685800" imgH="266700" progId="Equation.3">
                  <p:embed/>
                  <p:pic>
                    <p:nvPicPr>
                      <p:cNvPr id="0" name="图片 19"/>
                      <p:cNvPicPr/>
                      <p:nvPr/>
                    </p:nvPicPr>
                    <p:blipFill>
                      <a:blip r:embed="rId17"/>
                      <a:stretch>
                        <a:fillRect/>
                      </a:stretch>
                    </p:blipFill>
                    <p:spPr>
                      <a:xfrm>
                        <a:off x="4768215" y="4806950"/>
                        <a:ext cx="2062480" cy="787400"/>
                      </a:xfrm>
                      <a:prstGeom prst="rect">
                        <a:avLst/>
                      </a:prstGeom>
                      <a:noFill/>
                      <a:ln w="38100">
                        <a:noFill/>
                        <a:miter/>
                      </a:ln>
                    </p:spPr>
                  </p:pic>
                </p:oleObj>
              </mc:Fallback>
            </mc:AlternateContent>
          </a:graphicData>
        </a:graphic>
      </p:graphicFrame>
      <p:sp>
        <p:nvSpPr>
          <p:cNvPr id="22" name="文本框 21"/>
          <p:cNvSpPr txBox="1"/>
          <p:nvPr/>
        </p:nvSpPr>
        <p:spPr>
          <a:xfrm>
            <a:off x="949325" y="5535930"/>
            <a:ext cx="10641965" cy="922020"/>
          </a:xfrm>
          <a:prstGeom prst="rect">
            <a:avLst/>
          </a:prstGeom>
          <a:solidFill>
            <a:srgbClr val="1F4E79"/>
          </a:solidFill>
        </p:spPr>
        <p:txBody>
          <a:bodyPr wrap="square" rtlCol="0">
            <a:spAutoFit/>
          </a:bodyPr>
          <a:p>
            <a:pPr algn="just"/>
            <a:r>
              <a:rPr lang="zh-CN" altLang="en-US" dirty="0">
                <a:solidFill>
                  <a:schemeClr val="bg1"/>
                </a:solidFill>
                <a:latin typeface="思源黑体 CN Light" panose="020B0300000000000000" pitchFamily="34" charset="-122"/>
                <a:ea typeface="思源黑体 CN Light" panose="020B0300000000000000" pitchFamily="34" charset="-122"/>
                <a:sym typeface="+mn-ea"/>
              </a:rPr>
              <a:t>由此得出结论: 当三个相电压对称时, 三个线电压也是对称的, 线电压的有效值是相电压有效值的根号</a:t>
            </a:r>
            <a:r>
              <a:rPr lang="en-US" altLang="zh-CN" dirty="0">
                <a:solidFill>
                  <a:schemeClr val="bg1"/>
                </a:solidFill>
                <a:latin typeface="思源黑体 CN Light" panose="020B0300000000000000" pitchFamily="34" charset="-122"/>
                <a:ea typeface="思源黑体 CN Light" panose="020B0300000000000000" pitchFamily="34" charset="-122"/>
                <a:sym typeface="+mn-ea"/>
              </a:rPr>
              <a:t>3</a:t>
            </a:r>
            <a:r>
              <a:rPr lang="zh-CN" altLang="en-US" dirty="0">
                <a:solidFill>
                  <a:schemeClr val="bg1"/>
                </a:solidFill>
                <a:latin typeface="思源黑体 CN Light" panose="020B0300000000000000" pitchFamily="34" charset="-122"/>
                <a:ea typeface="思源黑体 CN Light" panose="020B0300000000000000" pitchFamily="34" charset="-122"/>
                <a:sym typeface="+mn-ea"/>
              </a:rPr>
              <a:t>倍。 线电压U</a:t>
            </a:r>
            <a:r>
              <a:rPr lang="zh-CN" altLang="en-US" baseline="-25000" dirty="0">
                <a:solidFill>
                  <a:schemeClr val="bg1"/>
                </a:solidFill>
                <a:latin typeface="思源黑体 CN Light" panose="020B0300000000000000" pitchFamily="34" charset="-122"/>
                <a:ea typeface="思源黑体 CN Light" panose="020B0300000000000000" pitchFamily="34" charset="-122"/>
                <a:sym typeface="+mn-ea"/>
              </a:rPr>
              <a:t>AB</a:t>
            </a:r>
            <a:r>
              <a:rPr lang="zh-CN" altLang="en-US" dirty="0">
                <a:solidFill>
                  <a:schemeClr val="bg1"/>
                </a:solidFill>
                <a:latin typeface="思源黑体 CN Light" panose="020B0300000000000000" pitchFamily="34" charset="-122"/>
                <a:ea typeface="思源黑体 CN Light" panose="020B0300000000000000" pitchFamily="34" charset="-122"/>
                <a:sym typeface="+mn-ea"/>
              </a:rPr>
              <a:t> 较相电压U</a:t>
            </a:r>
            <a:r>
              <a:rPr lang="zh-CN" altLang="en-US" baseline="-25000" dirty="0">
                <a:solidFill>
                  <a:schemeClr val="bg1"/>
                </a:solidFill>
                <a:latin typeface="思源黑体 CN Light" panose="020B0300000000000000" pitchFamily="34" charset="-122"/>
                <a:ea typeface="思源黑体 CN Light" panose="020B0300000000000000" pitchFamily="34" charset="-122"/>
                <a:sym typeface="+mn-ea"/>
              </a:rPr>
              <a:t>A </a:t>
            </a:r>
            <a:r>
              <a:rPr lang="zh-CN" altLang="en-US" dirty="0">
                <a:solidFill>
                  <a:schemeClr val="bg1"/>
                </a:solidFill>
                <a:latin typeface="思源黑体 CN Light" panose="020B0300000000000000" pitchFamily="34" charset="-122"/>
                <a:ea typeface="思源黑体 CN Light" panose="020B0300000000000000" pitchFamily="34" charset="-122"/>
                <a:sym typeface="+mn-ea"/>
              </a:rPr>
              <a:t>超前 30°; 同样U</a:t>
            </a:r>
            <a:r>
              <a:rPr lang="zh-CN" altLang="en-US" baseline="-25000" dirty="0">
                <a:solidFill>
                  <a:schemeClr val="bg1"/>
                </a:solidFill>
                <a:latin typeface="思源黑体 CN Light" panose="020B0300000000000000" pitchFamily="34" charset="-122"/>
                <a:ea typeface="思源黑体 CN Light" panose="020B0300000000000000" pitchFamily="34" charset="-122"/>
                <a:sym typeface="+mn-ea"/>
              </a:rPr>
              <a:t>BC</a:t>
            </a:r>
            <a:r>
              <a:rPr lang="zh-CN" altLang="en-US" dirty="0">
                <a:solidFill>
                  <a:schemeClr val="bg1"/>
                </a:solidFill>
                <a:latin typeface="思源黑体 CN Light" panose="020B0300000000000000" pitchFamily="34" charset="-122"/>
                <a:ea typeface="思源黑体 CN Light" panose="020B0300000000000000" pitchFamily="34" charset="-122"/>
                <a:sym typeface="+mn-ea"/>
              </a:rPr>
              <a:t> 较U</a:t>
            </a:r>
            <a:r>
              <a:rPr lang="zh-CN" altLang="en-US" baseline="-25000" dirty="0">
                <a:solidFill>
                  <a:schemeClr val="bg1"/>
                </a:solidFill>
                <a:latin typeface="思源黑体 CN Light" panose="020B0300000000000000" pitchFamily="34" charset="-122"/>
                <a:ea typeface="思源黑体 CN Light" panose="020B0300000000000000" pitchFamily="34" charset="-122"/>
                <a:sym typeface="+mn-ea"/>
              </a:rPr>
              <a:t>B</a:t>
            </a:r>
            <a:r>
              <a:rPr lang="zh-CN" altLang="en-US" dirty="0">
                <a:solidFill>
                  <a:schemeClr val="bg1"/>
                </a:solidFill>
                <a:latin typeface="思源黑体 CN Light" panose="020B0300000000000000" pitchFamily="34" charset="-122"/>
                <a:ea typeface="思源黑体 CN Light" panose="020B0300000000000000" pitchFamily="34" charset="-122"/>
                <a:sym typeface="+mn-ea"/>
              </a:rPr>
              <a:t> , U</a:t>
            </a:r>
            <a:r>
              <a:rPr lang="zh-CN" altLang="en-US" baseline="-25000" dirty="0">
                <a:solidFill>
                  <a:schemeClr val="bg1"/>
                </a:solidFill>
                <a:latin typeface="思源黑体 CN Light" panose="020B0300000000000000" pitchFamily="34" charset="-122"/>
                <a:ea typeface="思源黑体 CN Light" panose="020B0300000000000000" pitchFamily="34" charset="-122"/>
                <a:sym typeface="+mn-ea"/>
              </a:rPr>
              <a:t>CA</a:t>
            </a:r>
            <a:r>
              <a:rPr lang="zh-CN" altLang="en-US" dirty="0">
                <a:solidFill>
                  <a:schemeClr val="bg1"/>
                </a:solidFill>
                <a:latin typeface="思源黑体 CN Light" panose="020B0300000000000000" pitchFamily="34" charset="-122"/>
                <a:ea typeface="思源黑体 CN Light" panose="020B0300000000000000" pitchFamily="34" charset="-122"/>
                <a:sym typeface="+mn-ea"/>
              </a:rPr>
              <a:t> 较U</a:t>
            </a:r>
            <a:r>
              <a:rPr lang="zh-CN" altLang="en-US" baseline="-25000" dirty="0">
                <a:solidFill>
                  <a:schemeClr val="bg1"/>
                </a:solidFill>
                <a:latin typeface="思源黑体 CN Light" panose="020B0300000000000000" pitchFamily="34" charset="-122"/>
                <a:ea typeface="思源黑体 CN Light" panose="020B0300000000000000" pitchFamily="34" charset="-122"/>
                <a:sym typeface="+mn-ea"/>
              </a:rPr>
              <a:t>C</a:t>
            </a:r>
            <a:r>
              <a:rPr lang="zh-CN" altLang="en-US" dirty="0">
                <a:solidFill>
                  <a:schemeClr val="bg1"/>
                </a:solidFill>
                <a:latin typeface="思源黑体 CN Light" panose="020B0300000000000000" pitchFamily="34" charset="-122"/>
                <a:ea typeface="思源黑体 CN Light" panose="020B0300000000000000" pitchFamily="34" charset="-122"/>
                <a:sym typeface="+mn-ea"/>
              </a:rPr>
              <a:t> 都超前30°。</a:t>
            </a:r>
            <a:endParaRPr lang="zh-CN" altLang="en-US" dirty="0">
              <a:solidFill>
                <a:schemeClr val="bg1"/>
              </a:solidFill>
              <a:latin typeface="思源黑体 CN Light" panose="020B0300000000000000" pitchFamily="34" charset="-122"/>
              <a:ea typeface="思源黑体 CN Light" panose="020B0300000000000000" pitchFamily="34" charset="-122"/>
              <a:sym typeface="+mn-ea"/>
            </a:endParaRPr>
          </a:p>
          <a:p>
            <a:pPr algn="just"/>
            <a:r>
              <a:rPr lang="zh-CN" altLang="en-US" dirty="0">
                <a:solidFill>
                  <a:schemeClr val="bg1"/>
                </a:solidFill>
                <a:latin typeface="思源黑体 CN Light" panose="020B0300000000000000" pitchFamily="34" charset="-122"/>
                <a:ea typeface="思源黑体 CN Light" panose="020B0300000000000000" pitchFamily="34" charset="-122"/>
                <a:sym typeface="+mn-ea"/>
              </a:rPr>
              <a:t>三个线电压矢量所构成的星形位置相当于三个相电压矢量所构成的星形位置沿逆时针方向旋转了 30°。</a:t>
            </a:r>
            <a:endParaRPr lang="zh-CN" altLang="en-US" dirty="0">
              <a:solidFill>
                <a:schemeClr val="bg1"/>
              </a:solidFill>
              <a:latin typeface="思源黑体 CN Light" panose="020B0300000000000000" pitchFamily="34" charset="-122"/>
              <a:ea typeface="思源黑体 CN Light" panose="020B0300000000000000" pitchFamily="34" charset="-122"/>
              <a:sym typeface="+mn-ea"/>
            </a:endParaRPr>
          </a:p>
        </p:txBody>
      </p:sp>
      <p:sp>
        <p:nvSpPr>
          <p:cNvPr id="21" name="文本框 20"/>
          <p:cNvSpPr txBox="1"/>
          <p:nvPr/>
        </p:nvSpPr>
        <p:spPr>
          <a:xfrm>
            <a:off x="1306195" y="1450975"/>
            <a:ext cx="4064000" cy="368300"/>
          </a:xfrm>
          <a:prstGeom prst="rect">
            <a:avLst/>
          </a:prstGeom>
          <a:noFill/>
        </p:spPr>
        <p:txBody>
          <a:bodyPr wrap="square" rtlCol="0">
            <a:spAutoFit/>
          </a:bodyPr>
          <a:p>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en-US" altLang="zh-CN"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）三相电源的星形连接</a:t>
            </a:r>
            <a:endPar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三相交流电源</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4" name="文本框 13"/>
          <p:cNvSpPr txBox="1"/>
          <p:nvPr/>
        </p:nvSpPr>
        <p:spPr>
          <a:xfrm>
            <a:off x="1245235" y="2117090"/>
            <a:ext cx="10071735" cy="1198880"/>
          </a:xfrm>
          <a:prstGeom prst="rect">
            <a:avLst/>
          </a:prstGeom>
          <a:noFill/>
          <a:ln w="38100">
            <a:solidFill>
              <a:srgbClr val="1F4E79"/>
            </a:solidFill>
          </a:ln>
        </p:spPr>
        <p:txBody>
          <a:bodyPr wrap="square" rtlCol="0">
            <a:spAutoFit/>
          </a:bodyPr>
          <a:p>
            <a:pPr algn="just"/>
            <a:r>
              <a:rPr lang="zh-CN" altLang="en-US" dirty="0">
                <a:latin typeface="思源黑体 CN Light" panose="020B0300000000000000" pitchFamily="34" charset="-122"/>
                <a:ea typeface="思源黑体 CN Light" panose="020B0300000000000000" pitchFamily="34" charset="-122"/>
              </a:rPr>
              <a:t>电源星形连接并引出中线时, 可以供应两套对称的三相电压, 一套是对称的相电压, 另一套是对称的线电压。目前, 在电力电网的低压供电系统 (又称市电) 中, 电源接法是中性点接地的星形连接并引出中线 (零线)。 </a:t>
            </a:r>
            <a:r>
              <a:rPr lang="zh-CN" altLang="en-US" dirty="0">
                <a:solidFill>
                  <a:srgbClr val="C00000"/>
                </a:solidFill>
                <a:latin typeface="思源黑体 CN Light" panose="020B0300000000000000" pitchFamily="34" charset="-122"/>
                <a:ea typeface="思源黑体 CN Light" panose="020B0300000000000000" pitchFamily="34" charset="-122"/>
              </a:rPr>
              <a:t>此系统供电的线电压为 380 V, 相电压为 220 V,写作 “电源电压 380 V/ 220 V”, 称为 “三相四线制”</a:t>
            </a:r>
            <a:endParaRPr lang="zh-CN" altLang="en-US" dirty="0">
              <a:latin typeface="思源黑体 CN Light" panose="020B0300000000000000" pitchFamily="34" charset="-122"/>
              <a:ea typeface="思源黑体 CN Light" panose="020B0300000000000000" pitchFamily="34" charset="-122"/>
            </a:endParaRPr>
          </a:p>
        </p:txBody>
      </p:sp>
      <p:sp>
        <p:nvSpPr>
          <p:cNvPr id="15" name="文本框 14"/>
          <p:cNvSpPr txBox="1"/>
          <p:nvPr/>
        </p:nvSpPr>
        <p:spPr>
          <a:xfrm>
            <a:off x="1245235" y="3721735"/>
            <a:ext cx="10071735" cy="645160"/>
          </a:xfrm>
          <a:prstGeom prst="rect">
            <a:avLst/>
          </a:prstGeom>
          <a:noFill/>
          <a:ln w="38100">
            <a:solidFill>
              <a:srgbClr val="1F4E79"/>
            </a:solidFill>
          </a:ln>
        </p:spPr>
        <p:txBody>
          <a:bodyPr wrap="square" rtlCol="0">
            <a:spAutoFit/>
          </a:bodyPr>
          <a:p>
            <a:pPr algn="l">
              <a:buClrTx/>
              <a:buSzTx/>
              <a:buFontTx/>
            </a:pPr>
            <a:r>
              <a:rPr lang="zh-CN" altLang="en-US" dirty="0">
                <a:latin typeface="思源黑体 CN Light" panose="020B0300000000000000" pitchFamily="34" charset="-122"/>
                <a:ea typeface="思源黑体 CN Light" panose="020B0300000000000000" pitchFamily="34" charset="-122"/>
              </a:rPr>
              <a:t>三个相电压只有在对称时它们的和才为零, 不对称时它们的和不为零。 而三个线电压之和则不论对称与否均为零 (u</a:t>
            </a:r>
            <a:r>
              <a:rPr lang="zh-CN" altLang="en-US" baseline="-25000" dirty="0">
                <a:latin typeface="思源黑体 CN Light" panose="020B0300000000000000" pitchFamily="34" charset="-122"/>
                <a:ea typeface="思源黑体 CN Light" panose="020B0300000000000000" pitchFamily="34" charset="-122"/>
              </a:rPr>
              <a:t>AB</a:t>
            </a:r>
            <a:r>
              <a:rPr lang="zh-CN" altLang="en-US" dirty="0">
                <a:latin typeface="思源黑体 CN Light" panose="020B0300000000000000" pitchFamily="34" charset="-122"/>
                <a:ea typeface="思源黑体 CN Light" panose="020B0300000000000000" pitchFamily="34" charset="-122"/>
              </a:rPr>
              <a:t>+u</a:t>
            </a:r>
            <a:r>
              <a:rPr lang="zh-CN" altLang="en-US" baseline="-25000" dirty="0">
                <a:latin typeface="思源黑体 CN Light" panose="020B0300000000000000" pitchFamily="34" charset="-122"/>
                <a:ea typeface="思源黑体 CN Light" panose="020B0300000000000000" pitchFamily="34" charset="-122"/>
              </a:rPr>
              <a:t>BC</a:t>
            </a:r>
            <a:r>
              <a:rPr lang="zh-CN" altLang="en-US" dirty="0">
                <a:latin typeface="思源黑体 CN Light" panose="020B0300000000000000" pitchFamily="34" charset="-122"/>
                <a:ea typeface="思源黑体 CN Light" panose="020B0300000000000000" pitchFamily="34" charset="-122"/>
              </a:rPr>
              <a:t>+u</a:t>
            </a:r>
            <a:r>
              <a:rPr lang="zh-CN" altLang="en-US" baseline="-25000" dirty="0">
                <a:latin typeface="思源黑体 CN Light" panose="020B0300000000000000" pitchFamily="34" charset="-122"/>
                <a:ea typeface="思源黑体 CN Light" panose="020B0300000000000000" pitchFamily="34" charset="-122"/>
              </a:rPr>
              <a:t>CA</a:t>
            </a:r>
            <a:r>
              <a:rPr lang="zh-CN" altLang="en-US" dirty="0">
                <a:latin typeface="思源黑体 CN Light" panose="020B0300000000000000" pitchFamily="34" charset="-122"/>
                <a:ea typeface="思源黑体 CN Light" panose="020B0300000000000000" pitchFamily="34" charset="-122"/>
              </a:rPr>
              <a:t>= u</a:t>
            </a:r>
            <a:r>
              <a:rPr lang="zh-CN" altLang="en-US" baseline="-25000" dirty="0">
                <a:latin typeface="思源黑体 CN Light" panose="020B0300000000000000" pitchFamily="34" charset="-122"/>
                <a:ea typeface="思源黑体 CN Light" panose="020B0300000000000000" pitchFamily="34" charset="-122"/>
              </a:rPr>
              <a:t>A</a:t>
            </a:r>
            <a:r>
              <a:rPr lang="zh-CN" altLang="en-US" dirty="0">
                <a:latin typeface="思源黑体 CN Light" panose="020B0300000000000000" pitchFamily="34" charset="-122"/>
                <a:ea typeface="思源黑体 CN Light" panose="020B0300000000000000" pitchFamily="34" charset="-122"/>
              </a:rPr>
              <a:t>-u</a:t>
            </a:r>
            <a:r>
              <a:rPr lang="zh-CN" altLang="en-US" baseline="-25000" dirty="0">
                <a:latin typeface="思源黑体 CN Light" panose="020B0300000000000000" pitchFamily="34" charset="-122"/>
                <a:ea typeface="思源黑体 CN Light" panose="020B0300000000000000" pitchFamily="34" charset="-122"/>
              </a:rPr>
              <a:t>B</a:t>
            </a:r>
            <a:r>
              <a:rPr lang="zh-CN" altLang="en-US" dirty="0">
                <a:latin typeface="思源黑体 CN Light" panose="020B0300000000000000" pitchFamily="34" charset="-122"/>
                <a:ea typeface="思源黑体 CN Light" panose="020B0300000000000000" pitchFamily="34" charset="-122"/>
              </a:rPr>
              <a:t>+u</a:t>
            </a:r>
            <a:r>
              <a:rPr lang="zh-CN" altLang="en-US" baseline="-25000" dirty="0">
                <a:latin typeface="思源黑体 CN Light" panose="020B0300000000000000" pitchFamily="34" charset="-122"/>
                <a:ea typeface="思源黑体 CN Light" panose="020B0300000000000000" pitchFamily="34" charset="-122"/>
              </a:rPr>
              <a:t>B</a:t>
            </a:r>
            <a:r>
              <a:rPr lang="zh-CN" altLang="en-US" dirty="0">
                <a:latin typeface="思源黑体 CN Light" panose="020B0300000000000000" pitchFamily="34" charset="-122"/>
                <a:ea typeface="思源黑体 CN Light" panose="020B0300000000000000" pitchFamily="34" charset="-122"/>
              </a:rPr>
              <a:t>-u</a:t>
            </a:r>
            <a:r>
              <a:rPr lang="zh-CN" altLang="en-US" baseline="-25000" dirty="0">
                <a:latin typeface="思源黑体 CN Light" panose="020B0300000000000000" pitchFamily="34" charset="-122"/>
                <a:ea typeface="思源黑体 CN Light" panose="020B0300000000000000" pitchFamily="34" charset="-122"/>
              </a:rPr>
              <a:t>C</a:t>
            </a:r>
            <a:r>
              <a:rPr lang="zh-CN" altLang="en-US" dirty="0">
                <a:latin typeface="思源黑体 CN Light" panose="020B0300000000000000" pitchFamily="34" charset="-122"/>
                <a:ea typeface="思源黑体 CN Light" panose="020B0300000000000000" pitchFamily="34" charset="-122"/>
              </a:rPr>
              <a:t>+u</a:t>
            </a:r>
            <a:r>
              <a:rPr lang="zh-CN" altLang="en-US" baseline="-25000" dirty="0">
                <a:latin typeface="思源黑体 CN Light" panose="020B0300000000000000" pitchFamily="34" charset="-122"/>
                <a:ea typeface="思源黑体 CN Light" panose="020B0300000000000000" pitchFamily="34" charset="-122"/>
              </a:rPr>
              <a:t>C</a:t>
            </a:r>
            <a:r>
              <a:rPr lang="zh-CN" altLang="en-US" dirty="0">
                <a:latin typeface="思源黑体 CN Light" panose="020B0300000000000000" pitchFamily="34" charset="-122"/>
                <a:ea typeface="思源黑体 CN Light" panose="020B0300000000000000" pitchFamily="34" charset="-122"/>
              </a:rPr>
              <a:t>-u</a:t>
            </a:r>
            <a:r>
              <a:rPr lang="zh-CN" altLang="en-US" baseline="-25000" dirty="0">
                <a:latin typeface="思源黑体 CN Light" panose="020B0300000000000000" pitchFamily="34" charset="-122"/>
                <a:ea typeface="思源黑体 CN Light" panose="020B0300000000000000" pitchFamily="34" charset="-122"/>
              </a:rPr>
              <a:t>A</a:t>
            </a:r>
            <a:r>
              <a:rPr lang="zh-CN" altLang="en-US" dirty="0">
                <a:latin typeface="思源黑体 CN Light" panose="020B0300000000000000" pitchFamily="34" charset="-122"/>
                <a:ea typeface="思源黑体 CN Light" panose="020B0300000000000000" pitchFamily="34" charset="-122"/>
              </a:rPr>
              <a:t>= 0)</a:t>
            </a:r>
            <a:endParaRPr lang="zh-CN" altLang="en-US" dirty="0">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1245235" y="4772660"/>
            <a:ext cx="10071735" cy="1198880"/>
          </a:xfrm>
          <a:prstGeom prst="rect">
            <a:avLst/>
          </a:prstGeom>
          <a:noFill/>
          <a:ln w="38100">
            <a:solidFill>
              <a:srgbClr val="1F4E79"/>
            </a:solidFill>
          </a:ln>
        </p:spPr>
        <p:txBody>
          <a:bodyPr wrap="square" rtlCol="0">
            <a:spAutoFit/>
          </a:bodyPr>
          <a:p>
            <a:pPr algn="just">
              <a:buClrTx/>
              <a:buSzTx/>
              <a:buFontTx/>
            </a:pPr>
            <a:r>
              <a:rPr lang="zh-CN" altLang="en-US" dirty="0">
                <a:latin typeface="思源黑体 CN Light" panose="020B0300000000000000" pitchFamily="34" charset="-122"/>
                <a:ea typeface="思源黑体 CN Light" panose="020B0300000000000000" pitchFamily="34" charset="-122"/>
              </a:rPr>
              <a:t>通过端线的电流叫作</a:t>
            </a:r>
            <a:r>
              <a:rPr lang="zh-CN" altLang="en-US" dirty="0">
                <a:solidFill>
                  <a:srgbClr val="C00000"/>
                </a:solidFill>
                <a:latin typeface="思源黑体 CN Light" panose="020B0300000000000000" pitchFamily="34" charset="-122"/>
                <a:ea typeface="思源黑体 CN Light" panose="020B0300000000000000" pitchFamily="34" charset="-122"/>
              </a:rPr>
              <a:t>线电流</a:t>
            </a:r>
            <a:r>
              <a:rPr lang="zh-CN" altLang="en-US" dirty="0">
                <a:latin typeface="思源黑体 CN Light" panose="020B0300000000000000" pitchFamily="34" charset="-122"/>
                <a:ea typeface="思源黑体 CN Light" panose="020B0300000000000000" pitchFamily="34" charset="-122"/>
              </a:rPr>
              <a:t>。 规定线电流的参考方向为自电源端指向负载端, 以i</a:t>
            </a:r>
            <a:r>
              <a:rPr lang="zh-CN" altLang="en-US" baseline="-25000" dirty="0">
                <a:latin typeface="思源黑体 CN Light" panose="020B0300000000000000" pitchFamily="34" charset="-122"/>
                <a:ea typeface="思源黑体 CN Light" panose="020B0300000000000000" pitchFamily="34" charset="-122"/>
              </a:rPr>
              <a:t>A</a:t>
            </a:r>
            <a:r>
              <a:rPr lang="zh-CN" altLang="en-US" dirty="0">
                <a:latin typeface="思源黑体 CN Light" panose="020B0300000000000000" pitchFamily="34" charset="-122"/>
                <a:ea typeface="思源黑体 CN Light" panose="020B0300000000000000" pitchFamily="34" charset="-122"/>
              </a:rPr>
              <a:t>、</a:t>
            </a:r>
            <a:r>
              <a:rPr lang="en-US" altLang="zh-CN" dirty="0">
                <a:latin typeface="思源黑体 CN Light" panose="020B0300000000000000" pitchFamily="34" charset="-122"/>
                <a:ea typeface="思源黑体 CN Light" panose="020B0300000000000000" pitchFamily="34" charset="-122"/>
              </a:rPr>
              <a:t>i</a:t>
            </a:r>
            <a:r>
              <a:rPr lang="zh-CN" altLang="en-US" baseline="-25000" dirty="0">
                <a:solidFill>
                  <a:schemeClr val="tx1"/>
                </a:solidFill>
                <a:latin typeface="思源黑体 CN Light" panose="020B0300000000000000" pitchFamily="34" charset="-122"/>
                <a:ea typeface="思源黑体 CN Light" panose="020B0300000000000000" pitchFamily="34" charset="-122"/>
              </a:rPr>
              <a:t>B</a:t>
            </a:r>
            <a:r>
              <a:rPr lang="zh-CN" altLang="en-US" dirty="0">
                <a:latin typeface="思源黑体 CN Light" panose="020B0300000000000000" pitchFamily="34" charset="-122"/>
                <a:ea typeface="思源黑体 CN Light" panose="020B0300000000000000" pitchFamily="34" charset="-122"/>
              </a:rPr>
              <a:t> 、i</a:t>
            </a:r>
            <a:r>
              <a:rPr lang="zh-CN" altLang="en-US" baseline="-25000" dirty="0">
                <a:solidFill>
                  <a:schemeClr val="tx1"/>
                </a:solidFill>
                <a:latin typeface="思源黑体 CN Light" panose="020B0300000000000000" pitchFamily="34" charset="-122"/>
                <a:ea typeface="思源黑体 CN Light" panose="020B0300000000000000" pitchFamily="34" charset="-122"/>
              </a:rPr>
              <a:t>C</a:t>
            </a:r>
            <a:r>
              <a:rPr lang="zh-CN" altLang="en-US" dirty="0">
                <a:latin typeface="思源黑体 CN Light" panose="020B0300000000000000" pitchFamily="34" charset="-122"/>
                <a:ea typeface="思源黑体 CN Light" panose="020B0300000000000000" pitchFamily="34" charset="-122"/>
              </a:rPr>
              <a:t>表示。 流过发电机绕组内的电流叫电源的</a:t>
            </a:r>
            <a:r>
              <a:rPr lang="zh-CN" altLang="en-US" dirty="0">
                <a:solidFill>
                  <a:srgbClr val="C00000"/>
                </a:solidFill>
                <a:latin typeface="思源黑体 CN Light" panose="020B0300000000000000" pitchFamily="34" charset="-122"/>
                <a:ea typeface="思源黑体 CN Light" panose="020B0300000000000000" pitchFamily="34" charset="-122"/>
              </a:rPr>
              <a:t>相电流</a:t>
            </a:r>
            <a:r>
              <a:rPr lang="zh-CN" altLang="en-US" dirty="0">
                <a:latin typeface="思源黑体 CN Light" panose="020B0300000000000000" pitchFamily="34" charset="-122"/>
                <a:ea typeface="思源黑体 CN Light" panose="020B0300000000000000" pitchFamily="34" charset="-122"/>
              </a:rPr>
              <a:t>。 规定电源相电流的参考方向与电源电动势的参考方向相同, 即自相尾指向相头。当发电机绕组接成星形时,电路中的线电流与相应电源的相电流显然是相等的。</a:t>
            </a:r>
            <a:endParaRPr lang="zh-CN" altLang="en-US" dirty="0">
              <a:latin typeface="思源黑体 CN Light" panose="020B0300000000000000" pitchFamily="34" charset="-122"/>
              <a:ea typeface="思源黑体 CN Light" panose="020B0300000000000000" pitchFamily="34" charset="-122"/>
            </a:endParaRPr>
          </a:p>
        </p:txBody>
      </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54150" y="1602105"/>
            <a:ext cx="4064000" cy="368300"/>
          </a:xfrm>
          <a:prstGeom prst="rect">
            <a:avLst/>
          </a:prstGeom>
          <a:noFill/>
        </p:spPr>
        <p:txBody>
          <a:bodyPr wrap="square" rtlCol="0">
            <a:spAutoFit/>
          </a:bodyPr>
          <a:p>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en-US" altLang="zh-CN"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）三相电源的星形连接</a:t>
            </a:r>
            <a:endPar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三相交流电源</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54150" y="1602105"/>
            <a:ext cx="4064000" cy="368300"/>
          </a:xfrm>
          <a:prstGeom prst="rect">
            <a:avLst/>
          </a:prstGeom>
          <a:noFill/>
        </p:spPr>
        <p:txBody>
          <a:bodyPr wrap="square" rtlCol="0">
            <a:spAutoFit/>
          </a:bodyPr>
          <a:p>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en-US" altLang="zh-CN"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）三相电源的三角形连接</a:t>
            </a:r>
            <a:endPar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pic>
        <p:nvPicPr>
          <p:cNvPr id="11" name="图片 10"/>
          <p:cNvPicPr>
            <a:picLocks noChangeAspect="1"/>
          </p:cNvPicPr>
          <p:nvPr/>
        </p:nvPicPr>
        <p:blipFill>
          <a:blip r:embed="rId1"/>
          <a:stretch>
            <a:fillRect/>
          </a:stretch>
        </p:blipFill>
        <p:spPr>
          <a:xfrm>
            <a:off x="7166610" y="1666240"/>
            <a:ext cx="4912995" cy="3082925"/>
          </a:xfrm>
          <a:prstGeom prst="rect">
            <a:avLst/>
          </a:prstGeom>
        </p:spPr>
      </p:pic>
      <p:sp>
        <p:nvSpPr>
          <p:cNvPr id="4" name="文本框 3"/>
          <p:cNvSpPr txBox="1"/>
          <p:nvPr/>
        </p:nvSpPr>
        <p:spPr>
          <a:xfrm>
            <a:off x="582930" y="2499360"/>
            <a:ext cx="6497320" cy="1683385"/>
          </a:xfrm>
          <a:prstGeom prst="rect">
            <a:avLst/>
          </a:prstGeom>
          <a:noFill/>
          <a:ln w="38100">
            <a:solidFill>
              <a:srgbClr val="1F4E79"/>
            </a:solidFill>
          </a:ln>
        </p:spPr>
        <p:txBody>
          <a:bodyPr wrap="square" rtlCol="0">
            <a:noAutofit/>
          </a:bodyPr>
          <a:p>
            <a:r>
              <a:rPr lang="zh-CN" altLang="en-US" dirty="0">
                <a:latin typeface="思源黑体 CN Light" panose="020B0300000000000000" pitchFamily="34" charset="-122"/>
                <a:ea typeface="思源黑体 CN Light" panose="020B0300000000000000" pitchFamily="34" charset="-122"/>
              </a:rPr>
              <a:t>  </a:t>
            </a:r>
            <a:r>
              <a:rPr lang="en-US" altLang="zh-CN" dirty="0">
                <a:latin typeface="思源黑体 CN Light" panose="020B0300000000000000" pitchFamily="34" charset="-122"/>
                <a:ea typeface="思源黑体 CN Light" panose="020B0300000000000000" pitchFamily="34" charset="-122"/>
              </a:rPr>
              <a:t>  </a:t>
            </a:r>
            <a:r>
              <a:rPr lang="zh-CN" altLang="en-US" dirty="0">
                <a:latin typeface="思源黑体 CN Light" panose="020B0300000000000000" pitchFamily="34" charset="-122"/>
                <a:ea typeface="思源黑体 CN Light" panose="020B0300000000000000" pitchFamily="34" charset="-122"/>
              </a:rPr>
              <a:t>三相电源内三相绕组接相序依次连接, 即 A 相的相尾 X 和 B 相的相头 B 连接, B 相的相尾 Y 和 C相的相头 C 连接, C 相的相尾 Z 和 A 相相头 A 连接, 引向负载的三根端线分别与相头 A、 B、 C 相连。 这样的连接方式称为</a:t>
            </a:r>
            <a:r>
              <a:rPr lang="zh-CN" altLang="en-US" dirty="0">
                <a:solidFill>
                  <a:srgbClr val="C00000"/>
                </a:solidFill>
                <a:latin typeface="思源黑体 CN Light" panose="020B0300000000000000" pitchFamily="34" charset="-122"/>
                <a:ea typeface="思源黑体 CN Light" panose="020B0300000000000000" pitchFamily="34" charset="-122"/>
              </a:rPr>
              <a:t>三角形连接。</a:t>
            </a:r>
            <a:endParaRPr lang="zh-CN" altLang="en-US" dirty="0">
              <a:solidFill>
                <a:srgbClr val="C00000"/>
              </a:solidFill>
              <a:latin typeface="思源黑体 CN Light" panose="020B0300000000000000" pitchFamily="34" charset="-122"/>
              <a:ea typeface="思源黑体 CN Light" panose="020B0300000000000000" pitchFamily="34" charset="-122"/>
            </a:endParaRPr>
          </a:p>
          <a:p>
            <a:r>
              <a:rPr lang="en-US" altLang="zh-CN" dirty="0">
                <a:latin typeface="思源黑体 CN Light" panose="020B0300000000000000" pitchFamily="34" charset="-122"/>
                <a:ea typeface="思源黑体 CN Light" panose="020B0300000000000000" pitchFamily="34" charset="-122"/>
              </a:rPr>
              <a:t>    </a:t>
            </a:r>
            <a:r>
              <a:rPr lang="zh-CN" altLang="en-US" dirty="0">
                <a:latin typeface="思源黑体 CN Light" panose="020B0300000000000000" pitchFamily="34" charset="-122"/>
                <a:ea typeface="思源黑体 CN Light" panose="020B0300000000000000" pitchFamily="34" charset="-122"/>
              </a:rPr>
              <a:t>可以看出, 三相电源作三角形连接时, </a:t>
            </a:r>
            <a:r>
              <a:rPr lang="zh-CN" altLang="en-US" dirty="0">
                <a:solidFill>
                  <a:srgbClr val="C00000"/>
                </a:solidFill>
                <a:latin typeface="思源黑体 CN Light" panose="020B0300000000000000" pitchFamily="34" charset="-122"/>
                <a:ea typeface="思源黑体 CN Light" panose="020B0300000000000000" pitchFamily="34" charset="-122"/>
              </a:rPr>
              <a:t>线电压就是相电压</a:t>
            </a:r>
            <a:endParaRPr lang="zh-CN" altLang="en-US" dirty="0">
              <a:latin typeface="思源黑体 CN Light" panose="020B0300000000000000" pitchFamily="34" charset="-122"/>
              <a:ea typeface="思源黑体 CN Light" panose="020B0300000000000000" pitchFamily="34" charset="-122"/>
            </a:endParaRPr>
          </a:p>
        </p:txBody>
      </p:sp>
      <p:sp>
        <p:nvSpPr>
          <p:cNvPr id="10" name="文本框 9"/>
          <p:cNvSpPr txBox="1"/>
          <p:nvPr/>
        </p:nvSpPr>
        <p:spPr>
          <a:xfrm>
            <a:off x="582930" y="4961890"/>
            <a:ext cx="11264900" cy="1073785"/>
          </a:xfrm>
          <a:prstGeom prst="rect">
            <a:avLst/>
          </a:prstGeom>
          <a:noFill/>
        </p:spPr>
        <p:txBody>
          <a:bodyPr wrap="square" rtlCol="0">
            <a:noAutofit/>
          </a:bodyPr>
          <a:p>
            <a:pPr algn="l">
              <a:buClrTx/>
              <a:buSzTx/>
              <a:buFontTx/>
            </a:pPr>
            <a:r>
              <a:rPr lang="zh-CN" altLang="en-US" dirty="0">
                <a:latin typeface="思源黑体 CN Light" panose="020B0300000000000000" pitchFamily="34" charset="-122"/>
                <a:ea typeface="思源黑体 CN Light" panose="020B0300000000000000" pitchFamily="34" charset="-122"/>
              </a:rPr>
              <a:t>由于发电机每相绕组本身的阻抗是较小的, 所以, 当接成三角形时,其闭合回路内的阻抗并不大。 通常因回路总电压 uA+uB+uC= 0, 所以在负载断开时电源绕组内并无电流。 若回路总电压不为零, 即使外部没有负载,闭合回路内仍有很大的电流, 这将使绕组过热, 甚至烧毁。 所以做三角形连接时, 连接之前必须检查。</a:t>
            </a:r>
            <a:endParaRPr lang="zh-CN" altLang="en-US"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三相交流电源</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54150" y="1602105"/>
            <a:ext cx="4064000" cy="368300"/>
          </a:xfrm>
          <a:prstGeom prst="rect">
            <a:avLst/>
          </a:prstGeom>
          <a:noFill/>
        </p:spPr>
        <p:txBody>
          <a:bodyPr wrap="square" rtlCol="0">
            <a:spAutoFit/>
          </a:bodyPr>
          <a:p>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en-US" altLang="zh-CN"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）三相电源的三角形连接</a:t>
            </a:r>
            <a:endPar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998855" y="1976120"/>
            <a:ext cx="5864225" cy="2030095"/>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按三角形连接的三相电源与负载相接时, 绕组内及线路上均有电流通过, 线电流及电源相电流的参考方向规定如前。三角形连接时, 电源相电流用i</a:t>
            </a:r>
            <a:r>
              <a:rPr lang="zh-CN" altLang="en-US" baseline="-25000" dirty="0">
                <a:latin typeface="思源黑体 CN Light" panose="020B0300000000000000" pitchFamily="34" charset="-122"/>
                <a:ea typeface="思源黑体 CN Light" panose="020B0300000000000000" pitchFamily="34" charset="-122"/>
              </a:rPr>
              <a:t>BA</a:t>
            </a:r>
            <a:r>
              <a:rPr lang="zh-CN" altLang="en-US" dirty="0">
                <a:latin typeface="思源黑体 CN Light" panose="020B0300000000000000" pitchFamily="34" charset="-122"/>
                <a:ea typeface="思源黑体 CN Light" panose="020B0300000000000000" pitchFamily="34" charset="-122"/>
              </a:rPr>
              <a:t>、i</a:t>
            </a:r>
            <a:r>
              <a:rPr lang="zh-CN" altLang="en-US" baseline="-25000" dirty="0">
                <a:latin typeface="思源黑体 CN Light" panose="020B0300000000000000" pitchFamily="34" charset="-122"/>
                <a:ea typeface="思源黑体 CN Light" panose="020B0300000000000000" pitchFamily="34" charset="-122"/>
              </a:rPr>
              <a:t>CB</a:t>
            </a:r>
            <a:r>
              <a:rPr lang="zh-CN" altLang="en-US" dirty="0">
                <a:latin typeface="思源黑体 CN Light" panose="020B0300000000000000" pitchFamily="34" charset="-122"/>
                <a:ea typeface="思源黑体 CN Light" panose="020B0300000000000000" pitchFamily="34" charset="-122"/>
              </a:rPr>
              <a:t> 、i</a:t>
            </a:r>
            <a:r>
              <a:rPr lang="zh-CN" altLang="en-US" baseline="-25000" dirty="0">
                <a:latin typeface="思源黑体 CN Light" panose="020B0300000000000000" pitchFamily="34" charset="-122"/>
                <a:ea typeface="思源黑体 CN Light" panose="020B0300000000000000" pitchFamily="34" charset="-122"/>
              </a:rPr>
              <a:t>AC</a:t>
            </a:r>
            <a:r>
              <a:rPr lang="zh-CN" altLang="en-US" dirty="0">
                <a:latin typeface="思源黑体 CN Light" panose="020B0300000000000000" pitchFamily="34" charset="-122"/>
                <a:ea typeface="思源黑体 CN Light" panose="020B0300000000000000" pitchFamily="34" charset="-122"/>
              </a:rPr>
              <a:t> 表示, 双下标的顺序表示参考方向。</a:t>
            </a:r>
            <a:endParaRPr lang="zh-CN" altLang="en-US" dirty="0">
              <a:latin typeface="思源黑体 CN Light" panose="020B0300000000000000" pitchFamily="34" charset="-122"/>
              <a:ea typeface="思源黑体 CN Light" panose="020B0300000000000000" pitchFamily="34" charset="-122"/>
            </a:endParaRPr>
          </a:p>
          <a:p>
            <a:endParaRPr lang="zh-CN" altLang="en-US"/>
          </a:p>
          <a:p>
            <a:r>
              <a:rPr lang="zh-CN" altLang="en-US" dirty="0">
                <a:latin typeface="思源黑体 CN Light" panose="020B0300000000000000" pitchFamily="34" charset="-122"/>
                <a:ea typeface="思源黑体 CN Light" panose="020B0300000000000000" pitchFamily="34" charset="-122"/>
              </a:rPr>
              <a:t>如图所示根据基尔霍夫电流定律可得：</a:t>
            </a:r>
            <a:endParaRPr lang="zh-CN" altLang="en-US" dirty="0">
              <a:latin typeface="思源黑体 CN Light" panose="020B0300000000000000" pitchFamily="34" charset="-122"/>
              <a:ea typeface="思源黑体 CN Light" panose="020B0300000000000000" pitchFamily="34" charset="-122"/>
            </a:endParaRPr>
          </a:p>
          <a:p>
            <a:endParaRPr lang="zh-CN" altLang="en-US"/>
          </a:p>
        </p:txBody>
      </p:sp>
      <p:pic>
        <p:nvPicPr>
          <p:cNvPr id="5" name="图片 4"/>
          <p:cNvPicPr>
            <a:picLocks noChangeAspect="1"/>
          </p:cNvPicPr>
          <p:nvPr/>
        </p:nvPicPr>
        <p:blipFill>
          <a:blip r:embed="rId1"/>
          <a:stretch>
            <a:fillRect/>
          </a:stretch>
        </p:blipFill>
        <p:spPr>
          <a:xfrm>
            <a:off x="7010400" y="2309495"/>
            <a:ext cx="4791075" cy="2971800"/>
          </a:xfrm>
          <a:prstGeom prst="rect">
            <a:avLst/>
          </a:prstGeom>
        </p:spPr>
      </p:pic>
      <p:pic>
        <p:nvPicPr>
          <p:cNvPr id="10" name="图片 9"/>
          <p:cNvPicPr>
            <a:picLocks noChangeAspect="1"/>
          </p:cNvPicPr>
          <p:nvPr/>
        </p:nvPicPr>
        <p:blipFill>
          <a:blip r:embed="rId2"/>
          <a:stretch>
            <a:fillRect/>
          </a:stretch>
        </p:blipFill>
        <p:spPr>
          <a:xfrm>
            <a:off x="990600" y="3778250"/>
            <a:ext cx="5846445" cy="567055"/>
          </a:xfrm>
          <a:prstGeom prst="rect">
            <a:avLst/>
          </a:prstGeom>
        </p:spPr>
      </p:pic>
      <p:sp>
        <p:nvSpPr>
          <p:cNvPr id="11" name="文本框 10"/>
          <p:cNvSpPr txBox="1"/>
          <p:nvPr/>
        </p:nvSpPr>
        <p:spPr>
          <a:xfrm>
            <a:off x="1094740" y="4709795"/>
            <a:ext cx="1965325" cy="368300"/>
          </a:xfrm>
          <a:prstGeom prst="rect">
            <a:avLst/>
          </a:prstGeom>
        </p:spPr>
        <p:txBody>
          <a:bodyPr wrap="square">
            <a:spAutoFit/>
          </a:bodyPr>
          <a:p>
            <a:r>
              <a:rPr lang="zh-CN" altLang="en-US" sz="1800" dirty="0">
                <a:latin typeface="思源黑体 CN Light" panose="020B0300000000000000" pitchFamily="34" charset="-122"/>
                <a:ea typeface="思源黑体 CN Light" panose="020B0300000000000000" pitchFamily="34" charset="-122"/>
                <a:sym typeface="+mn-ea"/>
              </a:rPr>
              <a:t>用矢量表示为：</a:t>
            </a:r>
            <a:endParaRPr lang="zh-CN" altLang="en-US" sz="2000">
              <a:solidFill>
                <a:srgbClr val="000000"/>
              </a:solidFill>
              <a:ea typeface="+mn-lt"/>
              <a:sym typeface="+mn-ea"/>
            </a:endParaRPr>
          </a:p>
        </p:txBody>
      </p:sp>
      <p:pic>
        <p:nvPicPr>
          <p:cNvPr id="12" name="图片 11"/>
          <p:cNvPicPr>
            <a:picLocks noChangeAspect="1"/>
          </p:cNvPicPr>
          <p:nvPr/>
        </p:nvPicPr>
        <p:blipFill>
          <a:blip r:embed="rId3"/>
          <a:stretch>
            <a:fillRect/>
          </a:stretch>
        </p:blipFill>
        <p:spPr>
          <a:xfrm>
            <a:off x="3241040" y="4785995"/>
            <a:ext cx="1638300" cy="16573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三相交流电源</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54150" y="1602105"/>
            <a:ext cx="4064000" cy="368300"/>
          </a:xfrm>
          <a:prstGeom prst="rect">
            <a:avLst/>
          </a:prstGeom>
          <a:noFill/>
        </p:spPr>
        <p:txBody>
          <a:bodyPr wrap="square" rtlCol="0">
            <a:spAutoFit/>
          </a:bodyPr>
          <a:p>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en-US" altLang="zh-CN"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）三相电源的三角形连接</a:t>
            </a:r>
            <a:endPar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pic>
        <p:nvPicPr>
          <p:cNvPr id="10" name="图片 9"/>
          <p:cNvPicPr>
            <a:picLocks noChangeAspect="1"/>
          </p:cNvPicPr>
          <p:nvPr/>
        </p:nvPicPr>
        <p:blipFill>
          <a:blip r:embed="rId1"/>
          <a:stretch>
            <a:fillRect/>
          </a:stretch>
        </p:blipFill>
        <p:spPr>
          <a:xfrm>
            <a:off x="7959090" y="2420620"/>
            <a:ext cx="3619500" cy="2962275"/>
          </a:xfrm>
          <a:prstGeom prst="rect">
            <a:avLst/>
          </a:prstGeom>
        </p:spPr>
      </p:pic>
      <p:sp>
        <p:nvSpPr>
          <p:cNvPr id="12" name="文本框 11"/>
          <p:cNvSpPr txBox="1"/>
          <p:nvPr/>
        </p:nvSpPr>
        <p:spPr>
          <a:xfrm>
            <a:off x="1009015" y="2420620"/>
            <a:ext cx="6731635" cy="811530"/>
          </a:xfrm>
          <a:prstGeom prst="rect">
            <a:avLst/>
          </a:prstGeom>
        </p:spPr>
        <p:txBody>
          <a:bodyPr wrap="square">
            <a:noAutofit/>
          </a:bodyPr>
          <a:p>
            <a:r>
              <a:rPr lang="en-US" altLang="zh-CN" sz="1600">
                <a:solidFill>
                  <a:srgbClr val="000000"/>
                </a:solidFill>
                <a:ea typeface="+mn-lt"/>
                <a:cs typeface="+mn-lt"/>
              </a:rPr>
              <a:t> </a:t>
            </a:r>
            <a:r>
              <a:rPr lang="zh-CN" altLang="en-US" sz="1800" dirty="0">
                <a:latin typeface="思源黑体 CN Light" panose="020B0300000000000000" pitchFamily="34" charset="-122"/>
                <a:ea typeface="思源黑体 CN Light" panose="020B0300000000000000" pitchFamily="34" charset="-122"/>
              </a:rPr>
              <a:t>三相电源三角形连接时电流的矢量图如图所示，若电源三个相电流是对称正弦量, 那么三个线电流也是对称正弦量。</a:t>
            </a:r>
            <a:r>
              <a:rPr lang="zh-CN" altLang="en-US" sz="1600">
                <a:solidFill>
                  <a:srgbClr val="000000"/>
                </a:solidFill>
                <a:ea typeface="+mn-lt"/>
                <a:cs typeface="+mn-lt"/>
              </a:rPr>
              <a:t> </a:t>
            </a:r>
            <a:endParaRPr lang="zh-CN" altLang="en-US" sz="1600">
              <a:solidFill>
                <a:srgbClr val="000000"/>
              </a:solidFill>
              <a:ea typeface="+mn-lt"/>
              <a:cs typeface="+mn-lt"/>
            </a:endParaRPr>
          </a:p>
        </p:txBody>
      </p:sp>
      <p:sp>
        <p:nvSpPr>
          <p:cNvPr id="13" name="文本框 12"/>
          <p:cNvSpPr txBox="1"/>
          <p:nvPr/>
        </p:nvSpPr>
        <p:spPr>
          <a:xfrm>
            <a:off x="902335" y="3232150"/>
            <a:ext cx="6688455" cy="645160"/>
          </a:xfrm>
          <a:prstGeom prst="rect">
            <a:avLst/>
          </a:prstGeom>
        </p:spPr>
        <p:txBody>
          <a:bodyPr wrap="square">
            <a:spAutoFit/>
          </a:bodyPr>
          <a:p>
            <a:r>
              <a:rPr lang="zh-CN" altLang="en-US" dirty="0">
                <a:latin typeface="思源黑体 CN Light" panose="020B0300000000000000" pitchFamily="34" charset="-122"/>
                <a:ea typeface="思源黑体 CN Light" panose="020B0300000000000000" pitchFamily="34" charset="-122"/>
              </a:rPr>
              <a:t>若对称相电流的有效值为Ip , 对称线电流的有效值为I</a:t>
            </a:r>
            <a:r>
              <a:rPr lang="zh-CN" altLang="en-US" baseline="-25000" dirty="0">
                <a:latin typeface="思源黑体 CN Light" panose="020B0300000000000000" pitchFamily="34" charset="-122"/>
                <a:ea typeface="思源黑体 CN Light" panose="020B0300000000000000" pitchFamily="34" charset="-122"/>
              </a:rPr>
              <a:t>1</a:t>
            </a:r>
            <a:r>
              <a:rPr lang="zh-CN" altLang="en-US" dirty="0">
                <a:latin typeface="思源黑体 CN Light" panose="020B0300000000000000" pitchFamily="34" charset="-122"/>
                <a:ea typeface="思源黑体 CN Light" panose="020B0300000000000000" pitchFamily="34" charset="-122"/>
              </a:rPr>
              <a:t>, 同样可得</a:t>
            </a:r>
            <a:endParaRPr lang="zh-CN" altLang="en-US" dirty="0">
              <a:latin typeface="思源黑体 CN Light" panose="020B0300000000000000" pitchFamily="34" charset="-122"/>
              <a:ea typeface="思源黑体 CN Light" panose="020B0300000000000000" pitchFamily="34" charset="-122"/>
            </a:endParaRPr>
          </a:p>
        </p:txBody>
      </p:sp>
      <p:pic>
        <p:nvPicPr>
          <p:cNvPr id="14" name="图片 13"/>
          <p:cNvPicPr>
            <a:picLocks noChangeAspect="1"/>
          </p:cNvPicPr>
          <p:nvPr/>
        </p:nvPicPr>
        <p:blipFill>
          <a:blip r:embed="rId2"/>
          <a:stretch>
            <a:fillRect/>
          </a:stretch>
        </p:blipFill>
        <p:spPr>
          <a:xfrm>
            <a:off x="3641725" y="3767455"/>
            <a:ext cx="1375410" cy="574040"/>
          </a:xfrm>
          <a:prstGeom prst="rect">
            <a:avLst/>
          </a:prstGeom>
        </p:spPr>
      </p:pic>
      <p:sp>
        <p:nvSpPr>
          <p:cNvPr id="16" name="文本框 15"/>
          <p:cNvSpPr txBox="1"/>
          <p:nvPr/>
        </p:nvSpPr>
        <p:spPr>
          <a:xfrm>
            <a:off x="1009015" y="4618355"/>
            <a:ext cx="6581775" cy="645160"/>
          </a:xfrm>
          <a:prstGeom prst="rect">
            <a:avLst/>
          </a:prstGeom>
        </p:spPr>
        <p:txBody>
          <a:bodyPr wrap="square">
            <a:spAutoFit/>
          </a:bodyPr>
          <a:p>
            <a:pPr algn="l">
              <a:buClrTx/>
              <a:buSzTx/>
              <a:buFontTx/>
            </a:pPr>
            <a:r>
              <a:rPr lang="zh-CN" altLang="en-US" sz="1800" dirty="0">
                <a:latin typeface="思源黑体 CN Light" panose="020B0300000000000000" pitchFamily="34" charset="-122"/>
                <a:ea typeface="思源黑体 CN Light" panose="020B0300000000000000" pitchFamily="34" charset="-122"/>
              </a:rPr>
              <a:t>当三相电流对称时, 线电流的有效值是相电流有效值的根号3倍。 线电流比对应相电流滞后 30°。</a:t>
            </a:r>
            <a:endParaRPr lang="zh-CN" altLang="en-US" sz="1800"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三相负载的连接</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三相负载的星形连接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pic>
        <p:nvPicPr>
          <p:cNvPr id="4" name="图片 3"/>
          <p:cNvPicPr>
            <a:picLocks noChangeAspect="1"/>
          </p:cNvPicPr>
          <p:nvPr/>
        </p:nvPicPr>
        <p:blipFill>
          <a:blip r:embed="rId1"/>
          <a:stretch>
            <a:fillRect/>
          </a:stretch>
        </p:blipFill>
        <p:spPr>
          <a:xfrm>
            <a:off x="7616825" y="1810385"/>
            <a:ext cx="4177665" cy="2924810"/>
          </a:xfrm>
          <a:prstGeom prst="rect">
            <a:avLst/>
          </a:prstGeom>
        </p:spPr>
      </p:pic>
      <p:sp>
        <p:nvSpPr>
          <p:cNvPr id="5" name="文本框 4"/>
          <p:cNvSpPr txBox="1"/>
          <p:nvPr/>
        </p:nvSpPr>
        <p:spPr>
          <a:xfrm>
            <a:off x="829945" y="1868805"/>
            <a:ext cx="6308725" cy="1848485"/>
          </a:xfrm>
          <a:prstGeom prst="rect">
            <a:avLst/>
          </a:prstGeom>
        </p:spPr>
        <p:txBody>
          <a:bodyPr wrap="square">
            <a:noAutofit/>
          </a:bodyPr>
          <a:p>
            <a:pPr algn="just"/>
            <a:r>
              <a:rPr lang="en-US" altLang="zh-CN" sz="2000">
                <a:solidFill>
                  <a:srgbClr val="000000"/>
                </a:solidFill>
                <a:ea typeface="+mn-lt"/>
                <a:cs typeface="+mn-lt"/>
              </a:rPr>
              <a:t>  </a:t>
            </a:r>
            <a:r>
              <a:rPr lang="zh-CN" altLang="en-US" sz="1800" dirty="0">
                <a:latin typeface="思源黑体 CN Light" panose="020B0300000000000000" pitchFamily="34" charset="-122"/>
                <a:ea typeface="思源黑体 CN Light" panose="020B0300000000000000" pitchFamily="34" charset="-122"/>
              </a:rPr>
              <a:t>图中三相电源和三相负载都是星形连接的三相四线制。 三相四线制的负载最常见的为照明用的电灯等。电灯、电烙铁、 电风扇和电视机等属于单相负载。当它们的额定电压是220V 时应接在低压供电系统 ( 电压为 380 V/ 220 V) 的端线与中线之间。当这些单相负载分别接到不同相的端线上就构成一组三相星形负载。</a:t>
            </a:r>
            <a:endParaRPr lang="zh-CN" altLang="en-US" sz="2000">
              <a:solidFill>
                <a:srgbClr val="000000"/>
              </a:solidFill>
              <a:ea typeface="+mn-lt"/>
              <a:cs typeface="+mn-lt"/>
            </a:endParaRPr>
          </a:p>
        </p:txBody>
      </p:sp>
      <p:sp>
        <p:nvSpPr>
          <p:cNvPr id="10" name="文本框 9"/>
          <p:cNvSpPr txBox="1"/>
          <p:nvPr/>
        </p:nvSpPr>
        <p:spPr>
          <a:xfrm>
            <a:off x="1095375" y="4090035"/>
            <a:ext cx="5140325" cy="64516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规定相电流的参考方向与相电压的参考方向一致。 负载端的线电压与相电压的关系为：</a:t>
            </a:r>
            <a:endParaRPr lang="zh-CN" altLang="en-US" dirty="0">
              <a:latin typeface="思源黑体 CN Light" panose="020B0300000000000000" pitchFamily="34" charset="-122"/>
              <a:ea typeface="思源黑体 CN Light" panose="020B0300000000000000" pitchFamily="34" charset="-122"/>
            </a:endParaRPr>
          </a:p>
        </p:txBody>
      </p:sp>
      <p:pic>
        <p:nvPicPr>
          <p:cNvPr id="17" name="图片 16"/>
          <p:cNvPicPr>
            <a:picLocks noChangeAspect="1"/>
          </p:cNvPicPr>
          <p:nvPr/>
        </p:nvPicPr>
        <p:blipFill>
          <a:blip r:embed="rId2"/>
          <a:stretch>
            <a:fillRect/>
          </a:stretch>
        </p:blipFill>
        <p:spPr>
          <a:xfrm>
            <a:off x="1188720" y="4900930"/>
            <a:ext cx="5591175" cy="561975"/>
          </a:xfrm>
          <a:prstGeom prst="rect">
            <a:avLst/>
          </a:prstGeom>
        </p:spPr>
      </p:pic>
      <p:sp>
        <p:nvSpPr>
          <p:cNvPr id="18" name="文本框 17"/>
          <p:cNvSpPr txBox="1"/>
          <p:nvPr/>
        </p:nvSpPr>
        <p:spPr>
          <a:xfrm>
            <a:off x="1565275" y="5836920"/>
            <a:ext cx="6263640" cy="645160"/>
          </a:xfrm>
          <a:prstGeom prst="rect">
            <a:avLst/>
          </a:prstGeom>
          <a:solidFill>
            <a:srgbClr val="1F4E79"/>
          </a:solidFill>
        </p:spPr>
        <p:txBody>
          <a:bodyPr wrap="square" rtlCol="0">
            <a:spAutoFit/>
          </a:bodyPr>
          <a:p>
            <a:pPr algn="l">
              <a:buClrTx/>
              <a:buSzTx/>
              <a:buFontTx/>
            </a:pPr>
            <a:r>
              <a:rPr lang="zh-CN" altLang="en-US" dirty="0">
                <a:solidFill>
                  <a:schemeClr val="bg1"/>
                </a:solidFill>
                <a:latin typeface="思源黑体 CN Light" panose="020B0300000000000000" pitchFamily="34" charset="-122"/>
                <a:ea typeface="思源黑体 CN Light" panose="020B0300000000000000" pitchFamily="34" charset="-122"/>
              </a:rPr>
              <a:t>若每相负载的阻抗和阻抗角都相同, 则称为对称负载。 </a:t>
            </a:r>
            <a:endParaRPr lang="zh-CN" altLang="en-US" dirty="0">
              <a:solidFill>
                <a:schemeClr val="bg1"/>
              </a:solidFill>
              <a:latin typeface="思源黑体 CN Light" panose="020B0300000000000000" pitchFamily="34" charset="-122"/>
              <a:ea typeface="思源黑体 CN Light" panose="020B0300000000000000" pitchFamily="34" charset="-122"/>
            </a:endParaRPr>
          </a:p>
          <a:p>
            <a:pPr algn="l">
              <a:buClrTx/>
              <a:buSzTx/>
              <a:buFontTx/>
            </a:pPr>
            <a:r>
              <a:rPr lang="zh-CN" altLang="en-US" dirty="0">
                <a:solidFill>
                  <a:schemeClr val="bg1"/>
                </a:solidFill>
                <a:latin typeface="思源黑体 CN Light" panose="020B0300000000000000" pitchFamily="34" charset="-122"/>
                <a:ea typeface="思源黑体 CN Light" panose="020B0300000000000000" pitchFamily="34" charset="-122"/>
              </a:rPr>
              <a:t>三相电路中若电源对称, 负载也对称, 则称为三相对称电路。</a:t>
            </a:r>
            <a:endParaRPr lang="zh-CN" altLang="en-US" dirty="0">
              <a:solidFill>
                <a:schemeClr val="bg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三相负载的连接</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三相负载的星形连接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5" name="文本框 14"/>
          <p:cNvSpPr txBox="1"/>
          <p:nvPr/>
        </p:nvSpPr>
        <p:spPr>
          <a:xfrm>
            <a:off x="8214995" y="4874260"/>
            <a:ext cx="3410585" cy="368300"/>
          </a:xfrm>
          <a:prstGeom prst="rect">
            <a:avLst/>
          </a:prstGeom>
          <a:noFill/>
        </p:spPr>
        <p:txBody>
          <a:bodyPr wrap="square" rtlCol="0" anchor="t">
            <a:spAutoFit/>
          </a:bodyPr>
          <a:p>
            <a:r>
              <a:rPr lang="zh-CN" altLang="en-US">
                <a:solidFill>
                  <a:schemeClr val="accent1"/>
                </a:solidFill>
                <a:sym typeface="+mn-ea"/>
              </a:rPr>
              <a:t>相电源三角形连接时电流的矢量</a:t>
            </a:r>
            <a:endParaRPr lang="zh-CN" altLang="en-US">
              <a:solidFill>
                <a:schemeClr val="accent1"/>
              </a:solidFill>
              <a:sym typeface="+mn-ea"/>
            </a:endParaRPr>
          </a:p>
        </p:txBody>
      </p:sp>
      <p:pic>
        <p:nvPicPr>
          <p:cNvPr id="3" name="图片 2"/>
          <p:cNvPicPr>
            <a:picLocks noChangeAspect="1"/>
          </p:cNvPicPr>
          <p:nvPr/>
        </p:nvPicPr>
        <p:blipFill>
          <a:blip r:embed="rId1"/>
          <a:stretch>
            <a:fillRect/>
          </a:stretch>
        </p:blipFill>
        <p:spPr>
          <a:xfrm>
            <a:off x="7831455" y="1793240"/>
            <a:ext cx="4177665" cy="2924810"/>
          </a:xfrm>
          <a:prstGeom prst="rect">
            <a:avLst/>
          </a:prstGeom>
        </p:spPr>
      </p:pic>
      <p:sp>
        <p:nvSpPr>
          <p:cNvPr id="10" name="文本框 9"/>
          <p:cNvSpPr txBox="1"/>
          <p:nvPr/>
        </p:nvSpPr>
        <p:spPr>
          <a:xfrm>
            <a:off x="819150" y="1558925"/>
            <a:ext cx="6645275" cy="922020"/>
          </a:xfrm>
          <a:prstGeom prst="rect">
            <a:avLst/>
          </a:prstGeom>
          <a:noFill/>
        </p:spPr>
        <p:txBody>
          <a:bodyPr wrap="square" rtlCol="0">
            <a:spAutoFit/>
          </a:bodyPr>
          <a:p>
            <a:pPr algn="just"/>
            <a:r>
              <a:rPr lang="en-US" altLang="zh-CN"/>
              <a:t>  </a:t>
            </a:r>
            <a:r>
              <a:rPr lang="zh-CN" altLang="en-US" dirty="0">
                <a:latin typeface="思源黑体 CN Light" panose="020B0300000000000000" pitchFamily="34" charset="-122"/>
                <a:ea typeface="思源黑体 CN Light" panose="020B0300000000000000" pitchFamily="34" charset="-122"/>
              </a:rPr>
              <a:t>在三相四线制中,因为有中线的存在,负载的工作情况与单相交流电路相同。若忽略连接导线的阻抗 (线路上的损耗), 则负载相电压等于发电机绕组上对应的相电压,即</a:t>
            </a:r>
            <a:endParaRPr lang="zh-CN" altLang="en-US" dirty="0">
              <a:latin typeface="思源黑体 CN Light" panose="020B0300000000000000" pitchFamily="34" charset="-122"/>
              <a:ea typeface="思源黑体 CN Light" panose="020B0300000000000000" pitchFamily="34" charset="-122"/>
            </a:endParaRPr>
          </a:p>
        </p:txBody>
      </p:sp>
      <p:pic>
        <p:nvPicPr>
          <p:cNvPr id="11" name="图片 10"/>
          <p:cNvPicPr>
            <a:picLocks noChangeAspect="1"/>
          </p:cNvPicPr>
          <p:nvPr/>
        </p:nvPicPr>
        <p:blipFill>
          <a:blip r:embed="rId2"/>
          <a:stretch>
            <a:fillRect/>
          </a:stretch>
        </p:blipFill>
        <p:spPr>
          <a:xfrm>
            <a:off x="2531745" y="2480945"/>
            <a:ext cx="3220085" cy="637540"/>
          </a:xfrm>
          <a:prstGeom prst="rect">
            <a:avLst/>
          </a:prstGeom>
        </p:spPr>
      </p:pic>
      <p:sp>
        <p:nvSpPr>
          <p:cNvPr id="12" name="文本框 11"/>
          <p:cNvSpPr txBox="1"/>
          <p:nvPr/>
        </p:nvSpPr>
        <p:spPr>
          <a:xfrm>
            <a:off x="687070" y="3254375"/>
            <a:ext cx="1844675"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负载各相电流为</a:t>
            </a:r>
            <a:endParaRPr lang="zh-CN" altLang="en-US"/>
          </a:p>
        </p:txBody>
      </p:sp>
      <p:pic>
        <p:nvPicPr>
          <p:cNvPr id="13" name="图片 12"/>
          <p:cNvPicPr>
            <a:picLocks noChangeAspect="1"/>
          </p:cNvPicPr>
          <p:nvPr/>
        </p:nvPicPr>
        <p:blipFill>
          <a:blip r:embed="rId3"/>
          <a:stretch>
            <a:fillRect/>
          </a:stretch>
        </p:blipFill>
        <p:spPr>
          <a:xfrm>
            <a:off x="2531745" y="3232150"/>
            <a:ext cx="5036185" cy="1049020"/>
          </a:xfrm>
          <a:prstGeom prst="rect">
            <a:avLst/>
          </a:prstGeom>
        </p:spPr>
      </p:pic>
      <p:sp>
        <p:nvSpPr>
          <p:cNvPr id="14" name="文本框 13"/>
          <p:cNvSpPr txBox="1"/>
          <p:nvPr/>
        </p:nvSpPr>
        <p:spPr>
          <a:xfrm>
            <a:off x="732790" y="4394835"/>
            <a:ext cx="5683250"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相电压与相电流的相位差等于各相负载的阻抗角, 即</a:t>
            </a:r>
            <a:endParaRPr lang="zh-CN" altLang="en-US" dirty="0">
              <a:latin typeface="思源黑体 CN Light" panose="020B0300000000000000" pitchFamily="34" charset="-122"/>
              <a:ea typeface="思源黑体 CN Light" panose="020B0300000000000000" pitchFamily="34" charset="-122"/>
            </a:endParaRPr>
          </a:p>
        </p:txBody>
      </p:sp>
      <p:pic>
        <p:nvPicPr>
          <p:cNvPr id="16" name="图片 15"/>
          <p:cNvPicPr>
            <a:picLocks noChangeAspect="1"/>
          </p:cNvPicPr>
          <p:nvPr/>
        </p:nvPicPr>
        <p:blipFill>
          <a:blip r:embed="rId4"/>
          <a:stretch>
            <a:fillRect/>
          </a:stretch>
        </p:blipFill>
        <p:spPr>
          <a:xfrm>
            <a:off x="2531745" y="4749165"/>
            <a:ext cx="5038725" cy="875030"/>
          </a:xfrm>
          <a:prstGeom prst="rect">
            <a:avLst/>
          </a:prstGeom>
        </p:spPr>
      </p:pic>
      <p:sp>
        <p:nvSpPr>
          <p:cNvPr id="19" name="文本框 18"/>
          <p:cNvSpPr txBox="1"/>
          <p:nvPr/>
        </p:nvSpPr>
        <p:spPr>
          <a:xfrm>
            <a:off x="428625" y="5638800"/>
            <a:ext cx="11447145" cy="398780"/>
          </a:xfrm>
          <a:prstGeom prst="rect">
            <a:avLst/>
          </a:prstGeom>
        </p:spPr>
        <p:txBody>
          <a:bodyPr wrap="square">
            <a:spAutoFit/>
          </a:bodyPr>
          <a:p>
            <a:r>
              <a:rPr lang="en-US" altLang="zh-CN" sz="2000">
                <a:solidFill>
                  <a:srgbClr val="000000"/>
                </a:solidFill>
                <a:ea typeface="+mn-lt"/>
                <a:cs typeface="+mn-lt"/>
              </a:rPr>
              <a:t> </a:t>
            </a:r>
            <a:r>
              <a:rPr lang="zh-CN" altLang="en-US" sz="1800" dirty="0">
                <a:latin typeface="思源黑体 CN Light" panose="020B0300000000000000" pitchFamily="34" charset="-122"/>
                <a:ea typeface="思源黑体 CN Light" panose="020B0300000000000000" pitchFamily="34" charset="-122"/>
              </a:rPr>
              <a:t>规定中线电流的参考方向为自负载的中性点N</a:t>
            </a:r>
            <a:r>
              <a:rPr lang="zh-CN" altLang="en-US" sz="1800" baseline="-25000" dirty="0">
                <a:latin typeface="思源黑体 CN Light" panose="020B0300000000000000" pitchFamily="34" charset="-122"/>
                <a:ea typeface="思源黑体 CN Light" panose="020B0300000000000000" pitchFamily="34" charset="-122"/>
              </a:rPr>
              <a:t>1</a:t>
            </a:r>
            <a:r>
              <a:rPr lang="zh-CN" altLang="en-US" sz="1800" dirty="0">
                <a:latin typeface="思源黑体 CN Light" panose="020B0300000000000000" pitchFamily="34" charset="-122"/>
                <a:ea typeface="思源黑体 CN Light" panose="020B0300000000000000" pitchFamily="34" charset="-122"/>
              </a:rPr>
              <a:t>指向电源中性点 N, 根据基尔霍夫电流定律可知, 中线电流 I</a:t>
            </a:r>
            <a:r>
              <a:rPr lang="zh-CN" altLang="en-US" sz="1800" baseline="-25000" dirty="0">
                <a:latin typeface="思源黑体 CN Light" panose="020B0300000000000000" pitchFamily="34" charset="-122"/>
                <a:ea typeface="思源黑体 CN Light" panose="020B0300000000000000" pitchFamily="34" charset="-122"/>
              </a:rPr>
              <a:t>N</a:t>
            </a:r>
            <a:r>
              <a:rPr lang="zh-CN" altLang="en-US" sz="1800" dirty="0">
                <a:latin typeface="思源黑体 CN Light" panose="020B0300000000000000" pitchFamily="34" charset="-122"/>
                <a:ea typeface="思源黑体 CN Light" panose="020B0300000000000000" pitchFamily="34" charset="-122"/>
              </a:rPr>
              <a:t>为：</a:t>
            </a:r>
            <a:endParaRPr lang="zh-CN" altLang="en-US" sz="2000">
              <a:solidFill>
                <a:srgbClr val="000000"/>
              </a:solidFill>
              <a:ea typeface="+mn-lt"/>
              <a:cs typeface="+mn-lt"/>
            </a:endParaRPr>
          </a:p>
        </p:txBody>
      </p:sp>
      <p:pic>
        <p:nvPicPr>
          <p:cNvPr id="21" name="图片 20"/>
          <p:cNvPicPr>
            <a:picLocks noChangeAspect="1"/>
          </p:cNvPicPr>
          <p:nvPr/>
        </p:nvPicPr>
        <p:blipFill>
          <a:blip r:embed="rId5"/>
          <a:stretch>
            <a:fillRect/>
          </a:stretch>
        </p:blipFill>
        <p:spPr>
          <a:xfrm>
            <a:off x="3911600" y="6115050"/>
            <a:ext cx="2276475" cy="5905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三相负载的连接</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三相负载的星形连接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700405" y="1549400"/>
            <a:ext cx="10741660" cy="1649730"/>
          </a:xfrm>
          <a:prstGeom prst="rect">
            <a:avLst/>
          </a:prstGeom>
        </p:spPr>
        <p:txBody>
          <a:bodyPr wrap="square">
            <a:noAutofit/>
          </a:bodyPr>
          <a:p>
            <a:r>
              <a:rPr lang="en-US" altLang="zh-CN">
                <a:solidFill>
                  <a:srgbClr val="000000"/>
                </a:solidFill>
                <a:ea typeface="+mn-lt"/>
                <a:cs typeface="+mn-lt"/>
              </a:rPr>
              <a:t>  </a:t>
            </a:r>
            <a:r>
              <a:rPr lang="zh-CN" altLang="en-US" dirty="0">
                <a:latin typeface="思源黑体 CN Light" panose="020B0300000000000000" pitchFamily="34" charset="-122"/>
                <a:ea typeface="思源黑体 CN Light" panose="020B0300000000000000" pitchFamily="34" charset="-122"/>
              </a:rPr>
              <a:t>对于三相对称负载, 各相电流也是对称的, 那么三相电流的矢量和等于零, 即中线电流为零。三相异步电动机是对称三相</a:t>
            </a:r>
            <a:r>
              <a:rPr lang="zh-CN" altLang="en-US" dirty="0">
                <a:latin typeface="思源黑体 CN Light" panose="020B0300000000000000" pitchFamily="34" charset="-122"/>
                <a:ea typeface="思源黑体 CN Light" panose="020B0300000000000000" pitchFamily="34" charset="-122"/>
                <a:sym typeface="+mn-ea"/>
              </a:rPr>
              <a:t>负载, 故可对它采用三相三线制供电。 当负载对称时, 假使只需计算电压、 电流有效值, 则计算上可简化为只计算一相。</a:t>
            </a:r>
            <a:endParaRPr lang="zh-CN" altLang="en-US">
              <a:solidFill>
                <a:srgbClr val="000000"/>
              </a:solidFill>
              <a:ea typeface="+mn-lt"/>
              <a:cs typeface="+mn-lt"/>
            </a:endParaRPr>
          </a:p>
          <a:p>
            <a:r>
              <a:rPr lang="zh-CN" altLang="en-US" sz="1600">
                <a:solidFill>
                  <a:srgbClr val="000000"/>
                </a:solidFill>
                <a:latin typeface="E-BZ"/>
                <a:ea typeface="E-BZ"/>
              </a:rPr>
              <a:t> </a:t>
            </a:r>
            <a:endParaRPr lang="zh-CN" altLang="en-US" sz="1600">
              <a:solidFill>
                <a:srgbClr val="000000"/>
              </a:solidFill>
              <a:latin typeface="E-BZ"/>
              <a:ea typeface="E-BZ"/>
            </a:endParaRPr>
          </a:p>
        </p:txBody>
      </p:sp>
      <p:sp>
        <p:nvSpPr>
          <p:cNvPr id="5" name="文本框 4"/>
          <p:cNvSpPr txBox="1"/>
          <p:nvPr/>
        </p:nvSpPr>
        <p:spPr>
          <a:xfrm>
            <a:off x="916940" y="2766695"/>
            <a:ext cx="4064000"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对于星形接法的对称负载:</a:t>
            </a:r>
            <a:endParaRPr lang="zh-CN" altLang="en-US" dirty="0">
              <a:latin typeface="思源黑体 CN Light" panose="020B0300000000000000" pitchFamily="34" charset="-122"/>
              <a:ea typeface="思源黑体 CN Light" panose="020B0300000000000000" pitchFamily="34" charset="-122"/>
            </a:endParaRPr>
          </a:p>
        </p:txBody>
      </p:sp>
      <p:sp>
        <p:nvSpPr>
          <p:cNvPr id="20" name="文本框 19"/>
          <p:cNvSpPr txBox="1"/>
          <p:nvPr/>
        </p:nvSpPr>
        <p:spPr>
          <a:xfrm>
            <a:off x="916940" y="3315335"/>
            <a:ext cx="1158875" cy="368300"/>
          </a:xfrm>
          <a:prstGeom prst="rect">
            <a:avLst/>
          </a:prstGeom>
          <a:noFill/>
        </p:spPr>
        <p:txBody>
          <a:bodyPr wrap="square" rtlCol="0">
            <a:spAutoFit/>
          </a:bodyPr>
          <a:p>
            <a:pPr algn="l">
              <a:buClrTx/>
              <a:buSzTx/>
              <a:buFontTx/>
            </a:pPr>
            <a:r>
              <a:rPr lang="zh-CN" altLang="en-US" dirty="0">
                <a:latin typeface="思源黑体 CN Light" panose="020B0300000000000000" pitchFamily="34" charset="-122"/>
                <a:ea typeface="思源黑体 CN Light" panose="020B0300000000000000" pitchFamily="34" charset="-122"/>
              </a:rPr>
              <a:t>相电压为</a:t>
            </a:r>
            <a:endParaRPr lang="zh-CN" altLang="en-US" dirty="0">
              <a:latin typeface="思源黑体 CN Light" panose="020B0300000000000000" pitchFamily="34" charset="-122"/>
              <a:ea typeface="思源黑体 CN Light" panose="020B0300000000000000" pitchFamily="34" charset="-122"/>
            </a:endParaRPr>
          </a:p>
        </p:txBody>
      </p:sp>
      <p:pic>
        <p:nvPicPr>
          <p:cNvPr id="22" name="图片 21"/>
          <p:cNvPicPr>
            <a:picLocks noChangeAspect="1"/>
          </p:cNvPicPr>
          <p:nvPr/>
        </p:nvPicPr>
        <p:blipFill>
          <a:blip r:embed="rId1"/>
          <a:stretch>
            <a:fillRect/>
          </a:stretch>
        </p:blipFill>
        <p:spPr>
          <a:xfrm>
            <a:off x="2052320" y="3159760"/>
            <a:ext cx="1600200" cy="719455"/>
          </a:xfrm>
          <a:prstGeom prst="rect">
            <a:avLst/>
          </a:prstGeom>
        </p:spPr>
      </p:pic>
      <p:sp>
        <p:nvSpPr>
          <p:cNvPr id="23" name="文本框 22"/>
          <p:cNvSpPr txBox="1"/>
          <p:nvPr/>
        </p:nvSpPr>
        <p:spPr>
          <a:xfrm>
            <a:off x="916940" y="4352290"/>
            <a:ext cx="1208405"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相电流为</a:t>
            </a:r>
            <a:endParaRPr lang="zh-CN" altLang="en-US"/>
          </a:p>
        </p:txBody>
      </p:sp>
      <p:pic>
        <p:nvPicPr>
          <p:cNvPr id="24" name="图片 23"/>
          <p:cNvPicPr>
            <a:picLocks noChangeAspect="1"/>
          </p:cNvPicPr>
          <p:nvPr/>
        </p:nvPicPr>
        <p:blipFill>
          <a:blip r:embed="rId2"/>
          <a:stretch>
            <a:fillRect/>
          </a:stretch>
        </p:blipFill>
        <p:spPr>
          <a:xfrm>
            <a:off x="2075815" y="4242435"/>
            <a:ext cx="1577340" cy="774065"/>
          </a:xfrm>
          <a:prstGeom prst="rect">
            <a:avLst/>
          </a:prstGeom>
        </p:spPr>
      </p:pic>
      <p:sp>
        <p:nvSpPr>
          <p:cNvPr id="25" name="文本框 24"/>
          <p:cNvSpPr txBox="1"/>
          <p:nvPr/>
        </p:nvSpPr>
        <p:spPr>
          <a:xfrm>
            <a:off x="916940" y="5379720"/>
            <a:ext cx="2006600"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各相功率因数为</a:t>
            </a:r>
            <a:endParaRPr lang="zh-CN" altLang="en-US" dirty="0">
              <a:latin typeface="思源黑体 CN Light" panose="020B0300000000000000" pitchFamily="34" charset="-122"/>
              <a:ea typeface="思源黑体 CN Light" panose="020B0300000000000000" pitchFamily="34" charset="-122"/>
            </a:endParaRPr>
          </a:p>
        </p:txBody>
      </p:sp>
      <p:pic>
        <p:nvPicPr>
          <p:cNvPr id="27" name="图片 26"/>
          <p:cNvPicPr>
            <a:picLocks noChangeAspect="1"/>
          </p:cNvPicPr>
          <p:nvPr/>
        </p:nvPicPr>
        <p:blipFill>
          <a:blip r:embed="rId3"/>
          <a:stretch>
            <a:fillRect/>
          </a:stretch>
        </p:blipFill>
        <p:spPr>
          <a:xfrm>
            <a:off x="2822575" y="5130800"/>
            <a:ext cx="2505075" cy="866775"/>
          </a:xfrm>
          <a:prstGeom prst="rect">
            <a:avLst/>
          </a:prstGeom>
        </p:spPr>
      </p:pic>
      <p:sp>
        <p:nvSpPr>
          <p:cNvPr id="28" name="文本框 27"/>
          <p:cNvSpPr txBox="1"/>
          <p:nvPr/>
        </p:nvSpPr>
        <p:spPr>
          <a:xfrm>
            <a:off x="1080770" y="6188710"/>
            <a:ext cx="8111490"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式中, Z 为每相负载的阻抗; R 为每相负载的电阻; φ 为各相负载的阻抗角。</a:t>
            </a:r>
            <a:endParaRPr lang="zh-CN" altLang="en-US"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三相负载的连接</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三相负载的三角形连接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pic>
        <p:nvPicPr>
          <p:cNvPr id="3" name="图片 2"/>
          <p:cNvPicPr>
            <a:picLocks noChangeAspect="1"/>
          </p:cNvPicPr>
          <p:nvPr/>
        </p:nvPicPr>
        <p:blipFill>
          <a:blip r:embed="rId1"/>
          <a:stretch>
            <a:fillRect/>
          </a:stretch>
        </p:blipFill>
        <p:spPr>
          <a:xfrm>
            <a:off x="8620760" y="2180590"/>
            <a:ext cx="3380105" cy="2952750"/>
          </a:xfrm>
          <a:prstGeom prst="rect">
            <a:avLst/>
          </a:prstGeom>
        </p:spPr>
      </p:pic>
      <p:sp>
        <p:nvSpPr>
          <p:cNvPr id="11" name="文本框 10"/>
          <p:cNvSpPr txBox="1"/>
          <p:nvPr/>
        </p:nvSpPr>
        <p:spPr>
          <a:xfrm>
            <a:off x="568325" y="1626870"/>
            <a:ext cx="7868920" cy="922020"/>
          </a:xfrm>
          <a:prstGeom prst="rect">
            <a:avLst/>
          </a:prstGeom>
          <a:noFill/>
        </p:spPr>
        <p:txBody>
          <a:bodyPr wrap="square" rtlCol="0">
            <a:spAutoFit/>
          </a:bodyPr>
          <a:p>
            <a:pPr algn="just"/>
            <a:r>
              <a:rPr lang="en-US" altLang="zh-CN"/>
              <a:t>  </a:t>
            </a:r>
            <a:r>
              <a:rPr lang="zh-CN" altLang="en-US" dirty="0">
                <a:latin typeface="思源黑体 CN Light" panose="020B0300000000000000" pitchFamily="34" charset="-122"/>
                <a:ea typeface="思源黑体 CN Light" panose="020B0300000000000000" pitchFamily="34" charset="-122"/>
              </a:rPr>
              <a:t>当负载的额定电压等于电源的线电压时, 负载应连接成三角形。 各相负载分别接于 A、B间, B、C 间,C、A间,构成一个三相三角形负载, 如图所示。 负载为三角形连接时不用中线, 故不论负载对称与否电路均为</a:t>
            </a:r>
            <a:r>
              <a:rPr lang="zh-CN" altLang="en-US" dirty="0">
                <a:solidFill>
                  <a:srgbClr val="C00000"/>
                </a:solidFill>
                <a:latin typeface="思源黑体 CN Light" panose="020B0300000000000000" pitchFamily="34" charset="-122"/>
                <a:ea typeface="思源黑体 CN Light" panose="020B0300000000000000" pitchFamily="34" charset="-122"/>
              </a:rPr>
              <a:t>三相三线制。</a:t>
            </a:r>
            <a:endParaRPr lang="zh-CN" altLang="en-US" dirty="0">
              <a:solidFill>
                <a:srgbClr val="C00000"/>
              </a:solidFill>
              <a:latin typeface="思源黑体 CN Light" panose="020B0300000000000000" pitchFamily="34" charset="-122"/>
              <a:ea typeface="思源黑体 CN Light" panose="020B0300000000000000" pitchFamily="34" charset="-122"/>
            </a:endParaRPr>
          </a:p>
        </p:txBody>
      </p:sp>
      <p:sp>
        <p:nvSpPr>
          <p:cNvPr id="12" name="文本框 11"/>
          <p:cNvSpPr txBox="1"/>
          <p:nvPr/>
        </p:nvSpPr>
        <p:spPr>
          <a:xfrm>
            <a:off x="701675" y="2641600"/>
            <a:ext cx="7734935" cy="922020"/>
          </a:xfrm>
          <a:prstGeom prst="rect">
            <a:avLst/>
          </a:prstGeom>
        </p:spPr>
        <p:txBody>
          <a:bodyPr wrap="square">
            <a:spAutoFit/>
          </a:bodyPr>
          <a:p>
            <a:r>
              <a:rPr lang="zh-CN" altLang="en-US" dirty="0">
                <a:latin typeface="思源黑体 CN Light" panose="020B0300000000000000" pitchFamily="34" charset="-122"/>
                <a:ea typeface="思源黑体 CN Light" panose="020B0300000000000000" pitchFamily="34" charset="-122"/>
              </a:rPr>
              <a:t>规定三角形负载相电压的参考方向与线电压的参考方向相同, 故负载相电压等于线电压。 规定三角形负载相电流的 参考方向与相电压的参考方向一致, 以 i</a:t>
            </a:r>
            <a:r>
              <a:rPr lang="zh-CN" altLang="en-US" baseline="-25000" dirty="0">
                <a:latin typeface="思源黑体 CN Light" panose="020B0300000000000000" pitchFamily="34" charset="-122"/>
                <a:ea typeface="思源黑体 CN Light" panose="020B0300000000000000" pitchFamily="34" charset="-122"/>
              </a:rPr>
              <a:t>AB</a:t>
            </a:r>
            <a:r>
              <a:rPr lang="zh-CN" altLang="en-US" dirty="0">
                <a:latin typeface="思源黑体 CN Light" panose="020B0300000000000000" pitchFamily="34" charset="-122"/>
                <a:ea typeface="思源黑体 CN Light" panose="020B0300000000000000" pitchFamily="34" charset="-122"/>
              </a:rPr>
              <a:t> 、i</a:t>
            </a:r>
            <a:r>
              <a:rPr lang="zh-CN" altLang="en-US" baseline="-25000" dirty="0">
                <a:latin typeface="思源黑体 CN Light" panose="020B0300000000000000" pitchFamily="34" charset="-122"/>
                <a:ea typeface="思源黑体 CN Light" panose="020B0300000000000000" pitchFamily="34" charset="-122"/>
              </a:rPr>
              <a:t>BC</a:t>
            </a:r>
            <a:r>
              <a:rPr lang="zh-CN" altLang="en-US" dirty="0">
                <a:latin typeface="思源黑体 CN Light" panose="020B0300000000000000" pitchFamily="34" charset="-122"/>
                <a:ea typeface="思源黑体 CN Light" panose="020B0300000000000000" pitchFamily="34" charset="-122"/>
              </a:rPr>
              <a:t> 、i</a:t>
            </a:r>
            <a:r>
              <a:rPr lang="zh-CN" altLang="en-US" baseline="-25000" dirty="0">
                <a:latin typeface="思源黑体 CN Light" panose="020B0300000000000000" pitchFamily="34" charset="-122"/>
                <a:ea typeface="思源黑体 CN Light" panose="020B0300000000000000" pitchFamily="34" charset="-122"/>
              </a:rPr>
              <a:t>CA</a:t>
            </a:r>
            <a:r>
              <a:rPr lang="zh-CN" altLang="en-US" dirty="0">
                <a:latin typeface="思源黑体 CN Light" panose="020B0300000000000000" pitchFamily="34" charset="-122"/>
                <a:ea typeface="思源黑体 CN Light" panose="020B0300000000000000" pitchFamily="34" charset="-122"/>
              </a:rPr>
              <a:t>表示, 双下标顺序为参考方向。各相电流为</a:t>
            </a:r>
            <a:endParaRPr lang="zh-CN" altLang="en-US">
              <a:solidFill>
                <a:srgbClr val="000000"/>
              </a:solidFill>
              <a:ea typeface="+mn-lt"/>
              <a:cs typeface="+mn-lt"/>
            </a:endParaRPr>
          </a:p>
        </p:txBody>
      </p:sp>
      <p:pic>
        <p:nvPicPr>
          <p:cNvPr id="13" name="图片 12"/>
          <p:cNvPicPr>
            <a:picLocks noChangeAspect="1"/>
          </p:cNvPicPr>
          <p:nvPr/>
        </p:nvPicPr>
        <p:blipFill>
          <a:blip r:embed="rId2"/>
          <a:stretch>
            <a:fillRect/>
          </a:stretch>
        </p:blipFill>
        <p:spPr>
          <a:xfrm>
            <a:off x="2839085" y="3561080"/>
            <a:ext cx="3673475" cy="937895"/>
          </a:xfrm>
          <a:prstGeom prst="rect">
            <a:avLst/>
          </a:prstGeom>
        </p:spPr>
      </p:pic>
      <p:sp>
        <p:nvSpPr>
          <p:cNvPr id="14" name="文本框 13"/>
          <p:cNvSpPr txBox="1"/>
          <p:nvPr/>
        </p:nvSpPr>
        <p:spPr>
          <a:xfrm>
            <a:off x="735330" y="4639945"/>
            <a:ext cx="1316990" cy="469900"/>
          </a:xfrm>
          <a:prstGeom prst="rect">
            <a:avLst/>
          </a:prstGeom>
        </p:spPr>
        <p:txBody>
          <a:bodyPr wrap="square">
            <a:noAutofit/>
          </a:bodyPr>
          <a:p>
            <a:r>
              <a:rPr lang="zh-CN" altLang="en-US" dirty="0">
                <a:latin typeface="思源黑体 CN Light" panose="020B0300000000000000" pitchFamily="34" charset="-122"/>
                <a:ea typeface="思源黑体 CN Light" panose="020B0300000000000000" pitchFamily="34" charset="-122"/>
              </a:rPr>
              <a:t>线电流为</a:t>
            </a:r>
            <a:r>
              <a:rPr lang="zh-CN" altLang="en-US">
                <a:solidFill>
                  <a:srgbClr val="000000"/>
                </a:solidFill>
                <a:latin typeface="FZSSK--GBK1-0"/>
                <a:ea typeface="FZSSK--GBK1-0"/>
              </a:rPr>
              <a:t> </a:t>
            </a:r>
            <a:endParaRPr lang="zh-CN" altLang="en-US">
              <a:solidFill>
                <a:srgbClr val="000000"/>
              </a:solidFill>
              <a:latin typeface="FZSSK--GBK1-0"/>
              <a:ea typeface="FZSSK--GBK1-0"/>
            </a:endParaRPr>
          </a:p>
        </p:txBody>
      </p:sp>
      <p:pic>
        <p:nvPicPr>
          <p:cNvPr id="16" name="图片 15"/>
          <p:cNvPicPr>
            <a:picLocks noChangeAspect="1"/>
          </p:cNvPicPr>
          <p:nvPr/>
        </p:nvPicPr>
        <p:blipFill>
          <a:blip r:embed="rId3"/>
          <a:stretch>
            <a:fillRect/>
          </a:stretch>
        </p:blipFill>
        <p:spPr>
          <a:xfrm>
            <a:off x="2052320" y="4591050"/>
            <a:ext cx="4800600" cy="518795"/>
          </a:xfrm>
          <a:prstGeom prst="rect">
            <a:avLst/>
          </a:prstGeom>
        </p:spPr>
      </p:pic>
      <p:sp>
        <p:nvSpPr>
          <p:cNvPr id="19" name="文本框 18"/>
          <p:cNvSpPr txBox="1"/>
          <p:nvPr/>
        </p:nvSpPr>
        <p:spPr>
          <a:xfrm>
            <a:off x="735330" y="5370195"/>
            <a:ext cx="5269230" cy="368300"/>
          </a:xfrm>
          <a:prstGeom prst="rect">
            <a:avLst/>
          </a:prstGeom>
        </p:spPr>
        <p:txBody>
          <a:bodyPr wrap="square">
            <a:noAutofit/>
          </a:bodyPr>
          <a:p>
            <a:pPr lvl="0" algn="l">
              <a:buClrTx/>
              <a:buSzTx/>
              <a:buFontTx/>
            </a:pPr>
            <a:r>
              <a:rPr lang="zh-CN" altLang="en-US" dirty="0">
                <a:latin typeface="思源黑体 CN Light" panose="020B0300000000000000" pitchFamily="34" charset="-122"/>
                <a:ea typeface="思源黑体 CN Light" panose="020B0300000000000000" pitchFamily="34" charset="-122"/>
                <a:sym typeface="+mn-ea"/>
              </a:rPr>
              <a:t>根据基尔霍夫电流定律</a:t>
            </a:r>
            <a:r>
              <a:rPr lang="zh-CN" altLang="en-US" dirty="0">
                <a:latin typeface="思源黑体 CN Light" panose="020B0300000000000000" pitchFamily="34" charset="-122"/>
                <a:ea typeface="思源黑体 CN Light" panose="020B0300000000000000" pitchFamily="34" charset="-122"/>
                <a:sym typeface="+mn-ea"/>
              </a:rPr>
              <a:t>, </a:t>
            </a:r>
            <a:r>
              <a:rPr lang="zh-CN" altLang="en-US" dirty="0">
                <a:latin typeface="思源黑体 CN Light" panose="020B0300000000000000" pitchFamily="34" charset="-122"/>
                <a:ea typeface="思源黑体 CN Light" panose="020B0300000000000000" pitchFamily="34" charset="-122"/>
                <a:sym typeface="+mn-ea"/>
              </a:rPr>
              <a:t>三个线电流之和为零</a:t>
            </a:r>
            <a:r>
              <a:rPr lang="zh-CN" altLang="en-US" dirty="0">
                <a:latin typeface="思源黑体 CN Light" panose="020B0300000000000000" pitchFamily="34" charset="-122"/>
                <a:ea typeface="思源黑体 CN Light" panose="020B0300000000000000" pitchFamily="34" charset="-122"/>
                <a:sym typeface="+mn-ea"/>
              </a:rPr>
              <a:t>, </a:t>
            </a:r>
            <a:r>
              <a:rPr lang="zh-CN" altLang="en-US" dirty="0">
                <a:latin typeface="思源黑体 CN Light" panose="020B0300000000000000" pitchFamily="34" charset="-122"/>
                <a:ea typeface="思源黑体 CN Light" panose="020B0300000000000000" pitchFamily="34" charset="-122"/>
                <a:sym typeface="+mn-ea"/>
              </a:rPr>
              <a:t>即 </a:t>
            </a:r>
            <a:endParaRPr lang="zh-CN" altLang="en-US" dirty="0">
              <a:latin typeface="思源黑体 CN Light" panose="020B0300000000000000" pitchFamily="34" charset="-122"/>
              <a:ea typeface="思源黑体 CN Light" panose="020B0300000000000000" pitchFamily="34" charset="-122"/>
              <a:sym typeface="+mn-ea"/>
            </a:endParaRPr>
          </a:p>
        </p:txBody>
      </p:sp>
      <p:pic>
        <p:nvPicPr>
          <p:cNvPr id="21" name="图片 20"/>
          <p:cNvPicPr>
            <a:picLocks noChangeAspect="1"/>
          </p:cNvPicPr>
          <p:nvPr/>
        </p:nvPicPr>
        <p:blipFill>
          <a:blip r:embed="rId4"/>
          <a:stretch>
            <a:fillRect/>
          </a:stretch>
        </p:blipFill>
        <p:spPr>
          <a:xfrm>
            <a:off x="6004560" y="5250180"/>
            <a:ext cx="2134870" cy="607695"/>
          </a:xfrm>
          <a:prstGeom prst="rect">
            <a:avLst/>
          </a:prstGeom>
        </p:spPr>
      </p:pic>
      <p:sp>
        <p:nvSpPr>
          <p:cNvPr id="26" name="文本框 25"/>
          <p:cNvSpPr txBox="1"/>
          <p:nvPr/>
        </p:nvSpPr>
        <p:spPr>
          <a:xfrm>
            <a:off x="792480" y="5967730"/>
            <a:ext cx="1737360" cy="368300"/>
          </a:xfrm>
          <a:prstGeom prst="rect">
            <a:avLst/>
          </a:prstGeom>
        </p:spPr>
        <p:txBody>
          <a:bodyPr wrap="square">
            <a:spAutoFit/>
          </a:bodyPr>
          <a:p>
            <a:r>
              <a:rPr lang="zh-CN" altLang="en-US" dirty="0">
                <a:latin typeface="思源黑体 CN Light" panose="020B0300000000000000" pitchFamily="34" charset="-122"/>
                <a:ea typeface="思源黑体 CN Light" panose="020B0300000000000000" pitchFamily="34" charset="-122"/>
              </a:rPr>
              <a:t>对称三相负载</a:t>
            </a:r>
            <a:r>
              <a:rPr lang="zh-CN" altLang="en-US" sz="1600">
                <a:solidFill>
                  <a:srgbClr val="000000"/>
                </a:solidFill>
                <a:latin typeface="FZSSK--GBK1-0"/>
                <a:ea typeface="FZSSK--GBK1-0"/>
              </a:rPr>
              <a:t> </a:t>
            </a:r>
            <a:endParaRPr lang="zh-CN" altLang="en-US" sz="1600">
              <a:solidFill>
                <a:srgbClr val="000000"/>
              </a:solidFill>
              <a:latin typeface="FZSSK--GBK1-0"/>
              <a:ea typeface="FZSSK--GBK1-0"/>
            </a:endParaRPr>
          </a:p>
        </p:txBody>
      </p:sp>
      <p:pic>
        <p:nvPicPr>
          <p:cNvPr id="30" name="图片 29"/>
          <p:cNvPicPr>
            <a:picLocks noChangeAspect="1"/>
          </p:cNvPicPr>
          <p:nvPr/>
        </p:nvPicPr>
        <p:blipFill>
          <a:blip r:embed="rId5"/>
          <a:stretch>
            <a:fillRect/>
          </a:stretch>
        </p:blipFill>
        <p:spPr>
          <a:xfrm>
            <a:off x="2392680" y="5857875"/>
            <a:ext cx="2524125" cy="533400"/>
          </a:xfrm>
          <a:prstGeom prst="rect">
            <a:avLst/>
          </a:prstGeom>
        </p:spPr>
      </p:pic>
      <p:sp>
        <p:nvSpPr>
          <p:cNvPr id="31" name="文本框 30"/>
          <p:cNvSpPr txBox="1"/>
          <p:nvPr/>
        </p:nvSpPr>
        <p:spPr>
          <a:xfrm>
            <a:off x="5058410" y="5998845"/>
            <a:ext cx="1851660" cy="368300"/>
          </a:xfrm>
          <a:prstGeom prst="rect">
            <a:avLst/>
          </a:prstGeom>
        </p:spPr>
        <p:txBody>
          <a:bodyPr wrap="square">
            <a:spAutoFit/>
          </a:bodyPr>
          <a:p>
            <a:r>
              <a:rPr lang="zh-CN" altLang="en-US" dirty="0">
                <a:latin typeface="思源黑体 CN Light" panose="020B0300000000000000" pitchFamily="34" charset="-122"/>
                <a:ea typeface="思源黑体 CN Light" panose="020B0300000000000000" pitchFamily="34" charset="-122"/>
              </a:rPr>
              <a:t>负载的相电流</a:t>
            </a:r>
            <a:endParaRPr lang="zh-CN" altLang="en-US">
              <a:solidFill>
                <a:srgbClr val="000000"/>
              </a:solidFill>
              <a:ea typeface="+mn-lt"/>
            </a:endParaRPr>
          </a:p>
        </p:txBody>
      </p:sp>
      <p:pic>
        <p:nvPicPr>
          <p:cNvPr id="32" name="图片 31"/>
          <p:cNvPicPr>
            <a:picLocks noChangeAspect="1"/>
          </p:cNvPicPr>
          <p:nvPr/>
        </p:nvPicPr>
        <p:blipFill>
          <a:blip r:embed="rId6"/>
          <a:stretch>
            <a:fillRect/>
          </a:stretch>
        </p:blipFill>
        <p:spPr>
          <a:xfrm>
            <a:off x="6693535" y="5886450"/>
            <a:ext cx="2019300" cy="5048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三相负载的连接</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三相负载的三角形连接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pic>
        <p:nvPicPr>
          <p:cNvPr id="3" name="图片 2"/>
          <p:cNvPicPr>
            <a:picLocks noChangeAspect="1"/>
          </p:cNvPicPr>
          <p:nvPr/>
        </p:nvPicPr>
        <p:blipFill>
          <a:blip r:embed="rId1"/>
          <a:stretch>
            <a:fillRect/>
          </a:stretch>
        </p:blipFill>
        <p:spPr>
          <a:xfrm>
            <a:off x="8046085" y="1903730"/>
            <a:ext cx="3733800" cy="3162935"/>
          </a:xfrm>
          <a:prstGeom prst="rect">
            <a:avLst/>
          </a:prstGeom>
        </p:spPr>
      </p:pic>
      <p:sp>
        <p:nvSpPr>
          <p:cNvPr id="4" name="文本框 3"/>
          <p:cNvSpPr txBox="1"/>
          <p:nvPr/>
        </p:nvSpPr>
        <p:spPr>
          <a:xfrm>
            <a:off x="582930" y="1694180"/>
            <a:ext cx="7226300" cy="1369695"/>
          </a:xfrm>
          <a:prstGeom prst="rect">
            <a:avLst/>
          </a:prstGeom>
          <a:noFill/>
        </p:spPr>
        <p:txBody>
          <a:bodyPr wrap="square" rtlCol="0">
            <a:noAutofit/>
          </a:bodyPr>
          <a:p>
            <a:pPr algn="just">
              <a:lnSpc>
                <a:spcPct val="110000"/>
              </a:lnSpc>
            </a:pPr>
            <a:r>
              <a:rPr lang="en-US" altLang="zh-CN">
                <a:ea typeface="+mn-lt"/>
                <a:cs typeface="+mn-lt"/>
              </a:rPr>
              <a:t>  </a:t>
            </a:r>
            <a:r>
              <a:rPr lang="zh-CN" altLang="en-US" dirty="0">
                <a:latin typeface="思源黑体 CN Light" panose="020B0300000000000000" pitchFamily="34" charset="-122"/>
                <a:ea typeface="思源黑体 CN Light" panose="020B0300000000000000" pitchFamily="34" charset="-122"/>
              </a:rPr>
              <a:t>负载相电流也是对称的, 其矢量图如图所示。不难看出负载相电流对称时, 线电流也是对称的。 线电流和负载相电流的关系与线电流和电源相电流的关系一样, 即线电流是对应负载相电流的根号3倍, 而滞后于对应负载相电流 30°。</a:t>
            </a:r>
            <a:endParaRPr lang="zh-CN" altLang="en-US">
              <a:ea typeface="+mn-lt"/>
              <a:cs typeface="+mn-lt"/>
            </a:endParaRPr>
          </a:p>
        </p:txBody>
      </p:sp>
      <p:sp>
        <p:nvSpPr>
          <p:cNvPr id="5" name="文本框 4"/>
          <p:cNvSpPr txBox="1"/>
          <p:nvPr/>
        </p:nvSpPr>
        <p:spPr>
          <a:xfrm>
            <a:off x="906780" y="3300730"/>
            <a:ext cx="4993005"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电流有效值的关系, 很容易从矢量图上得出, 即</a:t>
            </a:r>
            <a:endParaRPr lang="zh-CN" altLang="en-US" dirty="0">
              <a:latin typeface="思源黑体 CN Light" panose="020B0300000000000000" pitchFamily="34" charset="-122"/>
              <a:ea typeface="思源黑体 CN Light" panose="020B0300000000000000" pitchFamily="34" charset="-122"/>
            </a:endParaRPr>
          </a:p>
        </p:txBody>
      </p:sp>
      <p:pic>
        <p:nvPicPr>
          <p:cNvPr id="15" name="图片 14"/>
          <p:cNvPicPr>
            <a:picLocks noChangeAspect="1"/>
          </p:cNvPicPr>
          <p:nvPr/>
        </p:nvPicPr>
        <p:blipFill>
          <a:blip r:embed="rId2"/>
          <a:stretch>
            <a:fillRect/>
          </a:stretch>
        </p:blipFill>
        <p:spPr>
          <a:xfrm>
            <a:off x="2594610" y="3780790"/>
            <a:ext cx="3305175" cy="942975"/>
          </a:xfrm>
          <a:prstGeom prst="rect">
            <a:avLst/>
          </a:prstGeom>
        </p:spPr>
      </p:pic>
      <p:sp>
        <p:nvSpPr>
          <p:cNvPr id="17" name="文本框 16"/>
          <p:cNvSpPr txBox="1"/>
          <p:nvPr/>
        </p:nvSpPr>
        <p:spPr>
          <a:xfrm>
            <a:off x="1017270" y="5161915"/>
            <a:ext cx="1227455" cy="368300"/>
          </a:xfrm>
          <a:prstGeom prst="rect">
            <a:avLst/>
          </a:prstGeom>
        </p:spPr>
        <p:txBody>
          <a:bodyPr wrap="square">
            <a:spAutoFit/>
          </a:bodyPr>
          <a:p>
            <a:r>
              <a:rPr lang="zh-CN" altLang="en-US" dirty="0">
                <a:latin typeface="思源黑体 CN Light" panose="020B0300000000000000" pitchFamily="34" charset="-122"/>
                <a:ea typeface="思源黑体 CN Light" panose="020B0300000000000000" pitchFamily="34" charset="-122"/>
              </a:rPr>
              <a:t>由此得出</a:t>
            </a:r>
            <a:r>
              <a:rPr lang="zh-CN" altLang="en-US" sz="1600">
                <a:solidFill>
                  <a:srgbClr val="000000"/>
                </a:solidFill>
                <a:latin typeface="FZSSK--GBK1-0"/>
                <a:ea typeface="FZSSK--GBK1-0"/>
              </a:rPr>
              <a:t> </a:t>
            </a:r>
            <a:endParaRPr lang="zh-CN" altLang="en-US" sz="1600">
              <a:solidFill>
                <a:srgbClr val="000000"/>
              </a:solidFill>
              <a:latin typeface="FZSSK--GBK1-0"/>
              <a:ea typeface="FZSSK--GBK1-0"/>
            </a:endParaRPr>
          </a:p>
        </p:txBody>
      </p:sp>
      <p:pic>
        <p:nvPicPr>
          <p:cNvPr id="18" name="图片 17"/>
          <p:cNvPicPr>
            <a:picLocks noChangeAspect="1"/>
          </p:cNvPicPr>
          <p:nvPr/>
        </p:nvPicPr>
        <p:blipFill>
          <a:blip r:embed="rId3"/>
          <a:stretch>
            <a:fillRect/>
          </a:stretch>
        </p:blipFill>
        <p:spPr>
          <a:xfrm>
            <a:off x="2440940" y="5243195"/>
            <a:ext cx="1809750" cy="7239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 name="connsiteX0-181" fmla="*/ 110247 w 1807143"/>
              <a:gd name="connsiteY0-182" fmla="*/ 283275 h 1874848"/>
              <a:gd name="connsiteX1-183" fmla="*/ 862722 w 1807143"/>
              <a:gd name="connsiteY1-184" fmla="*/ 1873950 h 1874848"/>
              <a:gd name="connsiteX2-185" fmla="*/ 1786647 w 1807143"/>
              <a:gd name="connsiteY2-186" fmla="*/ 445200 h 1874848"/>
              <a:gd name="connsiteX3-187" fmla="*/ 110247 w 1807143"/>
              <a:gd name="connsiteY3-188" fmla="*/ 283275 h 1874848"/>
              <a:gd name="connsiteX0-189" fmla="*/ 110247 w 1816444"/>
              <a:gd name="connsiteY0-190" fmla="*/ 273208 h 1864752"/>
              <a:gd name="connsiteX1-191" fmla="*/ 862722 w 1816444"/>
              <a:gd name="connsiteY1-192" fmla="*/ 1863883 h 1864752"/>
              <a:gd name="connsiteX2-193" fmla="*/ 1786647 w 1816444"/>
              <a:gd name="connsiteY2-194" fmla="*/ 435133 h 1864752"/>
              <a:gd name="connsiteX3-195" fmla="*/ 110247 w 1816444"/>
              <a:gd name="connsiteY3-196" fmla="*/ 273208 h 1864752"/>
            </a:gdLst>
            <a:ahLst/>
            <a:cxnLst>
              <a:cxn ang="0">
                <a:pos x="connsiteX0-1" y="connsiteY0-2"/>
              </a:cxn>
              <a:cxn ang="0">
                <a:pos x="connsiteX1-3" y="connsiteY1-4"/>
              </a:cxn>
              <a:cxn ang="0">
                <a:pos x="connsiteX2-5" y="connsiteY2-6"/>
              </a:cxn>
              <a:cxn ang="0">
                <a:pos x="connsiteX3-7" y="connsiteY3-8"/>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802219" y="1112951"/>
            <a:ext cx="4483100" cy="4398645"/>
            <a:chOff x="1162050" y="990601"/>
            <a:chExt cx="4483100" cy="4398645"/>
          </a:xfrm>
        </p:grpSpPr>
        <p:sp>
          <p:nvSpPr>
            <p:cNvPr id="11" name="同侧圆角矩形 10"/>
            <p:cNvSpPr/>
            <p:nvPr/>
          </p:nvSpPr>
          <p:spPr>
            <a:xfrm>
              <a:off x="1162050" y="990601"/>
              <a:ext cx="4210050" cy="2152650"/>
            </a:xfrm>
            <a:prstGeom prst="round2SameRect">
              <a:avLst>
                <a:gd name="adj1" fmla="val 12290"/>
                <a:gd name="adj2" fmla="val 0"/>
              </a:avLst>
            </a:prstGeom>
            <a:blipFill>
              <a:blip r:embed="rId1"/>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162050" y="4190366"/>
              <a:ext cx="4483100" cy="119888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三相正弦交流电路的分析与测试</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1415848" y="3483717"/>
              <a:ext cx="3594033" cy="706755"/>
            </a:xfrm>
            <a:prstGeom prst="rect">
              <a:avLst/>
            </a:prstGeom>
            <a:noFill/>
          </p:spPr>
          <p:txBody>
            <a:bodyPr wrap="square" rtlCol="0">
              <a:spAutoFit/>
            </a:bodyPr>
            <a:lstStyle/>
            <a:p>
              <a:pPr algn="ctr"/>
              <a:r>
                <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任务</a:t>
              </a:r>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3</a:t>
              </a:r>
              <a:endPar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1" fmla="*/ 0 w 3487594"/>
              <a:gd name="connsiteY0-2" fmla="*/ 2978253 h 2978253"/>
              <a:gd name="connsiteX1-3" fmla="*/ 661834 w 3487594"/>
              <a:gd name="connsiteY1-4" fmla="*/ 330917 h 2978253"/>
              <a:gd name="connsiteX2-5" fmla="*/ 2677551 w 3487594"/>
              <a:gd name="connsiteY2-6" fmla="*/ 330917 h 2978253"/>
              <a:gd name="connsiteX3-7" fmla="*/ 3339385 w 3487594"/>
              <a:gd name="connsiteY3-8" fmla="*/ 2978253 h 2978253"/>
              <a:gd name="connsiteX4-9" fmla="*/ 0 w 3487594"/>
              <a:gd name="connsiteY4-10" fmla="*/ 2978253 h 2978253"/>
              <a:gd name="connsiteX0-11" fmla="*/ 0 w 3487594"/>
              <a:gd name="connsiteY0-12" fmla="*/ 2978253 h 2978253"/>
              <a:gd name="connsiteX1-13" fmla="*/ 661834 w 3487594"/>
              <a:gd name="connsiteY1-14" fmla="*/ 330917 h 2978253"/>
              <a:gd name="connsiteX2-15" fmla="*/ 2677551 w 3487594"/>
              <a:gd name="connsiteY2-16" fmla="*/ 330917 h 2978253"/>
              <a:gd name="connsiteX3-17" fmla="*/ 3339385 w 3487594"/>
              <a:gd name="connsiteY3-18" fmla="*/ 2978253 h 2978253"/>
              <a:gd name="connsiteX4-19" fmla="*/ 0 w 3487594"/>
              <a:gd name="connsiteY4-20" fmla="*/ 2978253 h 2978253"/>
              <a:gd name="connsiteX0-21" fmla="*/ 0 w 3339385"/>
              <a:gd name="connsiteY0-22" fmla="*/ 2978253 h 2978253"/>
              <a:gd name="connsiteX1-23" fmla="*/ 661834 w 3339385"/>
              <a:gd name="connsiteY1-24" fmla="*/ 330917 h 2978253"/>
              <a:gd name="connsiteX2-25" fmla="*/ 2677551 w 3339385"/>
              <a:gd name="connsiteY2-26" fmla="*/ 330917 h 2978253"/>
              <a:gd name="connsiteX3-27" fmla="*/ 3339385 w 3339385"/>
              <a:gd name="connsiteY3-28" fmla="*/ 2978253 h 2978253"/>
              <a:gd name="connsiteX4-29" fmla="*/ 0 w 3339385"/>
              <a:gd name="connsiteY4-30" fmla="*/ 2978253 h 2978253"/>
              <a:gd name="connsiteX0-31" fmla="*/ 0 w 3339385"/>
              <a:gd name="connsiteY0-32" fmla="*/ 2978253 h 2978253"/>
              <a:gd name="connsiteX1-33" fmla="*/ 661834 w 3339385"/>
              <a:gd name="connsiteY1-34" fmla="*/ 330917 h 2978253"/>
              <a:gd name="connsiteX2-35" fmla="*/ 2677551 w 3339385"/>
              <a:gd name="connsiteY2-36" fmla="*/ 330917 h 2978253"/>
              <a:gd name="connsiteX3-37" fmla="*/ 3339385 w 3339385"/>
              <a:gd name="connsiteY3-38" fmla="*/ 2978253 h 2978253"/>
              <a:gd name="connsiteX4-39" fmla="*/ 0 w 3339385"/>
              <a:gd name="connsiteY4-40" fmla="*/ 2978253 h 2978253"/>
              <a:gd name="connsiteX0-41" fmla="*/ 0 w 3339385"/>
              <a:gd name="connsiteY0-42" fmla="*/ 2996159 h 2996159"/>
              <a:gd name="connsiteX1-43" fmla="*/ 661834 w 3339385"/>
              <a:gd name="connsiteY1-44" fmla="*/ 348823 h 2996159"/>
              <a:gd name="connsiteX2-45" fmla="*/ 2400233 w 3339385"/>
              <a:gd name="connsiteY2-46" fmla="*/ 314038 h 2996159"/>
              <a:gd name="connsiteX3-47" fmla="*/ 3339385 w 3339385"/>
              <a:gd name="connsiteY3-48" fmla="*/ 2996159 h 2996159"/>
              <a:gd name="connsiteX4-49" fmla="*/ 0 w 3339385"/>
              <a:gd name="connsiteY4-50" fmla="*/ 2996159 h 2996159"/>
              <a:gd name="connsiteX0-51" fmla="*/ 0 w 3339385"/>
              <a:gd name="connsiteY0-52" fmla="*/ 2996159 h 2996159"/>
              <a:gd name="connsiteX1-53" fmla="*/ 775282 w 3339385"/>
              <a:gd name="connsiteY1-54" fmla="*/ 348823 h 2996159"/>
              <a:gd name="connsiteX2-55" fmla="*/ 2400233 w 3339385"/>
              <a:gd name="connsiteY2-56" fmla="*/ 314038 h 2996159"/>
              <a:gd name="connsiteX3-57" fmla="*/ 3339385 w 3339385"/>
              <a:gd name="connsiteY3-58" fmla="*/ 2996159 h 2996159"/>
              <a:gd name="connsiteX4-59" fmla="*/ 0 w 3339385"/>
              <a:gd name="connsiteY4-60" fmla="*/ 2996159 h 2996159"/>
              <a:gd name="connsiteX0-61" fmla="*/ 0 w 3474973"/>
              <a:gd name="connsiteY0-62" fmla="*/ 2998122 h 3028357"/>
              <a:gd name="connsiteX1-63" fmla="*/ 775282 w 3474973"/>
              <a:gd name="connsiteY1-64" fmla="*/ 350786 h 3028357"/>
              <a:gd name="connsiteX2-65" fmla="*/ 2400233 w 3474973"/>
              <a:gd name="connsiteY2-66" fmla="*/ 316001 h 3028357"/>
              <a:gd name="connsiteX3-67" fmla="*/ 3474973 w 3474973"/>
              <a:gd name="connsiteY3-68" fmla="*/ 3028357 h 3028357"/>
              <a:gd name="connsiteX4-69" fmla="*/ 0 w 3474973"/>
              <a:gd name="connsiteY4-70" fmla="*/ 2998122 h 3028357"/>
              <a:gd name="connsiteX0-71" fmla="*/ 0 w 3746151"/>
              <a:gd name="connsiteY0-72" fmla="*/ 2967887 h 3028357"/>
              <a:gd name="connsiteX1-73" fmla="*/ 1046460 w 3746151"/>
              <a:gd name="connsiteY1-74" fmla="*/ 350786 h 3028357"/>
              <a:gd name="connsiteX2-75" fmla="*/ 2671411 w 3746151"/>
              <a:gd name="connsiteY2-76" fmla="*/ 316001 h 3028357"/>
              <a:gd name="connsiteX3-77" fmla="*/ 3746151 w 3746151"/>
              <a:gd name="connsiteY3-78" fmla="*/ 3028357 h 3028357"/>
              <a:gd name="connsiteX4-79" fmla="*/ 0 w 3746151"/>
              <a:gd name="connsiteY4-80" fmla="*/ 2967887 h 30283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Lst>
            <a:ahLst/>
            <a:cxnLst>
              <a:cxn ang="0">
                <a:pos x="connsiteX0-1" y="connsiteY0-2"/>
              </a:cxn>
              <a:cxn ang="0">
                <a:pos x="connsiteX1-3" y="connsiteY1-4"/>
              </a:cxn>
              <a:cxn ang="0">
                <a:pos x="connsiteX2-5" y="connsiteY2-6"/>
              </a:cxn>
              <a:cxn ang="0">
                <a:pos x="connsiteX3-7" y="connsiteY3-8"/>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448425" cy="1210658"/>
            <a:chOff x="415234" y="-327275"/>
            <a:chExt cx="6448425"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594350"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a:t>
              </a:r>
              <a:r>
                <a:rPr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a:t>
              </a:r>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电功率</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endParaRPr>
            </a:p>
          </p:txBody>
        </p:sp>
      </p:grpSp>
      <p:sp>
        <p:nvSpPr>
          <p:cNvPr id="2" name="文本框 1"/>
          <p:cNvSpPr txBox="1"/>
          <p:nvPr/>
        </p:nvSpPr>
        <p:spPr>
          <a:xfrm>
            <a:off x="582930" y="1091565"/>
            <a:ext cx="11055350" cy="645160"/>
          </a:xfrm>
          <a:prstGeom prst="rect">
            <a:avLst/>
          </a:prstGeom>
          <a:noFill/>
        </p:spPr>
        <p:txBody>
          <a:bodyPr wrap="square" rtlCol="0">
            <a:spAutoFit/>
          </a:bodyPr>
          <a:p>
            <a:r>
              <a:rPr lang="en-US" altLang="zh-CN"/>
              <a:t>  </a:t>
            </a:r>
            <a:r>
              <a:rPr lang="zh-CN" altLang="en-US" dirty="0">
                <a:latin typeface="思源黑体 CN Light" panose="020B0300000000000000" pitchFamily="34" charset="-122"/>
                <a:ea typeface="思源黑体 CN Light" panose="020B0300000000000000" pitchFamily="34" charset="-122"/>
              </a:rPr>
              <a:t>一个三相电源发出的总有功功率等于电源每相发出的有功功率的和, 一个三相负载接受的总有功功率等于每相负载接受的有功功率的和, 即</a:t>
            </a:r>
            <a:endParaRPr lang="zh-CN" altLang="en-US" dirty="0">
              <a:latin typeface="思源黑体 CN Light" panose="020B0300000000000000" pitchFamily="34" charset="-122"/>
              <a:ea typeface="思源黑体 CN Light" panose="020B0300000000000000" pitchFamily="34" charset="-122"/>
            </a:endParaRPr>
          </a:p>
        </p:txBody>
      </p:sp>
      <p:pic>
        <p:nvPicPr>
          <p:cNvPr id="3" name="图片 2"/>
          <p:cNvPicPr>
            <a:picLocks noChangeAspect="1"/>
          </p:cNvPicPr>
          <p:nvPr/>
        </p:nvPicPr>
        <p:blipFill>
          <a:blip r:embed="rId1"/>
          <a:stretch>
            <a:fillRect/>
          </a:stretch>
        </p:blipFill>
        <p:spPr>
          <a:xfrm>
            <a:off x="4309745" y="1546225"/>
            <a:ext cx="1990725" cy="371475"/>
          </a:xfrm>
          <a:prstGeom prst="rect">
            <a:avLst/>
          </a:prstGeom>
        </p:spPr>
      </p:pic>
      <p:sp>
        <p:nvSpPr>
          <p:cNvPr id="5" name="文本框 4"/>
          <p:cNvSpPr txBox="1"/>
          <p:nvPr/>
        </p:nvSpPr>
        <p:spPr>
          <a:xfrm>
            <a:off x="582930" y="2123440"/>
            <a:ext cx="7378700"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每相负载的有功功率等于负载的相电压乘以相电流及功率因数, 即</a:t>
            </a:r>
            <a:endParaRPr lang="zh-CN" altLang="en-US" dirty="0">
              <a:latin typeface="思源黑体 CN Light" panose="020B0300000000000000" pitchFamily="34" charset="-122"/>
              <a:ea typeface="思源黑体 CN Light" panose="020B0300000000000000" pitchFamily="34" charset="-122"/>
            </a:endParaRPr>
          </a:p>
        </p:txBody>
      </p:sp>
      <p:pic>
        <p:nvPicPr>
          <p:cNvPr id="15" name="图片 14"/>
          <p:cNvPicPr>
            <a:picLocks noChangeAspect="1"/>
          </p:cNvPicPr>
          <p:nvPr/>
        </p:nvPicPr>
        <p:blipFill>
          <a:blip r:embed="rId2"/>
          <a:stretch>
            <a:fillRect/>
          </a:stretch>
        </p:blipFill>
        <p:spPr>
          <a:xfrm>
            <a:off x="7595870" y="2123440"/>
            <a:ext cx="1943100" cy="419100"/>
          </a:xfrm>
          <a:prstGeom prst="rect">
            <a:avLst/>
          </a:prstGeom>
        </p:spPr>
      </p:pic>
      <p:sp>
        <p:nvSpPr>
          <p:cNvPr id="17" name="文本框 16"/>
          <p:cNvSpPr txBox="1"/>
          <p:nvPr/>
        </p:nvSpPr>
        <p:spPr>
          <a:xfrm>
            <a:off x="1060450" y="2607310"/>
            <a:ext cx="1212850" cy="368300"/>
          </a:xfrm>
          <a:prstGeom prst="rect">
            <a:avLst/>
          </a:prstGeom>
        </p:spPr>
        <p:txBody>
          <a:bodyPr wrap="square">
            <a:spAutoFit/>
          </a:bodyPr>
          <a:p>
            <a:r>
              <a:rPr lang="zh-CN" altLang="en-US" dirty="0">
                <a:latin typeface="思源黑体 CN Light" panose="020B0300000000000000" pitchFamily="34" charset="-122"/>
                <a:ea typeface="思源黑体 CN Light" panose="020B0300000000000000" pitchFamily="34" charset="-122"/>
              </a:rPr>
              <a:t>代入即得</a:t>
            </a:r>
            <a:endParaRPr lang="zh-CN" altLang="en-US">
              <a:solidFill>
                <a:srgbClr val="000000"/>
              </a:solidFill>
              <a:ea typeface="+mn-lt"/>
            </a:endParaRPr>
          </a:p>
        </p:txBody>
      </p:sp>
      <p:pic>
        <p:nvPicPr>
          <p:cNvPr id="18" name="图片 17"/>
          <p:cNvPicPr>
            <a:picLocks noChangeAspect="1"/>
          </p:cNvPicPr>
          <p:nvPr/>
        </p:nvPicPr>
        <p:blipFill>
          <a:blip r:embed="rId3"/>
          <a:stretch>
            <a:fillRect/>
          </a:stretch>
        </p:blipFill>
        <p:spPr>
          <a:xfrm>
            <a:off x="2349500" y="2585085"/>
            <a:ext cx="5381625" cy="495300"/>
          </a:xfrm>
          <a:prstGeom prst="rect">
            <a:avLst/>
          </a:prstGeom>
        </p:spPr>
      </p:pic>
      <p:sp>
        <p:nvSpPr>
          <p:cNvPr id="20" name="文本框 19"/>
          <p:cNvSpPr txBox="1"/>
          <p:nvPr/>
        </p:nvSpPr>
        <p:spPr>
          <a:xfrm>
            <a:off x="582930" y="3213735"/>
            <a:ext cx="4231640" cy="368300"/>
          </a:xfrm>
          <a:prstGeom prst="rect">
            <a:avLst/>
          </a:prstGeom>
        </p:spPr>
        <p:txBody>
          <a:bodyPr wrap="square">
            <a:spAutoFit/>
          </a:bodyPr>
          <a:p>
            <a:pPr lvl="0" algn="l">
              <a:buClrTx/>
              <a:buSzTx/>
              <a:buFontTx/>
            </a:pPr>
            <a:r>
              <a:rPr lang="zh-CN" altLang="en-US" dirty="0">
                <a:latin typeface="思源黑体 CN Light" panose="020B0300000000000000" pitchFamily="34" charset="-122"/>
                <a:ea typeface="思源黑体 CN Light" panose="020B0300000000000000" pitchFamily="34" charset="-122"/>
                <a:sym typeface="+mn-ea"/>
              </a:rPr>
              <a:t>在对称三相电路中</a:t>
            </a:r>
            <a:r>
              <a:rPr lang="zh-CN" altLang="en-US" dirty="0">
                <a:latin typeface="思源黑体 CN Light" panose="020B0300000000000000" pitchFamily="34" charset="-122"/>
                <a:ea typeface="思源黑体 CN Light" panose="020B0300000000000000" pitchFamily="34" charset="-122"/>
                <a:sym typeface="+mn-ea"/>
              </a:rPr>
              <a:t>, </a:t>
            </a:r>
            <a:r>
              <a:rPr lang="zh-CN" altLang="en-US" dirty="0">
                <a:latin typeface="思源黑体 CN Light" panose="020B0300000000000000" pitchFamily="34" charset="-122"/>
                <a:ea typeface="思源黑体 CN Light" panose="020B0300000000000000" pitchFamily="34" charset="-122"/>
                <a:sym typeface="+mn-ea"/>
              </a:rPr>
              <a:t>每相有功功率相同</a:t>
            </a:r>
            <a:r>
              <a:rPr lang="zh-CN" altLang="en-US" dirty="0">
                <a:latin typeface="思源黑体 CN Light" panose="020B0300000000000000" pitchFamily="34" charset="-122"/>
                <a:ea typeface="思源黑体 CN Light" panose="020B0300000000000000" pitchFamily="34" charset="-122"/>
                <a:sym typeface="+mn-ea"/>
              </a:rPr>
              <a:t> </a:t>
            </a:r>
            <a:endParaRPr lang="zh-CN" altLang="en-US" dirty="0">
              <a:latin typeface="思源黑体 CN Light" panose="020B0300000000000000" pitchFamily="34" charset="-122"/>
              <a:ea typeface="思源黑体 CN Light" panose="020B0300000000000000" pitchFamily="34" charset="-122"/>
              <a:sym typeface="+mn-ea"/>
            </a:endParaRPr>
          </a:p>
        </p:txBody>
      </p:sp>
      <p:pic>
        <p:nvPicPr>
          <p:cNvPr id="22" name="图片 21"/>
          <p:cNvPicPr>
            <a:picLocks noChangeAspect="1"/>
          </p:cNvPicPr>
          <p:nvPr/>
        </p:nvPicPr>
        <p:blipFill>
          <a:blip r:embed="rId4"/>
          <a:stretch>
            <a:fillRect/>
          </a:stretch>
        </p:blipFill>
        <p:spPr>
          <a:xfrm>
            <a:off x="4871720" y="3173730"/>
            <a:ext cx="2028825" cy="485775"/>
          </a:xfrm>
          <a:prstGeom prst="rect">
            <a:avLst/>
          </a:prstGeom>
        </p:spPr>
      </p:pic>
      <p:sp>
        <p:nvSpPr>
          <p:cNvPr id="23" name="文本框 22"/>
          <p:cNvSpPr txBox="1"/>
          <p:nvPr/>
        </p:nvSpPr>
        <p:spPr>
          <a:xfrm>
            <a:off x="582930" y="3844925"/>
            <a:ext cx="9673590" cy="368300"/>
          </a:xfrm>
          <a:prstGeom prst="rect">
            <a:avLst/>
          </a:prstGeom>
        </p:spPr>
        <p:txBody>
          <a:bodyPr wrap="square">
            <a:spAutoFit/>
          </a:bodyPr>
          <a:p>
            <a:pPr algn="l">
              <a:buClrTx/>
              <a:buSzTx/>
              <a:buFontTx/>
            </a:pPr>
            <a:r>
              <a:rPr lang="zh-CN" altLang="en-US" dirty="0">
                <a:latin typeface="思源黑体 CN Light" panose="020B0300000000000000" pitchFamily="34" charset="-122"/>
                <a:ea typeface="思源黑体 CN Light" panose="020B0300000000000000" pitchFamily="34" charset="-122"/>
              </a:rPr>
              <a:t>对于星形连接, 考虑到相电流就是线电流, 而相电压等于 1/ 3线电压, 根据上个则式可写成</a:t>
            </a:r>
            <a:endParaRPr lang="zh-CN" altLang="en-US" dirty="0">
              <a:latin typeface="思源黑体 CN Light" panose="020B0300000000000000" pitchFamily="34" charset="-122"/>
              <a:ea typeface="思源黑体 CN Light" panose="020B0300000000000000" pitchFamily="34" charset="-122"/>
            </a:endParaRPr>
          </a:p>
        </p:txBody>
      </p:sp>
      <p:pic>
        <p:nvPicPr>
          <p:cNvPr id="24" name="图片 23"/>
          <p:cNvPicPr>
            <a:picLocks noChangeAspect="1"/>
          </p:cNvPicPr>
          <p:nvPr/>
        </p:nvPicPr>
        <p:blipFill>
          <a:blip r:embed="rId5"/>
          <a:stretch>
            <a:fillRect/>
          </a:stretch>
        </p:blipFill>
        <p:spPr>
          <a:xfrm>
            <a:off x="2496820" y="4257675"/>
            <a:ext cx="3550920" cy="824865"/>
          </a:xfrm>
          <a:prstGeom prst="rect">
            <a:avLst/>
          </a:prstGeom>
        </p:spPr>
      </p:pic>
      <p:sp>
        <p:nvSpPr>
          <p:cNvPr id="25" name="文本框 24"/>
          <p:cNvSpPr txBox="1"/>
          <p:nvPr/>
        </p:nvSpPr>
        <p:spPr>
          <a:xfrm>
            <a:off x="644525" y="5175885"/>
            <a:ext cx="5527675" cy="368300"/>
          </a:xfrm>
          <a:prstGeom prst="rect">
            <a:avLst/>
          </a:prstGeom>
        </p:spPr>
        <p:txBody>
          <a:bodyPr wrap="square">
            <a:spAutoFit/>
          </a:bodyPr>
          <a:p>
            <a:r>
              <a:rPr lang="zh-CN" altLang="en-US" dirty="0">
                <a:latin typeface="思源黑体 CN Light" panose="020B0300000000000000" pitchFamily="34" charset="-122"/>
                <a:ea typeface="思源黑体 CN Light" panose="020B0300000000000000" pitchFamily="34" charset="-122"/>
              </a:rPr>
              <a:t>相电压等于线电压, 负载相电流等于 1 / 3 线电流</a:t>
            </a:r>
            <a:endParaRPr lang="zh-CN" altLang="en-US">
              <a:solidFill>
                <a:srgbClr val="000000"/>
              </a:solidFill>
              <a:ea typeface="+mn-lt"/>
              <a:cs typeface="+mn-lt"/>
            </a:endParaRPr>
          </a:p>
        </p:txBody>
      </p:sp>
      <p:pic>
        <p:nvPicPr>
          <p:cNvPr id="27" name="图片 26"/>
          <p:cNvPicPr>
            <a:picLocks noChangeAspect="1"/>
          </p:cNvPicPr>
          <p:nvPr/>
        </p:nvPicPr>
        <p:blipFill>
          <a:blip r:embed="rId6"/>
          <a:stretch>
            <a:fillRect/>
          </a:stretch>
        </p:blipFill>
        <p:spPr>
          <a:xfrm>
            <a:off x="6172200" y="4815205"/>
            <a:ext cx="3940175" cy="987425"/>
          </a:xfrm>
          <a:prstGeom prst="rect">
            <a:avLst/>
          </a:prstGeom>
        </p:spPr>
      </p:pic>
      <p:sp>
        <p:nvSpPr>
          <p:cNvPr id="28" name="文本框 27"/>
          <p:cNvSpPr txBox="1"/>
          <p:nvPr/>
        </p:nvSpPr>
        <p:spPr>
          <a:xfrm>
            <a:off x="1060450" y="5982970"/>
            <a:ext cx="8491220" cy="64516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sym typeface="+mn-ea"/>
              </a:rPr>
              <a:t>由此可见, 负载对称时, 不论何种接法, 求总功率的公式都是相同的。 式子中的 φ 是负载相电压和负载相电流之间的相位差而不是线电压与线电流之间的相位差。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448425" cy="1210658"/>
            <a:chOff x="415234" y="-327275"/>
            <a:chExt cx="6448425"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594350"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a:t>
              </a:r>
              <a:r>
                <a:rPr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三相电功率</a:t>
              </a:r>
              <a:endParaRPr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endParaRPr>
            </a:p>
          </p:txBody>
        </p:sp>
      </p:grpSp>
      <p:sp>
        <p:nvSpPr>
          <p:cNvPr id="2" name="文本框 1"/>
          <p:cNvSpPr txBox="1"/>
          <p:nvPr/>
        </p:nvSpPr>
        <p:spPr>
          <a:xfrm>
            <a:off x="1087120" y="1109980"/>
            <a:ext cx="8709025" cy="645160"/>
          </a:xfrm>
          <a:prstGeom prst="rect">
            <a:avLst/>
          </a:prstGeom>
        </p:spPr>
        <p:txBody>
          <a:bodyPr wrap="square">
            <a:spAutoFit/>
          </a:bodyPr>
          <a:p>
            <a:r>
              <a:rPr lang="zh-CN" altLang="en-US" dirty="0">
                <a:latin typeface="思源黑体 CN Light" panose="020B0300000000000000" pitchFamily="34" charset="-122"/>
                <a:ea typeface="思源黑体 CN Light" panose="020B0300000000000000" pitchFamily="34" charset="-122"/>
              </a:rPr>
              <a:t>三相发电机、 三相电动机的铭牌上标明的有功功率都是指的三相总有功功率。 对称三相电路的无功功率等于各相无功功率的代数和, 即</a:t>
            </a:r>
            <a:endParaRPr lang="zh-CN" altLang="en-US" dirty="0">
              <a:latin typeface="思源黑体 CN Light" panose="020B0300000000000000" pitchFamily="34" charset="-122"/>
              <a:ea typeface="思源黑体 CN Light" panose="020B0300000000000000" pitchFamily="34" charset="-122"/>
            </a:endParaRPr>
          </a:p>
        </p:txBody>
      </p:sp>
      <p:pic>
        <p:nvPicPr>
          <p:cNvPr id="5" name="图片 4"/>
          <p:cNvPicPr>
            <a:picLocks noChangeAspect="1"/>
          </p:cNvPicPr>
          <p:nvPr/>
        </p:nvPicPr>
        <p:blipFill>
          <a:blip r:embed="rId1"/>
          <a:stretch>
            <a:fillRect/>
          </a:stretch>
        </p:blipFill>
        <p:spPr>
          <a:xfrm>
            <a:off x="3919220" y="1933575"/>
            <a:ext cx="3990975" cy="590550"/>
          </a:xfrm>
          <a:prstGeom prst="rect">
            <a:avLst/>
          </a:prstGeom>
        </p:spPr>
      </p:pic>
      <p:sp>
        <p:nvSpPr>
          <p:cNvPr id="10" name="文本框 9"/>
          <p:cNvSpPr txBox="1"/>
          <p:nvPr/>
        </p:nvSpPr>
        <p:spPr>
          <a:xfrm>
            <a:off x="1087120" y="2815908"/>
            <a:ext cx="5080000" cy="368300"/>
          </a:xfrm>
          <a:prstGeom prst="rect">
            <a:avLst/>
          </a:prstGeom>
        </p:spPr>
        <p:txBody>
          <a:bodyPr>
            <a:spAutoFit/>
          </a:bodyPr>
          <a:p>
            <a:pPr algn="l">
              <a:buClrTx/>
              <a:buSzTx/>
              <a:buFontTx/>
            </a:pPr>
            <a:r>
              <a:rPr lang="zh-CN" altLang="en-US" dirty="0">
                <a:latin typeface="思源黑体 CN Light" panose="020B0300000000000000" pitchFamily="34" charset="-122"/>
                <a:ea typeface="思源黑体 CN Light" panose="020B0300000000000000" pitchFamily="34" charset="-122"/>
              </a:rPr>
              <a:t>对称三相电路的视在功率为</a:t>
            </a:r>
            <a:endParaRPr lang="zh-CN" altLang="en-US" dirty="0">
              <a:latin typeface="思源黑体 CN Light" panose="020B0300000000000000" pitchFamily="34" charset="-122"/>
              <a:ea typeface="思源黑体 CN Light" panose="020B0300000000000000" pitchFamily="34" charset="-122"/>
            </a:endParaRPr>
          </a:p>
        </p:txBody>
      </p:sp>
      <p:pic>
        <p:nvPicPr>
          <p:cNvPr id="15" name="图片 14"/>
          <p:cNvPicPr>
            <a:picLocks noChangeAspect="1"/>
          </p:cNvPicPr>
          <p:nvPr/>
        </p:nvPicPr>
        <p:blipFill>
          <a:blip r:embed="rId2"/>
          <a:stretch>
            <a:fillRect/>
          </a:stretch>
        </p:blipFill>
        <p:spPr>
          <a:xfrm>
            <a:off x="4191000" y="3476625"/>
            <a:ext cx="2876550" cy="4572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383646" y="1543529"/>
            <a:ext cx="5008254" cy="3771743"/>
            <a:chOff x="7264985" y="650521"/>
            <a:chExt cx="5008254" cy="3771743"/>
          </a:xfrm>
        </p:grpSpPr>
        <p:sp>
          <p:nvSpPr>
            <p:cNvPr id="36" name="文本框 35"/>
            <p:cNvSpPr txBox="1"/>
            <p:nvPr/>
          </p:nvSpPr>
          <p:spPr>
            <a:xfrm>
              <a:off x="7264985" y="650521"/>
              <a:ext cx="5008254" cy="1323439"/>
            </a:xfrm>
            <a:prstGeom prst="rect">
              <a:avLst/>
            </a:prstGeom>
            <a:noFill/>
          </p:spPr>
          <p:txBody>
            <a:bodyPr wrap="square" rtlCol="0">
              <a:spAutoFit/>
            </a:bodyPr>
            <a:lstStyle/>
            <a:p>
              <a:r>
                <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rPr>
                <a:t>再接再厉</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39" name="文本框 38"/>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endParaRPr lang="zh-CN" altLang="en-US"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任务描述</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658620" y="2827655"/>
            <a:ext cx="7938770" cy="1337945"/>
          </a:xfrm>
          <a:prstGeom prst="rect">
            <a:avLst/>
          </a:prstGeom>
          <a:solidFill>
            <a:srgbClr val="1F4E79"/>
          </a:solidFill>
        </p:spPr>
        <p:txBody>
          <a:bodyPr wrap="square">
            <a:spAutoFit/>
          </a:bodyPr>
          <a:p>
            <a:pPr indent="0" algn="l" fontAlgn="auto">
              <a:lnSpc>
                <a:spcPct val="150000"/>
              </a:lnSpc>
            </a:pPr>
            <a:r>
              <a:rPr lang="zh-CN" altLang="en-US" dirty="0">
                <a:solidFill>
                  <a:schemeClr val="bg1"/>
                </a:solidFill>
                <a:latin typeface="思源黑体 CN Light" panose="020B0300000000000000" pitchFamily="34" charset="-122"/>
                <a:ea typeface="思源黑体 CN Light" panose="020B0300000000000000" pitchFamily="34" charset="-122"/>
              </a:rPr>
              <a:t>车用交流发电机是给汽车电气系统提供主要电源的硅整流发电机, 由汽车发动机驱动。</a:t>
            </a:r>
            <a:endParaRPr lang="zh-CN" altLang="en-US" dirty="0">
              <a:solidFill>
                <a:schemeClr val="bg1"/>
              </a:solidFill>
              <a:latin typeface="思源黑体 CN Light" panose="020B0300000000000000" pitchFamily="34" charset="-122"/>
              <a:ea typeface="思源黑体 CN Light" panose="020B0300000000000000" pitchFamily="34" charset="-122"/>
            </a:endParaRPr>
          </a:p>
          <a:p>
            <a:pPr indent="0" algn="l" fontAlgn="auto">
              <a:lnSpc>
                <a:spcPct val="150000"/>
              </a:lnSpc>
            </a:pPr>
            <a:r>
              <a:rPr lang="zh-CN" altLang="en-US" dirty="0">
                <a:solidFill>
                  <a:schemeClr val="bg1"/>
                </a:solidFill>
                <a:latin typeface="思源黑体 CN Light" panose="020B0300000000000000" pitchFamily="34" charset="-122"/>
                <a:ea typeface="思源黑体 CN Light" panose="020B0300000000000000" pitchFamily="34" charset="-122"/>
              </a:rPr>
              <a:t>因此在掌握单相交流电的基础上, 必须了解三相交流电的特性。</a:t>
            </a: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endParaRPr lang="zh-CN" altLang="en-US" sz="1600">
              <a:solidFill>
                <a:srgbClr val="000000"/>
              </a:solidFill>
              <a:latin typeface="E-BZ"/>
              <a:ea typeface="E-BZ"/>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任务引导</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528445" y="2468880"/>
            <a:ext cx="8956675" cy="1753235"/>
          </a:xfrm>
          <a:prstGeom prst="rect">
            <a:avLst/>
          </a:prstGeom>
          <a:solidFill>
            <a:srgbClr val="1F4E79"/>
          </a:solidFill>
        </p:spPr>
        <p:txBody>
          <a:bodyPr wrap="square">
            <a:spAutoFit/>
          </a:bodyPr>
          <a:p>
            <a:pPr indent="0" algn="just" fontAlgn="auto">
              <a:lnSpc>
                <a:spcPct val="150000"/>
              </a:lnSpc>
            </a:pPr>
            <a:r>
              <a:rPr lang="zh-CN" altLang="en-US" sz="2400" dirty="0">
                <a:solidFill>
                  <a:schemeClr val="bg1"/>
                </a:solidFill>
                <a:latin typeface="思源黑体 CN Light" panose="020B0300000000000000" pitchFamily="34" charset="-122"/>
                <a:ea typeface="思源黑体 CN Light" panose="020B0300000000000000" pitchFamily="34" charset="-122"/>
              </a:rPr>
              <a:t>1.单相交流电和三相交流电有什么区别?</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r>
              <a:rPr lang="zh-CN" altLang="en-US" sz="2400" dirty="0">
                <a:solidFill>
                  <a:schemeClr val="bg1"/>
                </a:solidFill>
                <a:latin typeface="思源黑体 CN Light" panose="020B0300000000000000" pitchFamily="34" charset="-122"/>
                <a:ea typeface="思源黑体 CN Light" panose="020B0300000000000000" pitchFamily="34" charset="-122"/>
              </a:rPr>
              <a:t>2.三相交流电在生活中有哪些应用?</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33195" y="1459230"/>
            <a:ext cx="8956675" cy="737235"/>
          </a:xfrm>
          <a:prstGeom prst="rect">
            <a:avLst/>
          </a:prstGeom>
          <a:noFill/>
          <a:extLst>
            <a:ext uri="{909E8E84-426E-40DD-AFC4-6F175D3DCCD1}">
              <a14:hiddenFill xmlns:a14="http://schemas.microsoft.com/office/drawing/2010/main">
                <a:solidFill>
                  <a:srgbClr val="1F4E79"/>
                </a:solidFill>
              </a14:hiddenFill>
            </a:ext>
          </a:extLst>
        </p:spPr>
        <p:txBody>
          <a:bodyPr wrap="square">
            <a:spAutoFit/>
          </a:bodyPr>
          <a:p>
            <a:pPr indent="0" algn="just" fontAlgn="auto">
              <a:lnSpc>
                <a:spcPct val="150000"/>
              </a:lnSpc>
            </a:pPr>
            <a:r>
              <a:rPr lang="zh-CN" altLang="en-US" sz="2800" b="1" dirty="0">
                <a:solidFill>
                  <a:schemeClr val="tx1"/>
                </a:solidFill>
                <a:latin typeface="思源黑体 CN Light" panose="020B0300000000000000" pitchFamily="34" charset="-122"/>
                <a:ea typeface="思源黑体 CN Light" panose="020B0300000000000000" pitchFamily="34" charset="-122"/>
              </a:rPr>
              <a:t>请思考：</a:t>
            </a:r>
            <a:endParaRPr lang="zh-CN" altLang="en-US" sz="2800" b="1" dirty="0">
              <a:solidFill>
                <a:schemeClr val="tx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0" name="组合 9"/>
          <p:cNvGrpSpPr/>
          <p:nvPr/>
        </p:nvGrpSpPr>
        <p:grpSpPr>
          <a:xfrm>
            <a:off x="582915" y="2239542"/>
            <a:ext cx="7264400" cy="3699510"/>
            <a:chOff x="5746452" y="2184856"/>
            <a:chExt cx="12336960" cy="3699510"/>
          </a:xfrm>
        </p:grpSpPr>
        <p:sp>
          <p:nvSpPr>
            <p:cNvPr id="12" name="矩形 11"/>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文本框 13"/>
            <p:cNvSpPr txBox="1"/>
            <p:nvPr/>
          </p:nvSpPr>
          <p:spPr>
            <a:xfrm>
              <a:off x="5746452" y="2469336"/>
              <a:ext cx="12336960" cy="3415030"/>
            </a:xfrm>
            <a:prstGeom prst="rect">
              <a:avLst/>
            </a:prstGeom>
            <a:noFill/>
          </p:spPr>
          <p:txBody>
            <a:bodyPr wrap="square" rtlCol="0">
              <a:spAutoFit/>
            </a:bodyPr>
            <a:lstStyle/>
            <a:p>
              <a:pPr algn="just">
                <a:lnSpc>
                  <a:spcPct val="150000"/>
                </a:lnSpc>
              </a:pPr>
              <a:r>
                <a:rPr lang="en-US" altLang="zh-CN" dirty="0">
                  <a:latin typeface="思源黑体 CN Light" panose="020B0300000000000000" pitchFamily="34" charset="-122"/>
                  <a:ea typeface="思源黑体 CN Light" panose="020B0300000000000000" pitchFamily="34" charset="-122"/>
                </a:rPr>
                <a:t>    </a:t>
              </a:r>
              <a:r>
                <a:rPr lang="zh-CN" altLang="en-US" dirty="0">
                  <a:latin typeface="思源黑体 CN Light" panose="020B0300000000000000" pitchFamily="34" charset="-122"/>
                  <a:ea typeface="思源黑体 CN Light" panose="020B0300000000000000" pitchFamily="34" charset="-122"/>
                </a:rPr>
                <a:t>在磁极N、S间放一圆柱形铁芯, 圆柱形铁芯表面上对称安置了三个完全相同的线圈, 称作</a:t>
              </a:r>
              <a:r>
                <a:rPr lang="zh-CN" altLang="en-US" dirty="0">
                  <a:solidFill>
                    <a:srgbClr val="1F4E79"/>
                  </a:solidFill>
                  <a:latin typeface="思源黑体 CN Light" panose="020B0300000000000000" pitchFamily="34" charset="-122"/>
                  <a:ea typeface="思源黑体 CN Light" panose="020B0300000000000000" pitchFamily="34" charset="-122"/>
                </a:rPr>
                <a:t>三相绕组</a:t>
              </a:r>
              <a:r>
                <a:rPr lang="zh-CN" altLang="en-US" dirty="0">
                  <a:latin typeface="思源黑体 CN Light" panose="020B0300000000000000" pitchFamily="34" charset="-122"/>
                  <a:ea typeface="思源黑体 CN Light" panose="020B0300000000000000" pitchFamily="34" charset="-122"/>
                </a:rPr>
                <a:t>, 每个绕组称作发电机的一相绕组。 绕组AX、 BY、 CZ 分别称作 A 相绕组、 B 相绕组和 C 相绕组。 A、 B、 C 表示各相绕组的始端, 称作 “相头”; X、 Y、 Z 表示各相绕组的末端,称作 “相尾”。 三个相头之间 (或相尾之间) 在空间上彼此</a:t>
              </a:r>
              <a:r>
                <a:rPr lang="zh-CN" altLang="en-US" dirty="0">
                  <a:solidFill>
                    <a:srgbClr val="1F4E79"/>
                  </a:solidFill>
                  <a:latin typeface="思源黑体 CN Light" panose="020B0300000000000000" pitchFamily="34" charset="-122"/>
                  <a:ea typeface="思源黑体 CN Light" panose="020B0300000000000000" pitchFamily="34" charset="-122"/>
                </a:rPr>
                <a:t>互差 120°相角</a:t>
              </a:r>
              <a:r>
                <a:rPr lang="zh-CN" altLang="en-US" dirty="0">
                  <a:latin typeface="思源黑体 CN Light" panose="020B0300000000000000" pitchFamily="34" charset="-122"/>
                  <a:ea typeface="思源黑体 CN Light" panose="020B0300000000000000" pitchFamily="34" charset="-122"/>
                </a:rPr>
                <a:t>。 电枢表面处的磁感应强度是</a:t>
              </a:r>
              <a:r>
                <a:rPr lang="zh-CN" altLang="en-US" dirty="0">
                  <a:solidFill>
                    <a:srgbClr val="1F4E79"/>
                  </a:solidFill>
                  <a:latin typeface="思源黑体 CN Light" panose="020B0300000000000000" pitchFamily="34" charset="-122"/>
                  <a:ea typeface="思源黑体 CN Light" panose="020B0300000000000000" pitchFamily="34" charset="-122"/>
                </a:rPr>
                <a:t>按正弦规律分布</a:t>
              </a:r>
              <a:r>
                <a:rPr lang="zh-CN" altLang="en-US" dirty="0">
                  <a:latin typeface="思源黑体 CN Light" panose="020B0300000000000000" pitchFamily="34" charset="-122"/>
                  <a:ea typeface="思源黑体 CN Light" panose="020B0300000000000000" pitchFamily="34" charset="-122"/>
                </a:rPr>
                <a:t>的。</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    当电枢由原动机拖动沿逆时针方向等速旋转时, 各绕组内感应出</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频率相同、振幅相同,而相位互差 120°的电动势,即</a:t>
              </a:r>
              <a:r>
                <a:rPr lang="en-US" altLang="zh-CN" dirty="0">
                  <a:solidFill>
                    <a:srgbClr val="1F4E79"/>
                  </a:solidFill>
                  <a:latin typeface="思源黑体 CN Light" panose="020B0300000000000000" pitchFamily="34" charset="-122"/>
                  <a:ea typeface="思源黑体 CN Light" panose="020B0300000000000000" pitchFamily="34" charset="-122"/>
                </a:rPr>
                <a:t>三相对称电动势</a:t>
              </a:r>
              <a:endParaRPr lang="en-US" altLang="zh-CN" dirty="0">
                <a:solidFill>
                  <a:srgbClr val="1F4E79"/>
                </a:solidFill>
                <a:latin typeface="思源黑体 CN Light" panose="020B0300000000000000" pitchFamily="34" charset="-122"/>
                <a:ea typeface="思源黑体 CN Light" panose="020B0300000000000000" pitchFamily="34" charset="-122"/>
              </a:endParaRPr>
            </a:p>
          </p:txBody>
        </p:sp>
      </p:grpSp>
      <p:grpSp>
        <p:nvGrpSpPr>
          <p:cNvPr id="3" name="组合 2"/>
          <p:cNvGrpSpPr/>
          <p:nvPr/>
        </p:nvGrpSpPr>
        <p:grpSpPr>
          <a:xfrm>
            <a:off x="451812" y="-359472"/>
            <a:ext cx="6066790" cy="1210658"/>
            <a:chOff x="415234" y="-327275"/>
            <a:chExt cx="6066790" cy="1210658"/>
          </a:xfrm>
        </p:grpSpPr>
        <p:sp>
          <p:nvSpPr>
            <p:cNvPr id="4"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69309" y="360430"/>
              <a:ext cx="521271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一、三相交流电源</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grpSp>
        <p:nvGrpSpPr>
          <p:cNvPr id="7" name="组合 6"/>
          <p:cNvGrpSpPr/>
          <p:nvPr/>
        </p:nvGrpSpPr>
        <p:grpSpPr>
          <a:xfrm>
            <a:off x="621545" y="1549297"/>
            <a:ext cx="7225859" cy="701219"/>
            <a:chOff x="6271635" y="2184856"/>
            <a:chExt cx="4473032" cy="701219"/>
          </a:xfrm>
        </p:grpSpPr>
        <p:sp>
          <p:nvSpPr>
            <p:cNvPr id="8" name="矩形 7"/>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8"/>
            <p:cNvSpPr txBox="1"/>
            <p:nvPr/>
          </p:nvSpPr>
          <p:spPr>
            <a:xfrm>
              <a:off x="6271635" y="2332990"/>
              <a:ext cx="4473032" cy="553085"/>
            </a:xfrm>
            <a:prstGeom prst="rect">
              <a:avLst/>
            </a:prstGeom>
            <a:noFill/>
          </p:spPr>
          <p:txBody>
            <a:bodyPr wrap="square" rtlCol="0">
              <a:spAutoFit/>
            </a:bodyPr>
            <a:lstStyle/>
            <a:p>
              <a:pPr>
                <a:lnSpc>
                  <a:spcPct val="150000"/>
                </a:lnSpc>
              </a:pPr>
              <a:r>
                <a:rPr lang="zh-CN" altLang="en-US" sz="2000" dirty="0">
                  <a:solidFill>
                    <a:srgbClr val="1F4E79"/>
                  </a:solidFill>
                  <a:latin typeface="思源黑体 CN Light" panose="020B0300000000000000" pitchFamily="34" charset="-122"/>
                  <a:ea typeface="思源黑体 CN Light" panose="020B0300000000000000" pitchFamily="34" charset="-122"/>
                  <a:sym typeface="+mn-ea"/>
                </a:rPr>
                <a:t>三相对称电动势</a:t>
              </a:r>
              <a:r>
                <a:rPr lang="zh-CN" altLang="en-US" sz="2000" dirty="0">
                  <a:latin typeface="思源黑体 CN Light" panose="020B0300000000000000" pitchFamily="34" charset="-122"/>
                  <a:ea typeface="思源黑体 CN Light" panose="020B0300000000000000" pitchFamily="34" charset="-122"/>
                  <a:sym typeface="+mn-ea"/>
                </a:rPr>
                <a:t>是由</a:t>
              </a:r>
              <a:r>
                <a:rPr lang="zh-CN" altLang="en-US" sz="2000" dirty="0">
                  <a:solidFill>
                    <a:srgbClr val="1F4E79"/>
                  </a:solidFill>
                  <a:latin typeface="思源黑体 CN Light" panose="020B0300000000000000" pitchFamily="34" charset="-122"/>
                  <a:ea typeface="思源黑体 CN Light" panose="020B0300000000000000" pitchFamily="34" charset="-122"/>
                  <a:sym typeface="+mn-ea"/>
                </a:rPr>
                <a:t>三相交流发电机</a:t>
              </a:r>
              <a:r>
                <a:rPr lang="zh-CN" altLang="en-US" sz="2000" dirty="0">
                  <a:latin typeface="思源黑体 CN Light" panose="020B0300000000000000" pitchFamily="34" charset="-122"/>
                  <a:ea typeface="思源黑体 CN Light" panose="020B0300000000000000" pitchFamily="34" charset="-122"/>
                  <a:sym typeface="+mn-ea"/>
                </a:rPr>
                <a:t>产生的</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endParaRPr>
            </a:p>
          </p:txBody>
        </p:sp>
      </p:grpSp>
      <p:pic>
        <p:nvPicPr>
          <p:cNvPr id="11" name="图片 10"/>
          <p:cNvPicPr>
            <a:picLocks noChangeAspect="1"/>
          </p:cNvPicPr>
          <p:nvPr/>
        </p:nvPicPr>
        <p:blipFill>
          <a:blip r:embed="rId1"/>
          <a:stretch>
            <a:fillRect/>
          </a:stretch>
        </p:blipFill>
        <p:spPr>
          <a:xfrm>
            <a:off x="8241665" y="1493520"/>
            <a:ext cx="3035300" cy="3810000"/>
          </a:xfrm>
          <a:prstGeom prst="rect">
            <a:avLst/>
          </a:prstGeom>
        </p:spPr>
      </p:pic>
      <p:sp>
        <p:nvSpPr>
          <p:cNvPr id="13" name="文本框 12"/>
          <p:cNvSpPr txBox="1"/>
          <p:nvPr/>
        </p:nvSpPr>
        <p:spPr>
          <a:xfrm>
            <a:off x="8597265" y="5458460"/>
            <a:ext cx="2737485" cy="368300"/>
          </a:xfrm>
          <a:prstGeom prst="rect">
            <a:avLst/>
          </a:prstGeom>
          <a:noFill/>
        </p:spPr>
        <p:txBody>
          <a:bodyPr wrap="square" rtlCol="0">
            <a:spAutoFit/>
          </a:bodyPr>
          <a:p>
            <a:r>
              <a:rPr lang="zh-CN" altLang="en-US" sz="1800" dirty="0">
                <a:solidFill>
                  <a:schemeClr val="tx1"/>
                </a:solidFill>
                <a:latin typeface="思源黑体 CN Light" panose="020B0300000000000000" pitchFamily="34" charset="-122"/>
                <a:ea typeface="思源黑体 CN Light" panose="020B0300000000000000" pitchFamily="34" charset="-122"/>
              </a:rPr>
              <a:t>三相交流发电机示意图</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p:txBody>
      </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三相对称电动势的产生</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custDataLst>
              <p:tags r:id="rId1"/>
            </p:custDataLst>
          </p:nvPr>
        </p:nvSpPr>
        <p:spPr>
          <a:xfrm>
            <a:off x="479425" y="1948815"/>
            <a:ext cx="3091180" cy="4707890"/>
          </a:xfrm>
          <a:prstGeom prst="rect">
            <a:avLst/>
          </a:prstGeom>
          <a:noFill/>
        </p:spPr>
        <p:txBody>
          <a:bodyPr wrap="square" rtlCol="0">
            <a:spAutoFit/>
          </a:bodyPr>
          <a:lstStyle/>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电源是产生或提供电能的装置</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电源分为</a:t>
            </a:r>
            <a:r>
              <a:rPr lang="zh-CN" altLang="en-US" sz="2000" b="1" dirty="0">
                <a:solidFill>
                  <a:schemeClr val="bg1">
                    <a:lumMod val="95000"/>
                  </a:schemeClr>
                </a:solidFill>
                <a:latin typeface="思源黑体 CN Light" panose="020B0300000000000000" pitchFamily="34" charset="-122"/>
                <a:ea typeface="思源黑体 CN Light" panose="020B0300000000000000" pitchFamily="34" charset="-122"/>
              </a:rPr>
              <a:t>交流电源</a:t>
            </a: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和</a:t>
            </a:r>
            <a:r>
              <a:rPr lang="zh-CN" altLang="en-US" sz="2000" b="1" dirty="0">
                <a:solidFill>
                  <a:schemeClr val="bg1">
                    <a:lumMod val="95000"/>
                  </a:schemeClr>
                </a:solidFill>
                <a:latin typeface="思源黑体 CN Light" panose="020B0300000000000000" pitchFamily="34" charset="-122"/>
                <a:ea typeface="思源黑体 CN Light" panose="020B0300000000000000" pitchFamily="34" charset="-122"/>
              </a:rPr>
              <a:t>直流电源</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交流电源的电动势和电流的大小与方向随时间在变化，通常用AC表示；而直流电源的电动势和电流的大小与方向不随时间周期变化，通常用DC表示</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pSp>
        <p:nvGrpSpPr>
          <p:cNvPr id="29" name="组合 28"/>
          <p:cNvGrpSpPr/>
          <p:nvPr/>
        </p:nvGrpSpPr>
        <p:grpSpPr>
          <a:xfrm>
            <a:off x="473511" y="-265105"/>
            <a:ext cx="6071870" cy="1210658"/>
            <a:chOff x="469460" y="-265105"/>
            <a:chExt cx="5649835"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489" y="360370"/>
              <a:ext cx="4849806"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三相交流电源</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92480" y="1860550"/>
            <a:ext cx="9547860" cy="64516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 </a:t>
            </a:r>
            <a:r>
              <a:rPr lang="en-US" altLang="zh-CN" dirty="0">
                <a:latin typeface="思源黑体 CN Light" panose="020B0300000000000000" pitchFamily="34" charset="-122"/>
                <a:ea typeface="思源黑体 CN Light" panose="020B0300000000000000" pitchFamily="34" charset="-122"/>
              </a:rPr>
              <a:t>  </a:t>
            </a:r>
            <a:r>
              <a:rPr lang="zh-CN" altLang="en-US" dirty="0">
                <a:latin typeface="思源黑体 CN Light" panose="020B0300000000000000" pitchFamily="34" charset="-122"/>
                <a:ea typeface="思源黑体 CN Light" panose="020B0300000000000000" pitchFamily="34" charset="-122"/>
              </a:rPr>
              <a:t> 以 A 相绕组中电压 u</a:t>
            </a:r>
            <a:r>
              <a:rPr lang="zh-CN" altLang="en-US" baseline="-25000" dirty="0">
                <a:latin typeface="思源黑体 CN Light" panose="020B0300000000000000" pitchFamily="34" charset="-122"/>
                <a:ea typeface="思源黑体 CN Light" panose="020B0300000000000000" pitchFamily="34" charset="-122"/>
              </a:rPr>
              <a:t>A</a:t>
            </a:r>
            <a:r>
              <a:rPr lang="zh-CN" altLang="en-US" dirty="0">
                <a:latin typeface="思源黑体 CN Light" panose="020B0300000000000000" pitchFamily="34" charset="-122"/>
                <a:ea typeface="思源黑体 CN Light" panose="020B0300000000000000" pitchFamily="34" charset="-122"/>
              </a:rPr>
              <a:t> 经过零值时为计时起点, 则 B 相绕组中电压 u</a:t>
            </a:r>
            <a:r>
              <a:rPr lang="zh-CN" altLang="en-US" baseline="-25000" dirty="0">
                <a:latin typeface="思源黑体 CN Light" panose="020B0300000000000000" pitchFamily="34" charset="-122"/>
                <a:ea typeface="思源黑体 CN Light" panose="020B0300000000000000" pitchFamily="34" charset="-122"/>
              </a:rPr>
              <a:t>B</a:t>
            </a:r>
            <a:r>
              <a:rPr lang="zh-CN" altLang="en-US" dirty="0">
                <a:latin typeface="思源黑体 CN Light" panose="020B0300000000000000" pitchFamily="34" charset="-122"/>
                <a:ea typeface="思源黑体 CN Light" panose="020B0300000000000000" pitchFamily="34" charset="-122"/>
              </a:rPr>
              <a:t> 比 A 相电压 u</a:t>
            </a:r>
            <a:r>
              <a:rPr lang="zh-CN" altLang="en-US" baseline="-25000" dirty="0">
                <a:latin typeface="思源黑体 CN Light" panose="020B0300000000000000" pitchFamily="34" charset="-122"/>
                <a:ea typeface="思源黑体 CN Light" panose="020B0300000000000000" pitchFamily="34" charset="-122"/>
              </a:rPr>
              <a:t>A</a:t>
            </a:r>
            <a:r>
              <a:rPr lang="zh-CN" altLang="en-US" dirty="0">
                <a:latin typeface="思源黑体 CN Light" panose="020B0300000000000000" pitchFamily="34" charset="-122"/>
                <a:ea typeface="思源黑体 CN Light" panose="020B0300000000000000" pitchFamily="34" charset="-122"/>
              </a:rPr>
              <a:t> 滞后 120°, C 相绕组电压比 A 相电压 u</a:t>
            </a:r>
            <a:r>
              <a:rPr lang="zh-CN" altLang="en-US" baseline="-25000" dirty="0">
                <a:latin typeface="思源黑体 CN Light" panose="020B0300000000000000" pitchFamily="34" charset="-122"/>
                <a:ea typeface="思源黑体 CN Light" panose="020B0300000000000000" pitchFamily="34" charset="-122"/>
              </a:rPr>
              <a:t>A</a:t>
            </a:r>
            <a:r>
              <a:rPr lang="zh-CN" altLang="en-US" dirty="0">
                <a:latin typeface="思源黑体 CN Light" panose="020B0300000000000000" pitchFamily="34" charset="-122"/>
                <a:ea typeface="思源黑体 CN Light" panose="020B0300000000000000" pitchFamily="34" charset="-122"/>
              </a:rPr>
              <a:t> 滞后 240°或超前 120°, 它们的解析式为</a:t>
            </a:r>
            <a:endParaRPr lang="zh-CN" altLang="en-US" dirty="0">
              <a:latin typeface="思源黑体 CN Light" panose="020B0300000000000000" pitchFamily="34" charset="-122"/>
              <a:ea typeface="思源黑体 CN Light" panose="020B0300000000000000" pitchFamily="34" charset="-122"/>
            </a:endParaRPr>
          </a:p>
        </p:txBody>
      </p:sp>
      <p:pic>
        <p:nvPicPr>
          <p:cNvPr id="5" name="图片 4"/>
          <p:cNvPicPr>
            <a:picLocks noChangeAspect="1"/>
          </p:cNvPicPr>
          <p:nvPr/>
        </p:nvPicPr>
        <p:blipFill>
          <a:blip r:embed="rId2"/>
          <a:stretch>
            <a:fillRect/>
          </a:stretch>
        </p:blipFill>
        <p:spPr>
          <a:xfrm>
            <a:off x="3283585" y="2661285"/>
            <a:ext cx="4565650" cy="2733675"/>
          </a:xfrm>
          <a:prstGeom prst="rect">
            <a:avLst/>
          </a:prstGeom>
        </p:spPr>
      </p:pic>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三相对称电动势的产生</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73511" y="-265105"/>
            <a:ext cx="6362700" cy="1210658"/>
            <a:chOff x="469460" y="-265105"/>
            <a:chExt cx="5920451"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489" y="360370"/>
              <a:ext cx="512042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三相交流电源</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pic>
        <p:nvPicPr>
          <p:cNvPr id="3" name="图片 2"/>
          <p:cNvPicPr>
            <a:picLocks noChangeAspect="1"/>
          </p:cNvPicPr>
          <p:nvPr/>
        </p:nvPicPr>
        <p:blipFill>
          <a:blip r:embed="rId1"/>
          <a:stretch>
            <a:fillRect/>
          </a:stretch>
        </p:blipFill>
        <p:spPr>
          <a:xfrm>
            <a:off x="6366510" y="2911475"/>
            <a:ext cx="5332730" cy="2590800"/>
          </a:xfrm>
          <a:prstGeom prst="rect">
            <a:avLst/>
          </a:prstGeom>
        </p:spPr>
      </p:pic>
      <p:sp>
        <p:nvSpPr>
          <p:cNvPr id="5" name="文本框 4"/>
          <p:cNvSpPr txBox="1"/>
          <p:nvPr/>
        </p:nvSpPr>
        <p:spPr>
          <a:xfrm>
            <a:off x="8007350" y="5663565"/>
            <a:ext cx="3171825" cy="36830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三相电压的相量图和波形图</a:t>
            </a:r>
            <a:endParaRPr lang="zh-CN" altLang="en-US" dirty="0">
              <a:latin typeface="思源黑体 CN Light" panose="020B0300000000000000" pitchFamily="34" charset="-122"/>
              <a:ea typeface="思源黑体 CN Light" panose="020B0300000000000000" pitchFamily="34" charset="-122"/>
            </a:endParaRPr>
          </a:p>
        </p:txBody>
      </p:sp>
      <p:sp>
        <p:nvSpPr>
          <p:cNvPr id="7" name="文本框 6"/>
          <p:cNvSpPr txBox="1"/>
          <p:nvPr/>
        </p:nvSpPr>
        <p:spPr>
          <a:xfrm>
            <a:off x="1333500" y="1802130"/>
            <a:ext cx="10073005" cy="645160"/>
          </a:xfrm>
          <a:prstGeom prst="rect">
            <a:avLst/>
          </a:prstGeom>
          <a:noFill/>
        </p:spPr>
        <p:txBody>
          <a:bodyPr wrap="square" rtlCol="0">
            <a:spAutoFit/>
          </a:bodyPr>
          <a:p>
            <a:r>
              <a:rPr lang="en-US" altLang="zh-CN"/>
              <a:t>   </a:t>
            </a:r>
            <a:r>
              <a:rPr lang="zh-CN" altLang="en-US" dirty="0">
                <a:latin typeface="思源黑体 CN Light" panose="020B0300000000000000" pitchFamily="34" charset="-122"/>
                <a:ea typeface="思源黑体 CN Light" panose="020B0300000000000000" pitchFamily="34" charset="-122"/>
              </a:rPr>
              <a:t>对称三相正弦量 (包括对称三相电动势、 对称三相电压、 对称三相电流) 中三个正弦量的瞬时值之和为零, 表示</a:t>
            </a:r>
            <a:r>
              <a:rPr lang="zh-CN" altLang="en-US" dirty="0">
                <a:solidFill>
                  <a:srgbClr val="1F4E79"/>
                </a:solidFill>
                <a:latin typeface="思源黑体 CN Light" panose="020B0300000000000000" pitchFamily="34" charset="-122"/>
                <a:ea typeface="思源黑体 CN Light" panose="020B0300000000000000" pitchFamily="34" charset="-122"/>
              </a:rPr>
              <a:t>对称三相正弦量的三个矢量之和也为零</a:t>
            </a:r>
            <a:endParaRPr lang="zh-CN" altLang="en-US" dirty="0">
              <a:solidFill>
                <a:srgbClr val="1F4E79"/>
              </a:solidFill>
              <a:latin typeface="思源黑体 CN Light" panose="020B0300000000000000" pitchFamily="34" charset="-122"/>
              <a:ea typeface="思源黑体 CN Light" panose="020B0300000000000000" pitchFamily="34" charset="-122"/>
            </a:endParaRPr>
          </a:p>
        </p:txBody>
      </p:sp>
      <p:sp>
        <p:nvSpPr>
          <p:cNvPr id="8" name="文本框 7"/>
          <p:cNvSpPr txBox="1"/>
          <p:nvPr/>
        </p:nvSpPr>
        <p:spPr>
          <a:xfrm>
            <a:off x="1333500" y="3303905"/>
            <a:ext cx="4530090" cy="2359660"/>
          </a:xfrm>
          <a:prstGeom prst="rect">
            <a:avLst/>
          </a:prstGeom>
          <a:noFill/>
          <a:ln w="38100">
            <a:solidFill>
              <a:srgbClr val="1F4E79"/>
            </a:solidFill>
          </a:ln>
        </p:spPr>
        <p:txBody>
          <a:bodyPr wrap="square" rtlCol="0">
            <a:noAutofit/>
          </a:bodyPr>
          <a:p>
            <a:r>
              <a:rPr lang="zh-CN" altLang="en-US" sz="1800" dirty="0">
                <a:latin typeface="思源黑体 CN Light" panose="020B0300000000000000" pitchFamily="34" charset="-122"/>
                <a:ea typeface="思源黑体 CN Light" panose="020B0300000000000000" pitchFamily="34" charset="-122"/>
              </a:rPr>
              <a:t>三相电压到达幅值的先后次序称为相序。 按 A—B—C 次序循环下去称为</a:t>
            </a:r>
            <a:r>
              <a:rPr lang="zh-CN" altLang="en-US" sz="1800" dirty="0">
                <a:solidFill>
                  <a:srgbClr val="1F4E79"/>
                </a:solidFill>
                <a:latin typeface="思源黑体 CN Light" panose="020B0300000000000000" pitchFamily="34" charset="-122"/>
                <a:ea typeface="思源黑体 CN Light" panose="020B0300000000000000" pitchFamily="34" charset="-122"/>
              </a:rPr>
              <a:t>顺相序</a:t>
            </a:r>
            <a:r>
              <a:rPr lang="zh-CN" altLang="en-US" sz="1800" dirty="0">
                <a:latin typeface="思源黑体 CN Light" panose="020B0300000000000000" pitchFamily="34" charset="-122"/>
                <a:ea typeface="思源黑体 CN Light" panose="020B0300000000000000" pitchFamily="34" charset="-122"/>
              </a:rPr>
              <a:t>;</a:t>
            </a:r>
            <a:endParaRPr lang="zh-CN" altLang="en-US" sz="1800" dirty="0">
              <a:latin typeface="思源黑体 CN Light" panose="020B0300000000000000" pitchFamily="34" charset="-122"/>
              <a:ea typeface="思源黑体 CN Light" panose="020B0300000000000000" pitchFamily="34" charset="-122"/>
            </a:endParaRPr>
          </a:p>
          <a:p>
            <a:r>
              <a:rPr lang="zh-CN" altLang="en-US" sz="1800" dirty="0">
                <a:latin typeface="思源黑体 CN Light" panose="020B0300000000000000" pitchFamily="34" charset="-122"/>
                <a:ea typeface="思源黑体 CN Light" panose="020B0300000000000000" pitchFamily="34" charset="-122"/>
              </a:rPr>
              <a:t> 按A—C—B 次序循环下去称为</a:t>
            </a:r>
            <a:r>
              <a:rPr lang="zh-CN" altLang="en-US" sz="1800" dirty="0">
                <a:solidFill>
                  <a:srgbClr val="1F4E79"/>
                </a:solidFill>
                <a:latin typeface="思源黑体 CN Light" panose="020B0300000000000000" pitchFamily="34" charset="-122"/>
                <a:ea typeface="思源黑体 CN Light" panose="020B0300000000000000" pitchFamily="34" charset="-122"/>
              </a:rPr>
              <a:t>逆相序</a:t>
            </a:r>
            <a:r>
              <a:rPr lang="zh-CN" altLang="en-US" sz="1800" dirty="0">
                <a:latin typeface="思源黑体 CN Light" panose="020B0300000000000000" pitchFamily="34" charset="-122"/>
                <a:ea typeface="思源黑体 CN Light" panose="020B0300000000000000" pitchFamily="34" charset="-122"/>
              </a:rPr>
              <a:t>。 </a:t>
            </a:r>
            <a:endParaRPr lang="zh-CN" altLang="en-US" sz="1800" dirty="0">
              <a:latin typeface="思源黑体 CN Light" panose="020B0300000000000000" pitchFamily="34" charset="-122"/>
              <a:ea typeface="思源黑体 CN Light" panose="020B0300000000000000" pitchFamily="34" charset="-122"/>
            </a:endParaRPr>
          </a:p>
          <a:p>
            <a:r>
              <a:rPr lang="zh-CN" altLang="en-US" sz="1800" dirty="0">
                <a:latin typeface="思源黑体 CN Light" panose="020B0300000000000000" pitchFamily="34" charset="-122"/>
                <a:ea typeface="思源黑体 CN Light" panose="020B0300000000000000" pitchFamily="34" charset="-122"/>
              </a:rPr>
              <a:t>相序是由发电机电枢旋转方向决定的, 工程上通用的相序是顺相序。 </a:t>
            </a:r>
            <a:endParaRPr lang="zh-CN" altLang="en-US" sz="1800" dirty="0">
              <a:latin typeface="思源黑体 CN Light" panose="020B0300000000000000" pitchFamily="34" charset="-122"/>
              <a:ea typeface="思源黑体 CN Light" panose="020B0300000000000000" pitchFamily="34" charset="-122"/>
            </a:endParaRPr>
          </a:p>
          <a:p>
            <a:r>
              <a:rPr lang="zh-CN" altLang="en-US" sz="1800" dirty="0">
                <a:latin typeface="思源黑体 CN Light" panose="020B0300000000000000" pitchFamily="34" charset="-122"/>
                <a:ea typeface="思源黑体 CN Light" panose="020B0300000000000000" pitchFamily="34" charset="-122"/>
              </a:rPr>
              <a:t>在实际应用中, 各相绕组用相色加以区别: 第一相 (A 相) 为黄色, 第二相 (B 相) 为绿色, 第三相 (C 相) 为红色。</a:t>
            </a:r>
            <a:endParaRPr lang="zh-CN" altLang="en-US" sz="1800" dirty="0">
              <a:latin typeface="思源黑体 CN Light" panose="020B0300000000000000" pitchFamily="34" charset="-122"/>
              <a:ea typeface="思源黑体 CN Light" panose="020B0300000000000000" pitchFamily="34" charset="-122"/>
            </a:endParaRPr>
          </a:p>
        </p:txBody>
      </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三相对称电动势的产生</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一、三相交流电源</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3" name="文本框 12"/>
          <p:cNvSpPr txBox="1"/>
          <p:nvPr/>
        </p:nvSpPr>
        <p:spPr>
          <a:xfrm>
            <a:off x="1934210" y="1741805"/>
            <a:ext cx="8667115" cy="368300"/>
          </a:xfrm>
          <a:prstGeom prst="rect">
            <a:avLst/>
          </a:prstGeom>
          <a:solidFill>
            <a:srgbClr val="1F4E79"/>
          </a:solidFill>
        </p:spPr>
        <p:txBody>
          <a:bodyPr wrap="square" rtlCol="0">
            <a:spAutoFit/>
          </a:bodyPr>
          <a:p>
            <a:r>
              <a:rPr lang="zh-CN" altLang="en-US" dirty="0">
                <a:solidFill>
                  <a:schemeClr val="bg1"/>
                </a:solidFill>
                <a:latin typeface="思源黑体 CN Light" panose="020B0300000000000000" pitchFamily="34" charset="-122"/>
                <a:ea typeface="思源黑体 CN Light" panose="020B0300000000000000" pitchFamily="34" charset="-122"/>
                <a:sym typeface="+mn-ea"/>
              </a:rPr>
              <a:t>三相交流发电机的每一相自成一个独立的电源, 可以各自单独与负载接成回路</a:t>
            </a:r>
            <a:endParaRPr lang="zh-CN" altLang="en-US" dirty="0">
              <a:solidFill>
                <a:schemeClr val="bg1"/>
              </a:solidFill>
              <a:latin typeface="思源黑体 CN Light" panose="020B0300000000000000" pitchFamily="34" charset="-122"/>
              <a:ea typeface="思源黑体 CN Light" panose="020B0300000000000000" pitchFamily="34" charset="-122"/>
              <a:sym typeface="+mn-ea"/>
            </a:endParaRPr>
          </a:p>
        </p:txBody>
      </p:sp>
      <p:sp>
        <p:nvSpPr>
          <p:cNvPr id="14" name="文本框 13"/>
          <p:cNvSpPr txBox="1"/>
          <p:nvPr/>
        </p:nvSpPr>
        <p:spPr>
          <a:xfrm>
            <a:off x="876300" y="2523490"/>
            <a:ext cx="4064000" cy="368300"/>
          </a:xfrm>
          <a:prstGeom prst="rect">
            <a:avLst/>
          </a:prstGeom>
          <a:noFill/>
        </p:spPr>
        <p:txBody>
          <a:bodyPr wrap="square" rtlCol="0">
            <a:spAutoFit/>
          </a:bodyPr>
          <a:p>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en-US" altLang="zh-CN"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）三相电源的星形连接</a:t>
            </a:r>
            <a:endPar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5" name="文本框 14"/>
          <p:cNvSpPr txBox="1"/>
          <p:nvPr/>
        </p:nvSpPr>
        <p:spPr>
          <a:xfrm>
            <a:off x="1026160" y="3001010"/>
            <a:ext cx="10225405" cy="1198880"/>
          </a:xfrm>
          <a:prstGeom prst="rect">
            <a:avLst/>
          </a:prstGeom>
          <a:noFill/>
        </p:spPr>
        <p:txBody>
          <a:bodyPr wrap="square" rtlCol="0">
            <a:spAutoFit/>
          </a:bodyPr>
          <a:p>
            <a:pPr algn="just"/>
            <a:r>
              <a:rPr lang="en-US" altLang="zh-CN">
                <a:solidFill>
                  <a:schemeClr val="accent5"/>
                </a:solidFill>
              </a:rPr>
              <a:t>      </a:t>
            </a:r>
            <a:r>
              <a:rPr lang="zh-CN" altLang="en-US" dirty="0">
                <a:solidFill>
                  <a:srgbClr val="1F4E79"/>
                </a:solidFill>
                <a:latin typeface="思源黑体 CN Light" panose="020B0300000000000000" pitchFamily="34" charset="-122"/>
                <a:ea typeface="思源黑体 CN Light" panose="020B0300000000000000" pitchFamily="34" charset="-122"/>
              </a:rPr>
              <a:t>在我国的低压配电线路中, 都是采用星形连接的。</a:t>
            </a:r>
            <a:r>
              <a:rPr lang="zh-CN" altLang="en-US" dirty="0">
                <a:solidFill>
                  <a:schemeClr val="tx1"/>
                </a:solidFill>
                <a:latin typeface="思源黑体 CN Light" panose="020B0300000000000000" pitchFamily="34" charset="-122"/>
                <a:ea typeface="思源黑体 CN Light" panose="020B0300000000000000" pitchFamily="34" charset="-122"/>
              </a:rPr>
              <a:t>将三相发电机三相绕组的相尾 X、 Y、 Z 连接在一起, 形成一个节点, 称为电源的</a:t>
            </a:r>
            <a:r>
              <a:rPr lang="zh-CN" altLang="en-US" dirty="0">
                <a:solidFill>
                  <a:srgbClr val="C00000"/>
                </a:solidFill>
                <a:latin typeface="思源黑体 CN Light" panose="020B0300000000000000" pitchFamily="34" charset="-122"/>
                <a:ea typeface="思源黑体 CN Light" panose="020B0300000000000000" pitchFamily="34" charset="-122"/>
              </a:rPr>
              <a:t>中性点</a:t>
            </a:r>
            <a:r>
              <a:rPr lang="zh-CN" altLang="en-US" dirty="0">
                <a:solidFill>
                  <a:schemeClr val="tx1"/>
                </a:solidFill>
                <a:latin typeface="思源黑体 CN Light" panose="020B0300000000000000" pitchFamily="34" charset="-122"/>
                <a:ea typeface="思源黑体 CN Light" panose="020B0300000000000000" pitchFamily="34" charset="-122"/>
              </a:rPr>
              <a:t>或零点, 用字母</a:t>
            </a:r>
            <a:r>
              <a:rPr lang="zh-CN" altLang="en-US" dirty="0">
                <a:solidFill>
                  <a:srgbClr val="C00000"/>
                </a:solidFill>
                <a:latin typeface="思源黑体 CN Light" panose="020B0300000000000000" pitchFamily="34" charset="-122"/>
                <a:ea typeface="思源黑体 CN Light" panose="020B0300000000000000" pitchFamily="34" charset="-122"/>
              </a:rPr>
              <a:t> N</a:t>
            </a:r>
            <a:r>
              <a:rPr lang="zh-CN" altLang="en-US" dirty="0">
                <a:solidFill>
                  <a:schemeClr val="tx1"/>
                </a:solidFill>
                <a:latin typeface="思源黑体 CN Light" panose="020B0300000000000000" pitchFamily="34" charset="-122"/>
                <a:ea typeface="思源黑体 CN Light" panose="020B0300000000000000" pitchFamily="34" charset="-122"/>
              </a:rPr>
              <a:t> 表示, 中性点N的引出线称为中性线 (或零线)。将相头 A、B、 C 引出做输出线, 这种连接方式称为星形连接。从相头 A、 B、 C 引出的三根线称为相线, 俗称</a:t>
            </a:r>
            <a:r>
              <a:rPr lang="zh-CN" altLang="en-US" dirty="0">
                <a:solidFill>
                  <a:srgbClr val="C00000"/>
                </a:solidFill>
                <a:latin typeface="思源黑体 CN Light" panose="020B0300000000000000" pitchFamily="34" charset="-122"/>
                <a:ea typeface="思源黑体 CN Light" panose="020B0300000000000000" pitchFamily="34" charset="-122"/>
              </a:rPr>
              <a:t>火线</a:t>
            </a:r>
            <a:r>
              <a:rPr lang="zh-CN" altLang="en-US" dirty="0">
                <a:solidFill>
                  <a:schemeClr val="tx1"/>
                </a:solidFill>
                <a:latin typeface="思源黑体 CN Light" panose="020B0300000000000000" pitchFamily="34" charset="-122"/>
                <a:ea typeface="思源黑体 CN Light" panose="020B0300000000000000" pitchFamily="34" charset="-122"/>
              </a:rPr>
              <a:t>。</a:t>
            </a:r>
            <a:endParaRPr lang="zh-CN" altLang="en-US">
              <a:solidFill>
                <a:schemeClr val="tx1"/>
              </a:solidFill>
            </a:endParaRPr>
          </a:p>
        </p:txBody>
      </p:sp>
      <p:sp>
        <p:nvSpPr>
          <p:cNvPr id="18" name="文本框 17"/>
          <p:cNvSpPr txBox="1"/>
          <p:nvPr/>
        </p:nvSpPr>
        <p:spPr>
          <a:xfrm>
            <a:off x="4650105" y="5724525"/>
            <a:ext cx="2193925" cy="368300"/>
          </a:xfrm>
          <a:prstGeom prst="rect">
            <a:avLst/>
          </a:prstGeom>
          <a:noFill/>
        </p:spPr>
        <p:txBody>
          <a:bodyPr wrap="square" rtlCol="0">
            <a:spAutoFit/>
          </a:bodyPr>
          <a:p>
            <a:r>
              <a:rPr lang="zh-CN" altLang="en-US">
                <a:solidFill>
                  <a:schemeClr val="bg1"/>
                </a:solidFill>
              </a:rPr>
              <a:t>u</a:t>
            </a:r>
            <a:r>
              <a:rPr lang="zh-CN" altLang="en-US" baseline="-25000">
                <a:solidFill>
                  <a:schemeClr val="bg1"/>
                </a:solidFill>
              </a:rPr>
              <a:t>AB</a:t>
            </a:r>
            <a:r>
              <a:rPr lang="zh-CN" altLang="en-US">
                <a:solidFill>
                  <a:schemeClr val="bg1"/>
                </a:solidFill>
              </a:rPr>
              <a:t>+u</a:t>
            </a:r>
            <a:r>
              <a:rPr lang="zh-CN" altLang="en-US" baseline="-25000">
                <a:solidFill>
                  <a:schemeClr val="bg1"/>
                </a:solidFill>
              </a:rPr>
              <a:t>BC</a:t>
            </a:r>
            <a:r>
              <a:rPr lang="zh-CN" altLang="en-US">
                <a:solidFill>
                  <a:schemeClr val="bg1"/>
                </a:solidFill>
              </a:rPr>
              <a:t>+u</a:t>
            </a:r>
            <a:r>
              <a:rPr lang="zh-CN" altLang="en-US" baseline="-25000">
                <a:solidFill>
                  <a:schemeClr val="bg1"/>
                </a:solidFill>
              </a:rPr>
              <a:t>CA</a:t>
            </a:r>
            <a:r>
              <a:rPr lang="zh-CN" altLang="en-US">
                <a:solidFill>
                  <a:schemeClr val="bg1"/>
                </a:solidFill>
              </a:rPr>
              <a:t>= 0</a:t>
            </a:r>
            <a:endParaRPr lang="zh-CN" altLang="en-US">
              <a:solidFill>
                <a:schemeClr val="bg1"/>
              </a:solidFill>
            </a:endParaRPr>
          </a:p>
        </p:txBody>
      </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pic>
        <p:nvPicPr>
          <p:cNvPr id="2075975726" name="图片 207597572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a:xfrm>
            <a:off x="3641090" y="4199890"/>
            <a:ext cx="4591685" cy="240728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一、三相交流电源</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3" name="文本框 12"/>
          <p:cNvSpPr txBox="1"/>
          <p:nvPr/>
        </p:nvSpPr>
        <p:spPr>
          <a:xfrm>
            <a:off x="1934210" y="1741805"/>
            <a:ext cx="8667115" cy="368300"/>
          </a:xfrm>
          <a:prstGeom prst="rect">
            <a:avLst/>
          </a:prstGeom>
          <a:solidFill>
            <a:srgbClr val="1F4E79"/>
          </a:solidFill>
        </p:spPr>
        <p:txBody>
          <a:bodyPr wrap="square" rtlCol="0">
            <a:spAutoFit/>
          </a:bodyPr>
          <a:p>
            <a:r>
              <a:rPr lang="zh-CN" altLang="en-US" dirty="0">
                <a:solidFill>
                  <a:schemeClr val="bg1"/>
                </a:solidFill>
                <a:latin typeface="思源黑体 CN Light" panose="020B0300000000000000" pitchFamily="34" charset="-122"/>
                <a:ea typeface="思源黑体 CN Light" panose="020B0300000000000000" pitchFamily="34" charset="-122"/>
                <a:sym typeface="+mn-ea"/>
              </a:rPr>
              <a:t>三相交流发电机的每一相自成一个独立的电源, 可以各自单独与负载接成回路</a:t>
            </a:r>
            <a:endParaRPr lang="zh-CN" altLang="en-US" dirty="0">
              <a:solidFill>
                <a:schemeClr val="bg1"/>
              </a:solidFill>
              <a:latin typeface="思源黑体 CN Light" panose="020B0300000000000000" pitchFamily="34" charset="-122"/>
              <a:ea typeface="思源黑体 CN Light" panose="020B0300000000000000" pitchFamily="34" charset="-122"/>
              <a:sym typeface="+mn-ea"/>
            </a:endParaRPr>
          </a:p>
        </p:txBody>
      </p:sp>
      <p:sp>
        <p:nvSpPr>
          <p:cNvPr id="14" name="文本框 13"/>
          <p:cNvSpPr txBox="1"/>
          <p:nvPr/>
        </p:nvSpPr>
        <p:spPr>
          <a:xfrm>
            <a:off x="876300" y="2523490"/>
            <a:ext cx="4064000" cy="368300"/>
          </a:xfrm>
          <a:prstGeom prst="rect">
            <a:avLst/>
          </a:prstGeom>
          <a:noFill/>
        </p:spPr>
        <p:txBody>
          <a:bodyPr wrap="square" rtlCol="0">
            <a:spAutoFit/>
          </a:bodyPr>
          <a:p>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en-US" altLang="zh-CN"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）三相电源的星形连接</a:t>
            </a:r>
            <a:endPar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1146175" y="2967990"/>
            <a:ext cx="10225405" cy="922020"/>
          </a:xfrm>
          <a:prstGeom prst="rect">
            <a:avLst/>
          </a:prstGeom>
          <a:noFill/>
        </p:spPr>
        <p:txBody>
          <a:bodyPr wrap="square" rtlCol="0">
            <a:spAutoFit/>
          </a:bodyPr>
          <a:p>
            <a:r>
              <a:rPr lang="zh-CN" altLang="en-US" dirty="0">
                <a:latin typeface="思源黑体 CN Light" panose="020B0300000000000000" pitchFamily="34" charset="-122"/>
                <a:ea typeface="思源黑体 CN Light" panose="020B0300000000000000" pitchFamily="34" charset="-122"/>
              </a:rPr>
              <a:t>端线间的电压称作</a:t>
            </a:r>
            <a:r>
              <a:rPr lang="zh-CN" altLang="en-US" dirty="0">
                <a:solidFill>
                  <a:srgbClr val="C00000"/>
                </a:solidFill>
                <a:latin typeface="思源黑体 CN Light" panose="020B0300000000000000" pitchFamily="34" charset="-122"/>
                <a:ea typeface="思源黑体 CN Light" panose="020B0300000000000000" pitchFamily="34" charset="-122"/>
              </a:rPr>
              <a:t>线电压</a:t>
            </a:r>
            <a:r>
              <a:rPr lang="zh-CN" altLang="en-US" dirty="0">
                <a:latin typeface="思源黑体 CN Light" panose="020B0300000000000000" pitchFamily="34" charset="-122"/>
                <a:ea typeface="思源黑体 CN Light" panose="020B0300000000000000" pitchFamily="34" charset="-122"/>
              </a:rPr>
              <a:t>, 用 u</a:t>
            </a:r>
            <a:r>
              <a:rPr lang="zh-CN" altLang="en-US" baseline="-25000" dirty="0">
                <a:latin typeface="思源黑体 CN Light" panose="020B0300000000000000" pitchFamily="34" charset="-122"/>
                <a:ea typeface="思源黑体 CN Light" panose="020B0300000000000000" pitchFamily="34" charset="-122"/>
              </a:rPr>
              <a:t>AB</a:t>
            </a:r>
            <a:r>
              <a:rPr lang="zh-CN" altLang="en-US" dirty="0">
                <a:latin typeface="思源黑体 CN Light" panose="020B0300000000000000" pitchFamily="34" charset="-122"/>
                <a:ea typeface="思源黑体 CN Light" panose="020B0300000000000000" pitchFamily="34" charset="-122"/>
              </a:rPr>
              <a:t>、u</a:t>
            </a:r>
            <a:r>
              <a:rPr lang="zh-CN" altLang="en-US" baseline="-25000" dirty="0">
                <a:latin typeface="思源黑体 CN Light" panose="020B0300000000000000" pitchFamily="34" charset="-122"/>
                <a:ea typeface="思源黑体 CN Light" panose="020B0300000000000000" pitchFamily="34" charset="-122"/>
              </a:rPr>
              <a:t>BC</a:t>
            </a:r>
            <a:r>
              <a:rPr lang="zh-CN" altLang="en-US" dirty="0">
                <a:latin typeface="思源黑体 CN Light" panose="020B0300000000000000" pitchFamily="34" charset="-122"/>
                <a:ea typeface="思源黑体 CN Light" panose="020B0300000000000000" pitchFamily="34" charset="-122"/>
              </a:rPr>
              <a:t>、u</a:t>
            </a:r>
            <a:r>
              <a:rPr lang="zh-CN" altLang="en-US" baseline="-25000" dirty="0">
                <a:latin typeface="思源黑体 CN Light" panose="020B0300000000000000" pitchFamily="34" charset="-122"/>
                <a:ea typeface="思源黑体 CN Light" panose="020B0300000000000000" pitchFamily="34" charset="-122"/>
              </a:rPr>
              <a:t>CA</a:t>
            </a:r>
            <a:r>
              <a:rPr lang="zh-CN" altLang="en-US" dirty="0">
                <a:latin typeface="思源黑体 CN Light" panose="020B0300000000000000" pitchFamily="34" charset="-122"/>
                <a:ea typeface="思源黑体 CN Light" panose="020B0300000000000000" pitchFamily="34" charset="-122"/>
              </a:rPr>
              <a:t>表示。 假设在A、B两端接上负载, 这个负载上电压的参考方向是从端点 A 指向端点 B。根据基尔霍夫电压定律, 可知三个线电压之和为零，通常用 </a:t>
            </a:r>
            <a:r>
              <a:rPr lang="zh-CN" altLang="en-US" dirty="0">
                <a:solidFill>
                  <a:srgbClr val="1F4E79"/>
                </a:solidFill>
                <a:latin typeface="思源黑体 CN Light" panose="020B0300000000000000" pitchFamily="34" charset="-122"/>
                <a:ea typeface="思源黑体 CN Light" panose="020B0300000000000000" pitchFamily="34" charset="-122"/>
              </a:rPr>
              <a:t>U</a:t>
            </a:r>
            <a:r>
              <a:rPr lang="zh-CN" altLang="en-US" baseline="-25000" dirty="0">
                <a:solidFill>
                  <a:srgbClr val="1F4E79"/>
                </a:solidFill>
                <a:latin typeface="思源黑体 CN Light" panose="020B0300000000000000" pitchFamily="34" charset="-122"/>
                <a:ea typeface="思源黑体 CN Light" panose="020B0300000000000000" pitchFamily="34" charset="-122"/>
              </a:rPr>
              <a:t>L</a:t>
            </a:r>
            <a:r>
              <a:rPr lang="zh-CN" altLang="en-US" dirty="0">
                <a:solidFill>
                  <a:srgbClr val="1F4E79"/>
                </a:solidFill>
                <a:latin typeface="思源黑体 CN Light" panose="020B0300000000000000" pitchFamily="34" charset="-122"/>
                <a:ea typeface="思源黑体 CN Light" panose="020B0300000000000000" pitchFamily="34" charset="-122"/>
              </a:rPr>
              <a:t> 表示对称的三个线电压的有效值</a:t>
            </a:r>
            <a:r>
              <a:rPr lang="zh-CN" altLang="en-US" dirty="0">
                <a:latin typeface="思源黑体 CN Light" panose="020B0300000000000000" pitchFamily="34" charset="-122"/>
                <a:ea typeface="思源黑体 CN Light" panose="020B0300000000000000" pitchFamily="34" charset="-122"/>
              </a:rPr>
              <a:t>。</a:t>
            </a:r>
            <a:endParaRPr lang="zh-CN" altLang="en-US" dirty="0">
              <a:latin typeface="思源黑体 CN Light" panose="020B0300000000000000" pitchFamily="34" charset="-122"/>
              <a:ea typeface="思源黑体 CN Light" panose="020B0300000000000000" pitchFamily="34" charset="-122"/>
            </a:endParaRPr>
          </a:p>
        </p:txBody>
      </p:sp>
      <p:sp>
        <p:nvSpPr>
          <p:cNvPr id="18" name="文本框 17"/>
          <p:cNvSpPr txBox="1"/>
          <p:nvPr/>
        </p:nvSpPr>
        <p:spPr>
          <a:xfrm>
            <a:off x="4478020" y="3966210"/>
            <a:ext cx="1788160" cy="368300"/>
          </a:xfrm>
          <a:prstGeom prst="rect">
            <a:avLst/>
          </a:prstGeom>
          <a:solidFill>
            <a:srgbClr val="1F4E79"/>
          </a:solidFill>
        </p:spPr>
        <p:txBody>
          <a:bodyPr wrap="square" rtlCol="0">
            <a:spAutoFit/>
          </a:bodyPr>
          <a:p>
            <a:r>
              <a:rPr lang="zh-CN" altLang="en-US">
                <a:solidFill>
                  <a:schemeClr val="bg1"/>
                </a:solidFill>
              </a:rPr>
              <a:t>u</a:t>
            </a:r>
            <a:r>
              <a:rPr lang="zh-CN" altLang="en-US" baseline="-25000">
                <a:solidFill>
                  <a:schemeClr val="bg1"/>
                </a:solidFill>
              </a:rPr>
              <a:t>AB</a:t>
            </a:r>
            <a:r>
              <a:rPr lang="zh-CN" altLang="en-US">
                <a:solidFill>
                  <a:schemeClr val="bg1"/>
                </a:solidFill>
              </a:rPr>
              <a:t>+u</a:t>
            </a:r>
            <a:r>
              <a:rPr lang="zh-CN" altLang="en-US" baseline="-25000">
                <a:solidFill>
                  <a:schemeClr val="bg1"/>
                </a:solidFill>
              </a:rPr>
              <a:t>BC</a:t>
            </a:r>
            <a:r>
              <a:rPr lang="zh-CN" altLang="en-US">
                <a:solidFill>
                  <a:schemeClr val="bg1"/>
                </a:solidFill>
              </a:rPr>
              <a:t>+u</a:t>
            </a:r>
            <a:r>
              <a:rPr lang="zh-CN" altLang="en-US" baseline="-25000">
                <a:solidFill>
                  <a:schemeClr val="bg1"/>
                </a:solidFill>
              </a:rPr>
              <a:t>CA</a:t>
            </a:r>
            <a:r>
              <a:rPr lang="zh-CN" altLang="en-US">
                <a:solidFill>
                  <a:schemeClr val="bg1"/>
                </a:solidFill>
              </a:rPr>
              <a:t>= 0</a:t>
            </a:r>
            <a:endParaRPr lang="zh-CN" altLang="en-US">
              <a:solidFill>
                <a:schemeClr val="bg1"/>
              </a:solidFill>
            </a:endParaRPr>
          </a:p>
        </p:txBody>
      </p:sp>
      <p:sp>
        <p:nvSpPr>
          <p:cNvPr id="2"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三相电源的连接</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186180" y="4410710"/>
            <a:ext cx="9992360" cy="1198880"/>
          </a:xfrm>
          <a:prstGeom prst="rect">
            <a:avLst/>
          </a:prstGeom>
        </p:spPr>
        <p:txBody>
          <a:bodyPr wrap="square">
            <a:spAutoFit/>
          </a:bodyPr>
          <a:p>
            <a:pPr marL="0" indent="0" algn="just" defTabSz="266700">
              <a:spcAft>
                <a:spcPct val="0"/>
              </a:spcAft>
            </a:pPr>
            <a:r>
              <a:rPr lang="zh-CN" altLang="en-US" sz="1800" dirty="0">
                <a:latin typeface="思源黑体 CN Light" panose="020B0300000000000000" pitchFamily="34" charset="-122"/>
                <a:ea typeface="思源黑体 CN Light" panose="020B0300000000000000" pitchFamily="34" charset="-122"/>
              </a:rPr>
              <a:t>电源每相绕组两端的电压称为电源的</a:t>
            </a:r>
            <a:r>
              <a:rPr lang="zh-CN" altLang="en-US" sz="1800" dirty="0">
                <a:solidFill>
                  <a:srgbClr val="C00000"/>
                </a:solidFill>
                <a:latin typeface="思源黑体 CN Light" panose="020B0300000000000000" pitchFamily="34" charset="-122"/>
                <a:ea typeface="思源黑体 CN Light" panose="020B0300000000000000" pitchFamily="34" charset="-122"/>
              </a:rPr>
              <a:t>相电压</a:t>
            </a:r>
            <a:r>
              <a:rPr lang="zh-CN" altLang="en-US" sz="1800" dirty="0">
                <a:latin typeface="思源黑体 CN Light" panose="020B0300000000000000" pitchFamily="34" charset="-122"/>
                <a:ea typeface="思源黑体 CN Light" panose="020B0300000000000000" pitchFamily="34" charset="-122"/>
              </a:rPr>
              <a:t>。相电压用符号u</a:t>
            </a:r>
            <a:r>
              <a:rPr lang="zh-CN" altLang="en-US" sz="1800" baseline="-25000" dirty="0">
                <a:latin typeface="思源黑体 CN Light" panose="020B0300000000000000" pitchFamily="34" charset="-122"/>
                <a:ea typeface="思源黑体 CN Light" panose="020B0300000000000000" pitchFamily="34" charset="-122"/>
              </a:rPr>
              <a:t>A</a:t>
            </a:r>
            <a:r>
              <a:rPr lang="zh-CN" altLang="en-US" sz="1800" dirty="0">
                <a:latin typeface="思源黑体 CN Light" panose="020B0300000000000000" pitchFamily="34" charset="-122"/>
                <a:ea typeface="思源黑体 CN Light" panose="020B0300000000000000" pitchFamily="34" charset="-122"/>
              </a:rPr>
              <a:t>、u</a:t>
            </a:r>
            <a:r>
              <a:rPr lang="zh-CN" altLang="en-US" sz="1800" baseline="-25000" dirty="0">
                <a:latin typeface="思源黑体 CN Light" panose="020B0300000000000000" pitchFamily="34" charset="-122"/>
                <a:ea typeface="思源黑体 CN Light" panose="020B0300000000000000" pitchFamily="34" charset="-122"/>
              </a:rPr>
              <a:t>B</a:t>
            </a:r>
            <a:r>
              <a:rPr lang="zh-CN" altLang="en-US" sz="1800" dirty="0">
                <a:latin typeface="思源黑体 CN Light" panose="020B0300000000000000" pitchFamily="34" charset="-122"/>
                <a:ea typeface="思源黑体 CN Light" panose="020B0300000000000000" pitchFamily="34" charset="-122"/>
              </a:rPr>
              <a:t>、u</a:t>
            </a:r>
            <a:r>
              <a:rPr lang="zh-CN" altLang="en-US" sz="1800" baseline="-25000" dirty="0">
                <a:latin typeface="思源黑体 CN Light" panose="020B0300000000000000" pitchFamily="34" charset="-122"/>
                <a:ea typeface="思源黑体 CN Light" panose="020B0300000000000000" pitchFamily="34" charset="-122"/>
              </a:rPr>
              <a:t>C</a:t>
            </a:r>
            <a:r>
              <a:rPr lang="zh-CN" altLang="en-US" sz="1800" dirty="0">
                <a:latin typeface="思源黑体 CN Light" panose="020B0300000000000000" pitchFamily="34" charset="-122"/>
                <a:ea typeface="思源黑体 CN Light" panose="020B0300000000000000" pitchFamily="34" charset="-122"/>
              </a:rPr>
              <a:t>表示。电源作星形连接又有中线引出时，电源引出处端线与中线间的电压就是电源的相电压。一般电源绕组的阻抗很小，故不论电源绕组中有无电流，常认为电源各相电压的大小就等于相应的电动势。因一般情况下电源三相电动势是对称的，故电源三相电压一般也是对称的。用</a:t>
            </a:r>
            <a:r>
              <a:rPr lang="zh-CN" altLang="en-US" sz="1800" dirty="0">
                <a:solidFill>
                  <a:srgbClr val="1F4E79"/>
                </a:solidFill>
                <a:latin typeface="思源黑体 CN Light" panose="020B0300000000000000" pitchFamily="34" charset="-122"/>
                <a:ea typeface="思源黑体 CN Light" panose="020B0300000000000000" pitchFamily="34" charset="-122"/>
              </a:rPr>
              <a:t>U</a:t>
            </a:r>
            <a:r>
              <a:rPr lang="zh-CN" altLang="en-US" sz="1800" baseline="-25000" dirty="0">
                <a:solidFill>
                  <a:srgbClr val="1F4E79"/>
                </a:solidFill>
                <a:latin typeface="思源黑体 CN Light" panose="020B0300000000000000" pitchFamily="34" charset="-122"/>
                <a:ea typeface="思源黑体 CN Light" panose="020B0300000000000000" pitchFamily="34" charset="-122"/>
              </a:rPr>
              <a:t>P</a:t>
            </a:r>
            <a:r>
              <a:rPr lang="zh-CN" altLang="en-US" sz="1800" dirty="0">
                <a:solidFill>
                  <a:srgbClr val="1F4E79"/>
                </a:solidFill>
                <a:latin typeface="思源黑体 CN Light" panose="020B0300000000000000" pitchFamily="34" charset="-122"/>
                <a:ea typeface="思源黑体 CN Light" panose="020B0300000000000000" pitchFamily="34" charset="-122"/>
              </a:rPr>
              <a:t>表示对称的三个相电压的有效值</a:t>
            </a:r>
            <a:r>
              <a:rPr lang="zh-CN" altLang="en-US" sz="1800" dirty="0">
                <a:latin typeface="思源黑体 CN Light" panose="020B0300000000000000" pitchFamily="34" charset="-122"/>
                <a:ea typeface="思源黑体 CN Light" panose="020B0300000000000000" pitchFamily="34" charset="-122"/>
              </a:rPr>
              <a:t>。</a:t>
            </a:r>
            <a:endParaRPr lang="zh-CN" altLang="en-US" sz="1800"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2.xml><?xml version="1.0" encoding="utf-8"?>
<p:tagLst xmlns:p="http://schemas.openxmlformats.org/presentationml/2006/main">
  <p:tag name="ISPRING_PRESENTATION_TITLE" val="oo"/>
  <p:tag name="commondata" val="eyJoZGlkIjoiMjQ1MzA4MDgxZTYyNTI3ZWE4MzgwNmM0OTg1MTk3NmE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4379</Words>
  <Application>WPS 演示</Application>
  <PresentationFormat>宽屏</PresentationFormat>
  <Paragraphs>239</Paragraphs>
  <Slides>22</Slides>
  <Notes>26</Notes>
  <HiddenSlides>0</HiddenSlides>
  <MMClips>0</MMClips>
  <ScaleCrop>false</ScaleCrop>
  <HeadingPairs>
    <vt:vector size="8" baseType="variant">
      <vt:variant>
        <vt:lpstr>已用的字体</vt:lpstr>
      </vt:variant>
      <vt:variant>
        <vt:i4>19</vt:i4>
      </vt:variant>
      <vt:variant>
        <vt:lpstr>主题</vt:lpstr>
      </vt:variant>
      <vt:variant>
        <vt:i4>1</vt:i4>
      </vt:variant>
      <vt:variant>
        <vt:lpstr>嵌入 OLE 服务器</vt:lpstr>
      </vt:variant>
      <vt:variant>
        <vt:i4>8</vt:i4>
      </vt:variant>
      <vt:variant>
        <vt:lpstr>幻灯片标题</vt:lpstr>
      </vt:variant>
      <vt:variant>
        <vt:i4>22</vt:i4>
      </vt:variant>
    </vt:vector>
  </HeadingPairs>
  <TitlesOfParts>
    <vt:vector size="50" baseType="lpstr">
      <vt:lpstr>Arial</vt:lpstr>
      <vt:lpstr>宋体</vt:lpstr>
      <vt:lpstr>Wingdings</vt:lpstr>
      <vt:lpstr>思源黑体 CN Normal</vt:lpstr>
      <vt:lpstr>黑体</vt:lpstr>
      <vt:lpstr>思源黑体 CN Light</vt:lpstr>
      <vt:lpstr>思源黑体 CN Medium</vt:lpstr>
      <vt:lpstr>E-BZ</vt:lpstr>
      <vt:lpstr>FZY3K--GBK1-0</vt:lpstr>
      <vt:lpstr>等线</vt:lpstr>
      <vt:lpstr>微软雅黑</vt:lpstr>
      <vt:lpstr>Arial Unicode MS</vt:lpstr>
      <vt:lpstr>等线 Light</vt:lpstr>
      <vt:lpstr>FZSSK--GBK1-0</vt:lpstr>
      <vt:lpstr>FZHTK--GBK1-0</vt:lpstr>
      <vt:lpstr>Calibri</vt:lpstr>
      <vt:lpstr>Segoe Print</vt:lpstr>
      <vt:lpstr>楷体</vt:lpstr>
      <vt:lpstr>Calibri</vt:lpstr>
      <vt:lpstr>Office 主题​​</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阳阳</cp:lastModifiedBy>
  <cp:revision>397</cp:revision>
  <dcterms:created xsi:type="dcterms:W3CDTF">2019-10-12T02:28:00Z</dcterms:created>
  <dcterms:modified xsi:type="dcterms:W3CDTF">2024-09-05T02:54:06Z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B524C34E61E04638AF7CCED6C094F2A9_12</vt:lpwstr>
  </property>
  <property fmtid="{D5CDD505-2E9C-101B-9397-08002B2CF9AE}" pid="3" name="KSOProductBuildVer">
    <vt:lpwstr>2052-12.1.0.17857</vt:lpwstr>
  </property>
</Properties>
</file>