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wmf" ContentType="image/x-w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8" r:id="rId3"/>
    <p:sldId id="257" r:id="rId5"/>
    <p:sldId id="333" r:id="rId6"/>
    <p:sldId id="334" r:id="rId7"/>
    <p:sldId id="267" r:id="rId8"/>
    <p:sldId id="265" r:id="rId9"/>
    <p:sldId id="336" r:id="rId10"/>
    <p:sldId id="299" r:id="rId11"/>
    <p:sldId id="368" r:id="rId12"/>
    <p:sldId id="337" r:id="rId13"/>
    <p:sldId id="338" r:id="rId14"/>
    <p:sldId id="339" r:id="rId15"/>
    <p:sldId id="340" r:id="rId16"/>
    <p:sldId id="341" r:id="rId17"/>
    <p:sldId id="354" r:id="rId18"/>
    <p:sldId id="289" r:id="rId19"/>
  </p:sldIdLst>
  <p:sldSz cx="12192000" cy="6858000"/>
  <p:notesSz cx="6858000" cy="9144000"/>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E79"/>
    <a:srgbClr val="FB2B61"/>
    <a:srgbClr val="F65C3F"/>
    <a:srgbClr val="F2F2F2"/>
    <a:srgbClr val="5C33D9"/>
    <a:srgbClr val="128EEF"/>
    <a:srgbClr val="24AF9B"/>
    <a:srgbClr val="4AB3D4"/>
    <a:srgbClr val="2F364B"/>
    <a:srgbClr val="6767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509" autoAdjust="0"/>
    <p:restoredTop sz="96318" autoAdjust="0"/>
  </p:normalViewPr>
  <p:slideViewPr>
    <p:cSldViewPr snapToGrid="0">
      <p:cViewPr>
        <p:scale>
          <a:sx n="75" d="100"/>
          <a:sy n="75" d="100"/>
        </p:scale>
        <p:origin x="537" y="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3" Type="http://schemas.openxmlformats.org/officeDocument/2006/relationships/tags" Target="tags/tag20.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13.wmf"/><Relationship Id="rId1"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4" Type="http://schemas.openxmlformats.org/officeDocument/2006/relationships/image" Target="../media/image21.wmf"/><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BCBB2E-48DC-49CA-8E72-BE7599524D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B25B89-6052-41D9-A908-A6BE7E761BF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1B25B89-6052-41D9-A908-A6BE7E761BF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34FF752-093A-47B5-9666-7DC80AC766F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5FFDA4-7F78-489C-AB5B-DFB65100089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4FF752-093A-47B5-9666-7DC80AC766F8}"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5FFDA4-7F78-489C-AB5B-DFB65100089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9" Type="http://schemas.openxmlformats.org/officeDocument/2006/relationships/notesSlide" Target="../notesSlides/notesSlide10.xml"/><Relationship Id="rId8" Type="http://schemas.openxmlformats.org/officeDocument/2006/relationships/vmlDrawing" Target="../drawings/vmlDrawing4.vml"/><Relationship Id="rId7"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wmf"/><Relationship Id="rId4" Type="http://schemas.openxmlformats.org/officeDocument/2006/relationships/oleObject" Target="../embeddings/oleObject9.bin"/><Relationship Id="rId3" Type="http://schemas.openxmlformats.org/officeDocument/2006/relationships/image" Target="../media/image15.wmf"/><Relationship Id="rId2" Type="http://schemas.openxmlformats.org/officeDocument/2006/relationships/oleObject" Target="../embeddings/oleObject8.bin"/><Relationship Id="rId1" Type="http://schemas.openxmlformats.org/officeDocument/2006/relationships/image" Target="../media/image14.png"/></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21.wmf"/><Relationship Id="rId7" Type="http://schemas.openxmlformats.org/officeDocument/2006/relationships/oleObject" Target="../embeddings/oleObject13.bin"/><Relationship Id="rId6" Type="http://schemas.openxmlformats.org/officeDocument/2006/relationships/image" Target="../media/image20.wmf"/><Relationship Id="rId5" Type="http://schemas.openxmlformats.org/officeDocument/2006/relationships/oleObject" Target="../embeddings/oleObject12.bin"/><Relationship Id="rId4" Type="http://schemas.openxmlformats.org/officeDocument/2006/relationships/image" Target="../media/image19.wmf"/><Relationship Id="rId3" Type="http://schemas.openxmlformats.org/officeDocument/2006/relationships/oleObject" Target="../embeddings/oleObject11.bin"/><Relationship Id="rId2" Type="http://schemas.openxmlformats.org/officeDocument/2006/relationships/image" Target="../media/image18.wmf"/><Relationship Id="rId11" Type="http://schemas.openxmlformats.org/officeDocument/2006/relationships/notesSlide" Target="../notesSlides/notesSlide11.xml"/><Relationship Id="rId10" Type="http://schemas.openxmlformats.org/officeDocument/2006/relationships/vmlDrawing" Target="../drawings/vmlDrawing5.vml"/><Relationship Id="rId1" Type="http://schemas.openxmlformats.org/officeDocument/2006/relationships/oleObject" Target="../embeddings/oleObject10.bin"/></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2.xml"/><Relationship Id="rId7" Type="http://schemas.openxmlformats.org/officeDocument/2006/relationships/vmlDrawing" Target="../drawings/vmlDrawing6.vml"/><Relationship Id="rId6"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wmf"/><Relationship Id="rId3" Type="http://schemas.openxmlformats.org/officeDocument/2006/relationships/oleObject" Target="../embeddings/oleObject15.bin"/><Relationship Id="rId2" Type="http://schemas.openxmlformats.org/officeDocument/2006/relationships/image" Target="../media/image22.wmf"/><Relationship Id="rId1" Type="http://schemas.openxmlformats.org/officeDocument/2006/relationships/oleObject" Target="../embeddings/oleObject14.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9" Type="http://schemas.openxmlformats.org/officeDocument/2006/relationships/notesSlide" Target="../notesSlides/notesSlide14.xml"/><Relationship Id="rId8" Type="http://schemas.openxmlformats.org/officeDocument/2006/relationships/vmlDrawing" Target="../drawings/vmlDrawing7.vml"/><Relationship Id="rId7" Type="http://schemas.openxmlformats.org/officeDocument/2006/relationships/slideLayout" Target="../slideLayouts/slideLayout2.xml"/><Relationship Id="rId6" Type="http://schemas.openxmlformats.org/officeDocument/2006/relationships/image" Target="../media/image28.wmf"/><Relationship Id="rId5" Type="http://schemas.openxmlformats.org/officeDocument/2006/relationships/oleObject" Target="../embeddings/oleObject17.bin"/><Relationship Id="rId4" Type="http://schemas.openxmlformats.org/officeDocument/2006/relationships/image" Target="../media/image27.wmf"/><Relationship Id="rId3" Type="http://schemas.openxmlformats.org/officeDocument/2006/relationships/oleObject" Target="../embeddings/oleObject16.bin"/><Relationship Id="rId2" Type="http://schemas.openxmlformats.org/officeDocument/2006/relationships/image" Target="../media/image26.png"/><Relationship Id="rId1"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29.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0" Type="http://schemas.openxmlformats.org/officeDocument/2006/relationships/notesSlide" Target="../notesSlides/notesSlide6.xml"/><Relationship Id="rId2" Type="http://schemas.openxmlformats.org/officeDocument/2006/relationships/tags" Target="../tags/tag2.xml"/><Relationship Id="rId19" Type="http://schemas.openxmlformats.org/officeDocument/2006/relationships/slideLayout" Target="../slideLayouts/slideLayout2.xml"/><Relationship Id="rId18" Type="http://schemas.openxmlformats.org/officeDocument/2006/relationships/image" Target="../media/image4.png"/><Relationship Id="rId17" Type="http://schemas.openxmlformats.org/officeDocument/2006/relationships/image" Target="../media/image3.png"/><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9" Type="http://schemas.openxmlformats.org/officeDocument/2006/relationships/oleObject" Target="../embeddings/oleObject3.bin"/><Relationship Id="rId8" Type="http://schemas.openxmlformats.org/officeDocument/2006/relationships/image" Target="../media/image6.wmf"/><Relationship Id="rId7" Type="http://schemas.openxmlformats.org/officeDocument/2006/relationships/oleObject" Target="../embeddings/oleObject2.bin"/><Relationship Id="rId6" Type="http://schemas.openxmlformats.org/officeDocument/2006/relationships/image" Target="../media/image5.wmf"/><Relationship Id="rId5" Type="http://schemas.openxmlformats.org/officeDocument/2006/relationships/oleObject" Target="../embeddings/oleObject1.bin"/><Relationship Id="rId4" Type="http://schemas.openxmlformats.org/officeDocument/2006/relationships/image" Target="../media/image3.png"/><Relationship Id="rId3" Type="http://schemas.openxmlformats.org/officeDocument/2006/relationships/tags" Target="../tags/tag19.xml"/><Relationship Id="rId2" Type="http://schemas.openxmlformats.org/officeDocument/2006/relationships/tags" Target="../tags/tag18.xml"/><Relationship Id="rId14" Type="http://schemas.openxmlformats.org/officeDocument/2006/relationships/notesSlide" Target="../notesSlides/notesSlide7.xml"/><Relationship Id="rId13" Type="http://schemas.openxmlformats.org/officeDocument/2006/relationships/vmlDrawing" Target="../drawings/vmlDrawing1.vml"/><Relationship Id="rId12" Type="http://schemas.openxmlformats.org/officeDocument/2006/relationships/slideLayout" Target="../slideLayouts/slideLayout2.xml"/><Relationship Id="rId11" Type="http://schemas.openxmlformats.org/officeDocument/2006/relationships/image" Target="../media/image8.png"/><Relationship Id="rId10" Type="http://schemas.openxmlformats.org/officeDocument/2006/relationships/image" Target="../media/image7.wmf"/><Relationship Id="rId1" Type="http://schemas.openxmlformats.org/officeDocument/2006/relationships/tags" Target="../tags/tag17.xml"/></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vmlDrawing" Target="../drawings/vmlDrawing2.vml"/><Relationship Id="rId4" Type="http://schemas.openxmlformats.org/officeDocument/2006/relationships/slideLayout" Target="../slideLayouts/slideLayout2.xml"/><Relationship Id="rId3" Type="http://schemas.openxmlformats.org/officeDocument/2006/relationships/image" Target="../media/image10.jpeg"/><Relationship Id="rId2" Type="http://schemas.openxmlformats.org/officeDocument/2006/relationships/image" Target="../media/image9.wmf"/><Relationship Id="rId1"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9" Type="http://schemas.openxmlformats.org/officeDocument/2006/relationships/vmlDrawing" Target="../drawings/vmlDrawing3.vml"/><Relationship Id="rId8" Type="http://schemas.openxmlformats.org/officeDocument/2006/relationships/slideLayout" Target="../slideLayouts/slideLayout2.xml"/><Relationship Id="rId7" Type="http://schemas.openxmlformats.org/officeDocument/2006/relationships/image" Target="../media/image7.wmf"/><Relationship Id="rId6" Type="http://schemas.openxmlformats.org/officeDocument/2006/relationships/oleObject" Target="../embeddings/oleObject7.bin"/><Relationship Id="rId5" Type="http://schemas.openxmlformats.org/officeDocument/2006/relationships/image" Target="../media/image13.wmf"/><Relationship Id="rId4" Type="http://schemas.openxmlformats.org/officeDocument/2006/relationships/oleObject" Target="../embeddings/oleObject6.bin"/><Relationship Id="rId3" Type="http://schemas.openxmlformats.org/officeDocument/2006/relationships/image" Target="../media/image12.wmf"/><Relationship Id="rId2" Type="http://schemas.openxmlformats.org/officeDocument/2006/relationships/oleObject" Target="../embeddings/oleObject5.bin"/><Relationship Id="rId10" Type="http://schemas.openxmlformats.org/officeDocument/2006/relationships/notesSlide" Target="../notesSlides/notesSlide9.xml"/><Relationship Id="rId1"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2" name="组合 41"/>
          <p:cNvGrpSpPr/>
          <p:nvPr/>
        </p:nvGrpSpPr>
        <p:grpSpPr>
          <a:xfrm>
            <a:off x="-653216" y="-646369"/>
            <a:ext cx="11127151" cy="8144235"/>
            <a:chOff x="6666450" y="-983792"/>
            <a:chExt cx="11127151" cy="8144235"/>
          </a:xfrm>
        </p:grpSpPr>
        <p:sp>
          <p:nvSpPr>
            <p:cNvPr id="44" name="矩形 43"/>
            <p:cNvSpPr/>
            <p:nvPr/>
          </p:nvSpPr>
          <p:spPr>
            <a:xfrm>
              <a:off x="14231484" y="4873548"/>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889733" y="569315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459350" y="390064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0726700" y="2812823"/>
              <a:ext cx="1465300" cy="1409392"/>
            </a:xfrm>
            <a:prstGeom prst="rect">
              <a:avLst/>
            </a:prstGeom>
            <a:noFill/>
            <a:ln w="317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59350" y="85952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9049978" y="-98379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0298206" y="-24832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019399" y="2018030"/>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23663" y="3195946"/>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9948038" y="140343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687216" y="404517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9565556" y="5078558"/>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706178" y="570901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6666450" y="26357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7917324" y="2977169"/>
              <a:ext cx="1465300" cy="1409392"/>
            </a:xfrm>
            <a:prstGeom prst="rect">
              <a:avLst/>
            </a:prstGeom>
            <a:noFill/>
            <a:ln w="444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7753838" y="13970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矩形 26"/>
            <p:cNvSpPr/>
            <p:nvPr/>
          </p:nvSpPr>
          <p:spPr>
            <a:xfrm>
              <a:off x="8914982" y="279953"/>
              <a:ext cx="1465300" cy="1409392"/>
            </a:xfrm>
            <a:prstGeom prst="rect">
              <a:avLst/>
            </a:prstGeom>
            <a:noFill/>
            <a:ln w="2540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9219138" y="595617"/>
              <a:ext cx="849381" cy="84938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8984983" y="4386561"/>
              <a:ext cx="849381" cy="849381"/>
            </a:xfrm>
            <a:prstGeom prst="rect">
              <a:avLst/>
            </a:prstGeom>
            <a:noFill/>
            <a:ln w="666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9506628" y="2187986"/>
              <a:ext cx="1665630" cy="166563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8625287" y="5837692"/>
              <a:ext cx="1322751" cy="132275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0711122" y="5219936"/>
              <a:ext cx="1349667" cy="1349667"/>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0680688" y="-291864"/>
              <a:ext cx="1330496" cy="1330496"/>
            </a:xfrm>
            <a:prstGeom prst="rect">
              <a:avLst/>
            </a:prstGeom>
            <a:noFill/>
            <a:ln w="603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3239672" y="3124949"/>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4565052" y="226992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16328301" y="2136745"/>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15811153" y="3427422"/>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15282494" y="120610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5704408" y="1376055"/>
            <a:ext cx="6073775" cy="4137025"/>
            <a:chOff x="6464885" y="650521"/>
            <a:chExt cx="6073775" cy="4137025"/>
          </a:xfrm>
        </p:grpSpPr>
        <p:sp>
          <p:nvSpPr>
            <p:cNvPr id="36" name="文本框 35"/>
            <p:cNvSpPr txBox="1"/>
            <p:nvPr/>
          </p:nvSpPr>
          <p:spPr>
            <a:xfrm>
              <a:off x="7264985" y="650521"/>
              <a:ext cx="5008254" cy="2308324"/>
            </a:xfrm>
            <a:prstGeom prst="rect">
              <a:avLst/>
            </a:prstGeom>
            <a:noFill/>
          </p:spPr>
          <p:txBody>
            <a:bodyPr wrap="square" rtlCol="0">
              <a:spAutoFit/>
            </a:bodyPr>
            <a:lstStyle/>
            <a:p>
              <a:r>
                <a:rPr lang="zh-CN" altLang="en-US" sz="7200" b="1" spc="600" dirty="0">
                  <a:solidFill>
                    <a:schemeClr val="bg2">
                      <a:lumMod val="25000"/>
                    </a:schemeClr>
                  </a:solidFill>
                  <a:latin typeface="思源黑体 CN Normal" panose="020B0400000000000000" pitchFamily="34" charset="-122"/>
                  <a:ea typeface="思源黑体 CN Normal" panose="020B0400000000000000" pitchFamily="34" charset="-122"/>
                </a:rPr>
                <a:t>汽车电工电子技术</a:t>
              </a:r>
              <a:endParaRPr lang="zh-CN" altLang="en-US" sz="8000" b="1" spc="600" dirty="0">
                <a:solidFill>
                  <a:schemeClr val="bg2">
                    <a:lumMod val="25000"/>
                  </a:schemeClr>
                </a:solidFill>
                <a:latin typeface="思源黑体 CN Normal" panose="020B0400000000000000" pitchFamily="34" charset="-122"/>
                <a:ea typeface="思源黑体 CN Normal" panose="020B0400000000000000" pitchFamily="34" charset="-122"/>
              </a:endParaRPr>
            </a:p>
          </p:txBody>
        </p:sp>
        <p:sp>
          <p:nvSpPr>
            <p:cNvPr id="40" name="燕尾形 23"/>
            <p:cNvSpPr/>
            <p:nvPr/>
          </p:nvSpPr>
          <p:spPr>
            <a:xfrm>
              <a:off x="9416412" y="4307964"/>
              <a:ext cx="74613" cy="114300"/>
            </a:xfrm>
            <a:prstGeom prst="chevron">
              <a:avLst>
                <a:gd name="adj" fmla="val 6914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sp>
          <p:nvSpPr>
            <p:cNvPr id="41" name="文本框 40"/>
            <p:cNvSpPr txBox="1"/>
            <p:nvPr/>
          </p:nvSpPr>
          <p:spPr>
            <a:xfrm>
              <a:off x="6464885" y="4142386"/>
              <a:ext cx="6073775" cy="645160"/>
            </a:xfrm>
            <a:prstGeom prst="rect">
              <a:avLst/>
            </a:prstGeom>
            <a:solidFill>
              <a:schemeClr val="accent1">
                <a:lumMod val="50000"/>
              </a:schemeClr>
            </a:solidFill>
          </p:spPr>
          <p:txBody>
            <a:bodyPr wrap="square" rtlCol="0">
              <a:spAutoFit/>
            </a:bodyPr>
            <a:lstStyle/>
            <a:p>
              <a:pPr algn="ctr"/>
              <a:r>
                <a:rPr lang="zh-CN" altLang="en-US" sz="3600" spc="300" dirty="0">
                  <a:solidFill>
                    <a:schemeClr val="bg1"/>
                  </a:solidFill>
                  <a:latin typeface="思源黑体 CN Light" panose="020B0300000000000000" pitchFamily="34" charset="-122"/>
                  <a:ea typeface="思源黑体 CN Light" panose="020B0300000000000000" pitchFamily="34" charset="-122"/>
                </a:rPr>
                <a:t>项目一 汽车直流电路检修</a:t>
              </a:r>
              <a:endParaRPr lang="zh-CN" altLang="en-US" sz="3600" spc="300" dirty="0">
                <a:solidFill>
                  <a:schemeClr val="bg1"/>
                </a:solidFill>
                <a:latin typeface="思源黑体 CN Light" panose="020B0300000000000000" pitchFamily="34" charset="-122"/>
                <a:ea typeface="思源黑体 CN Light" panose="020B0300000000000000"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1146220" y="1042788"/>
            <a:ext cx="10032642" cy="922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rPr>
              <a:t>    </a:t>
            </a:r>
            <a:r>
              <a:rPr lang="en-US" altLang="zh-CN" dirty="0">
                <a:latin typeface="思源黑体 CN Light" panose="020B0300000000000000" pitchFamily="34" charset="-122"/>
                <a:ea typeface="思源黑体 CN Light" panose="020B0300000000000000" pitchFamily="34" charset="-122"/>
              </a:rPr>
              <a:t>基尔霍夫电压定律( KVL)用以确定一个回路中各支路电压间的关系。</a:t>
            </a:r>
            <a:r>
              <a:rPr lang="zh-CN" altLang="en-US" dirty="0">
                <a:latin typeface="思源黑体 CN Light" panose="020B0300000000000000" pitchFamily="34" charset="-122"/>
                <a:ea typeface="思源黑体 CN Light" panose="020B0300000000000000" pitchFamily="34" charset="-122"/>
              </a:rPr>
              <a:t>下</a:t>
            </a:r>
            <a:r>
              <a:rPr lang="en-US" altLang="zh-CN" dirty="0">
                <a:latin typeface="思源黑体 CN Light" panose="020B0300000000000000" pitchFamily="34" charset="-122"/>
                <a:ea typeface="思源黑体 CN Light" panose="020B0300000000000000" pitchFamily="34" charset="-122"/>
              </a:rPr>
              <a:t>图所示的闭合电路中，假定U1 &gt;U2，则回路电流为</a:t>
            </a:r>
            <a:endParaRPr lang="en-US" altLang="zh-CN" dirty="0">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三、</a:t>
              </a:r>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基尔霍夫电压定律</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5" name="文本框 4"/>
          <p:cNvSpPr txBox="1"/>
          <p:nvPr/>
        </p:nvSpPr>
        <p:spPr>
          <a:xfrm>
            <a:off x="4596130" y="4485640"/>
            <a:ext cx="4752340" cy="1753235"/>
          </a:xfrm>
          <a:prstGeom prst="rect">
            <a:avLst/>
          </a:prstGeom>
          <a:solidFill>
            <a:srgbClr val="1F4E79"/>
          </a:solidFill>
        </p:spPr>
        <p:txBody>
          <a:bodyPr wrap="square">
            <a:spAutoFit/>
          </a:bodyPr>
          <a:p>
            <a:pPr algn="just" defTabSz="914400">
              <a:lnSpc>
                <a:spcPct val="150000"/>
              </a:lnSpc>
              <a:buClrTx/>
              <a:buSzTx/>
              <a:buFontTx/>
            </a:pPr>
            <a:r>
              <a:rPr lang="en-US" altLang="zh-CN" dirty="0">
                <a:solidFill>
                  <a:schemeClr val="bg1"/>
                </a:solidFill>
                <a:latin typeface="思源黑体 CN Light" panose="020B0300000000000000" pitchFamily="34" charset="-122"/>
                <a:ea typeface="思源黑体 CN Light" panose="020B0300000000000000" pitchFamily="34" charset="-122"/>
              </a:rPr>
              <a:t>上式表明了在一个闭合电路内，从闭合回路的任意点起始，沿回路环绕一周，再回到该点，电位升高的总和等于电位降低的总和，这就是基尔霍夫电压定律所表示的内容。</a:t>
            </a:r>
            <a:endParaRPr lang="en-US" altLang="zh-CN" dirty="0">
              <a:solidFill>
                <a:schemeClr val="bg1"/>
              </a:solidFill>
              <a:latin typeface="思源黑体 CN Light" panose="020B0300000000000000" pitchFamily="34" charset="-122"/>
              <a:ea typeface="思源黑体 CN Light" panose="020B0300000000000000" pitchFamily="34" charset="-122"/>
            </a:endParaRPr>
          </a:p>
        </p:txBody>
      </p:sp>
      <p:pic>
        <p:nvPicPr>
          <p:cNvPr id="65" name="图片 14"/>
          <p:cNvPicPr>
            <a:picLocks noChangeAspect="1"/>
          </p:cNvPicPr>
          <p:nvPr/>
        </p:nvPicPr>
        <p:blipFill>
          <a:blip r:embed="rId1"/>
          <a:srcRect r="55810"/>
          <a:stretch>
            <a:fillRect/>
          </a:stretch>
        </p:blipFill>
        <p:spPr>
          <a:xfrm>
            <a:off x="650240" y="3063240"/>
            <a:ext cx="3498215" cy="2488565"/>
          </a:xfrm>
          <a:prstGeom prst="rect">
            <a:avLst/>
          </a:prstGeom>
          <a:noFill/>
          <a:ln>
            <a:noFill/>
          </a:ln>
        </p:spPr>
      </p:pic>
      <p:graphicFrame>
        <p:nvGraphicFramePr>
          <p:cNvPr id="-2147482540" name="对象 -2147482541"/>
          <p:cNvGraphicFramePr>
            <a:graphicFrameLocks noChangeAspect="1"/>
          </p:cNvGraphicFramePr>
          <p:nvPr/>
        </p:nvGraphicFramePr>
        <p:xfrm>
          <a:off x="4726940" y="1599565"/>
          <a:ext cx="1873250" cy="822325"/>
        </p:xfrm>
        <a:graphic>
          <a:graphicData uri="http://schemas.openxmlformats.org/presentationml/2006/ole">
            <mc:AlternateContent xmlns:mc="http://schemas.openxmlformats.org/markup-compatibility/2006">
              <mc:Choice xmlns:v="urn:schemas-microsoft-com:vml" Requires="v">
                <p:oleObj spid="_x0000_s3076" name="" r:id="rId2" imgW="1016000" imgH="444500" progId="Equation.3">
                  <p:embed/>
                </p:oleObj>
              </mc:Choice>
              <mc:Fallback>
                <p:oleObj name="" r:id="rId2" imgW="1016000" imgH="444500" progId="Equation.3">
                  <p:embed/>
                  <p:pic>
                    <p:nvPicPr>
                      <p:cNvPr id="0" name="图片 3075"/>
                      <p:cNvPicPr/>
                      <p:nvPr/>
                    </p:nvPicPr>
                    <p:blipFill>
                      <a:blip r:embed="rId3"/>
                      <a:stretch>
                        <a:fillRect/>
                      </a:stretch>
                    </p:blipFill>
                    <p:spPr>
                      <a:xfrm>
                        <a:off x="4726940" y="1599565"/>
                        <a:ext cx="1873250" cy="822325"/>
                      </a:xfrm>
                      <a:prstGeom prst="rect">
                        <a:avLst/>
                      </a:prstGeom>
                      <a:noFill/>
                      <a:ln w="38100">
                        <a:noFill/>
                        <a:miter/>
                      </a:ln>
                    </p:spPr>
                  </p:pic>
                </p:oleObj>
              </mc:Fallback>
            </mc:AlternateContent>
          </a:graphicData>
        </a:graphic>
      </p:graphicFrame>
      <p:sp>
        <p:nvSpPr>
          <p:cNvPr id="2" name="文本框 1"/>
          <p:cNvSpPr txBox="1"/>
          <p:nvPr/>
        </p:nvSpPr>
        <p:spPr>
          <a:xfrm>
            <a:off x="4806315" y="2983548"/>
            <a:ext cx="5080000" cy="368300"/>
          </a:xfrm>
          <a:prstGeom prst="rect">
            <a:avLst/>
          </a:prstGeom>
        </p:spPr>
        <p:txBody>
          <a:bodyPr>
            <a:spAutoFit/>
          </a:bodyPr>
          <a:p>
            <a:pPr indent="0" algn="just" defTabSz="266700">
              <a:spcAft>
                <a:spcPct val="0"/>
              </a:spcAft>
            </a:pPr>
            <a:r>
              <a:rPr lang="en-US" altLang="zh-CN" dirty="0">
                <a:latin typeface="思源黑体 CN Light" panose="020B0300000000000000" pitchFamily="34" charset="-122"/>
                <a:ea typeface="思源黑体 CN Light" panose="020B0300000000000000" pitchFamily="34" charset="-122"/>
              </a:rPr>
              <a:t>把上式改写成电压的形式为</a:t>
            </a:r>
            <a:endParaRPr lang="en-US" altLang="zh-CN" dirty="0">
              <a:latin typeface="思源黑体 CN Light" panose="020B0300000000000000" pitchFamily="34" charset="-122"/>
              <a:ea typeface="思源黑体 CN Light" panose="020B0300000000000000" pitchFamily="34" charset="-122"/>
            </a:endParaRPr>
          </a:p>
        </p:txBody>
      </p:sp>
      <p:graphicFrame>
        <p:nvGraphicFramePr>
          <p:cNvPr id="-2147482539" name="对象 -2147482540"/>
          <p:cNvGraphicFramePr>
            <a:graphicFrameLocks noChangeAspect="1"/>
          </p:cNvGraphicFramePr>
          <p:nvPr/>
        </p:nvGraphicFramePr>
        <p:xfrm>
          <a:off x="5201920" y="3604895"/>
          <a:ext cx="3235960" cy="511175"/>
        </p:xfrm>
        <a:graphic>
          <a:graphicData uri="http://schemas.openxmlformats.org/presentationml/2006/ole">
            <mc:AlternateContent xmlns:mc="http://schemas.openxmlformats.org/markup-compatibility/2006">
              <mc:Choice xmlns:v="urn:schemas-microsoft-com:vml" Requires="v">
                <p:oleObj spid="_x0000_s3" name="" r:id="rId4" imgW="1460500" imgH="228600" progId="Equation.DSMT4">
                  <p:embed/>
                </p:oleObj>
              </mc:Choice>
              <mc:Fallback>
                <p:oleObj name="" r:id="rId4" imgW="1460500" imgH="228600" progId="Equation.DSMT4">
                  <p:embed/>
                  <p:pic>
                    <p:nvPicPr>
                      <p:cNvPr id="0" name="图片 2"/>
                      <p:cNvPicPr/>
                      <p:nvPr/>
                    </p:nvPicPr>
                    <p:blipFill>
                      <a:blip r:embed="rId5"/>
                      <a:stretch>
                        <a:fillRect/>
                      </a:stretch>
                    </p:blipFill>
                    <p:spPr>
                      <a:xfrm>
                        <a:off x="5201920" y="3604895"/>
                        <a:ext cx="3235960" cy="511175"/>
                      </a:xfrm>
                      <a:prstGeom prst="rect">
                        <a:avLst/>
                      </a:prstGeom>
                      <a:noFill/>
                      <a:ln w="38100">
                        <a:noFill/>
                        <a:miter/>
                      </a:ln>
                    </p:spPr>
                  </p:pic>
                </p:oleObj>
              </mc:Fallback>
            </mc:AlternateContent>
          </a:graphicData>
        </a:graphic>
      </p:graphicFrame>
      <p:pic>
        <p:nvPicPr>
          <p:cNvPr id="66" name="图片 112" descr="项目一任务三基尔霍夫电压定律"/>
          <p:cNvPicPr>
            <a:picLocks noChangeAspect="1"/>
          </p:cNvPicPr>
          <p:nvPr/>
        </p:nvPicPr>
        <p:blipFill>
          <a:blip r:embed="rId6"/>
          <a:stretch>
            <a:fillRect/>
          </a:stretch>
        </p:blipFill>
        <p:spPr>
          <a:xfrm>
            <a:off x="9796145" y="3293745"/>
            <a:ext cx="2195830" cy="2195830"/>
          </a:xfrm>
          <a:prstGeom prst="rect">
            <a:avLst/>
          </a:prstGeom>
          <a:noFill/>
          <a:ln>
            <a:noFill/>
          </a:ln>
        </p:spPr>
      </p:pic>
      <p:sp>
        <p:nvSpPr>
          <p:cNvPr id="10" name="文本框 9"/>
          <p:cNvSpPr txBox="1"/>
          <p:nvPr/>
        </p:nvSpPr>
        <p:spPr>
          <a:xfrm>
            <a:off x="9796145" y="5805805"/>
            <a:ext cx="2228215" cy="433070"/>
          </a:xfrm>
          <a:prstGeom prst="rect">
            <a:avLst/>
          </a:prstGeom>
        </p:spPr>
        <p:txBody>
          <a:bodyPr wrap="square">
            <a:noAutofit/>
          </a:bodyPr>
          <a:p>
            <a:pPr indent="0" algn="ctr" defTabSz="266700" fontAlgn="auto">
              <a:spcAft>
                <a:spcPct val="0"/>
              </a:spcAft>
            </a:pPr>
            <a:r>
              <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基尔霍夫电压定律</a:t>
            </a:r>
            <a:endPar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1146220" y="1042788"/>
            <a:ext cx="10032642" cy="922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rPr>
              <a:t>    </a:t>
            </a:r>
            <a:r>
              <a:rPr lang="zh-CN" altLang="en-US" dirty="0">
                <a:solidFill>
                  <a:schemeClr val="tx1">
                    <a:lumMod val="75000"/>
                    <a:lumOff val="25000"/>
                  </a:schemeClr>
                </a:solidFill>
                <a:latin typeface="思源黑体 CN Light" panose="020B0300000000000000" pitchFamily="34" charset="-122"/>
                <a:ea typeface="思源黑体 CN Light" panose="020B0300000000000000" pitchFamily="34" charset="-122"/>
              </a:rPr>
              <a:t>下</a:t>
            </a:r>
            <a:r>
              <a:rPr lang="en-US" altLang="zh-CN" dirty="0">
                <a:latin typeface="思源黑体 CN Light" panose="020B0300000000000000" pitchFamily="34" charset="-122"/>
                <a:ea typeface="思源黑体 CN Light" panose="020B0300000000000000" pitchFamily="34" charset="-122"/>
              </a:rPr>
              <a:t>图中已标明了电流的参考方向。在abcfa回路中，从任意一点出发，取顺时针的方向循行一周，则在这个方向上U</a:t>
            </a:r>
            <a:r>
              <a:rPr lang="en-US" altLang="zh-CN" baseline="-25000" dirty="0">
                <a:latin typeface="思源黑体 CN Light" panose="020B0300000000000000" pitchFamily="34" charset="-122"/>
                <a:ea typeface="思源黑体 CN Light" panose="020B0300000000000000" pitchFamily="34" charset="-122"/>
              </a:rPr>
              <a:t>1</a:t>
            </a:r>
            <a:r>
              <a:rPr lang="en-US" altLang="zh-CN" dirty="0">
                <a:latin typeface="思源黑体 CN Light" panose="020B0300000000000000" pitchFamily="34" charset="-122"/>
                <a:ea typeface="思源黑体 CN Light" panose="020B0300000000000000" pitchFamily="34" charset="-122"/>
              </a:rPr>
              <a:t>和I</a:t>
            </a:r>
            <a:r>
              <a:rPr lang="en-US" altLang="zh-CN" baseline="-25000" dirty="0">
                <a:latin typeface="思源黑体 CN Light" panose="020B0300000000000000" pitchFamily="34" charset="-122"/>
                <a:ea typeface="思源黑体 CN Light" panose="020B0300000000000000" pitchFamily="34" charset="-122"/>
              </a:rPr>
              <a:t>2</a:t>
            </a:r>
            <a:r>
              <a:rPr lang="en-US" altLang="zh-CN" dirty="0">
                <a:latin typeface="思源黑体 CN Light" panose="020B0300000000000000" pitchFamily="34" charset="-122"/>
                <a:ea typeface="思源黑体 CN Light" panose="020B0300000000000000" pitchFamily="34" charset="-122"/>
              </a:rPr>
              <a:t>R</a:t>
            </a:r>
            <a:r>
              <a:rPr lang="en-US" altLang="zh-CN" baseline="-25000" dirty="0">
                <a:latin typeface="思源黑体 CN Light" panose="020B0300000000000000" pitchFamily="34" charset="-122"/>
                <a:ea typeface="思源黑体 CN Light" panose="020B0300000000000000" pitchFamily="34" charset="-122"/>
              </a:rPr>
              <a:t>2</a:t>
            </a:r>
            <a:r>
              <a:rPr lang="en-US" altLang="zh-CN" dirty="0">
                <a:latin typeface="思源黑体 CN Light" panose="020B0300000000000000" pitchFamily="34" charset="-122"/>
                <a:ea typeface="思源黑体 CN Light" panose="020B0300000000000000" pitchFamily="34" charset="-122"/>
              </a:rPr>
              <a:t>为电位升高，U</a:t>
            </a:r>
            <a:r>
              <a:rPr lang="en-US" altLang="zh-CN" baseline="-25000" dirty="0">
                <a:latin typeface="思源黑体 CN Light" panose="020B0300000000000000" pitchFamily="34" charset="-122"/>
                <a:ea typeface="思源黑体 CN Light" panose="020B0300000000000000" pitchFamily="34" charset="-122"/>
              </a:rPr>
              <a:t>2</a:t>
            </a:r>
            <a:r>
              <a:rPr lang="en-US" altLang="zh-CN" dirty="0">
                <a:latin typeface="思源黑体 CN Light" panose="020B0300000000000000" pitchFamily="34" charset="-122"/>
                <a:ea typeface="思源黑体 CN Light" panose="020B0300000000000000" pitchFamily="34" charset="-122"/>
              </a:rPr>
              <a:t>和I</a:t>
            </a:r>
            <a:r>
              <a:rPr lang="en-US" altLang="zh-CN" baseline="-25000" dirty="0">
                <a:latin typeface="思源黑体 CN Light" panose="020B0300000000000000" pitchFamily="34" charset="-122"/>
                <a:ea typeface="思源黑体 CN Light" panose="020B0300000000000000" pitchFamily="34" charset="-122"/>
              </a:rPr>
              <a:t>1</a:t>
            </a:r>
            <a:r>
              <a:rPr lang="en-US" altLang="zh-CN" dirty="0">
                <a:latin typeface="思源黑体 CN Light" panose="020B0300000000000000" pitchFamily="34" charset="-122"/>
                <a:ea typeface="思源黑体 CN Light" panose="020B0300000000000000" pitchFamily="34" charset="-122"/>
              </a:rPr>
              <a:t>R</a:t>
            </a:r>
            <a:r>
              <a:rPr lang="en-US" altLang="zh-CN" baseline="-25000" dirty="0">
                <a:latin typeface="思源黑体 CN Light" panose="020B0300000000000000" pitchFamily="34" charset="-122"/>
                <a:ea typeface="思源黑体 CN Light" panose="020B0300000000000000" pitchFamily="34" charset="-122"/>
              </a:rPr>
              <a:t>1</a:t>
            </a:r>
            <a:r>
              <a:rPr lang="en-US" altLang="zh-CN" dirty="0">
                <a:latin typeface="思源黑体 CN Light" panose="020B0300000000000000" pitchFamily="34" charset="-122"/>
                <a:ea typeface="思源黑体 CN Light" panose="020B0300000000000000" pitchFamily="34" charset="-122"/>
              </a:rPr>
              <a:t>为电位降低，回路方程为</a:t>
            </a:r>
            <a:endParaRPr lang="en-US" altLang="zh-CN" dirty="0">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三、</a:t>
              </a:r>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基尔霍夫电压定律</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5" name="文本框 4"/>
          <p:cNvSpPr txBox="1"/>
          <p:nvPr/>
        </p:nvSpPr>
        <p:spPr>
          <a:xfrm>
            <a:off x="933450" y="3813175"/>
            <a:ext cx="5162550" cy="1337945"/>
          </a:xfrm>
          <a:prstGeom prst="rect">
            <a:avLst/>
          </a:prstGeom>
          <a:solidFill>
            <a:srgbClr val="1F4E79"/>
          </a:solidFill>
        </p:spPr>
        <p:txBody>
          <a:bodyPr wrap="square">
            <a:spAutoFit/>
          </a:bodyPr>
          <a:p>
            <a:pPr algn="just" defTabSz="914400">
              <a:lnSpc>
                <a:spcPct val="150000"/>
              </a:lnSpc>
              <a:buClrTx/>
              <a:buSzTx/>
              <a:buFontTx/>
            </a:pPr>
            <a:r>
              <a:rPr lang="en-US" altLang="zh-CN" dirty="0">
                <a:solidFill>
                  <a:schemeClr val="bg1"/>
                </a:solidFill>
                <a:latin typeface="思源黑体 CN Light" panose="020B0300000000000000" pitchFamily="34" charset="-122"/>
                <a:ea typeface="思源黑体 CN Light" panose="020B0300000000000000" pitchFamily="34" charset="-122"/>
              </a:rPr>
              <a:t>从上式得出的结论是：在电路的任意一个闭合回路中，电动势的代数和等于各电阻上电位降的代数和。即</a:t>
            </a:r>
            <a:endParaRPr lang="en-US" altLang="zh-CN" dirty="0">
              <a:solidFill>
                <a:schemeClr val="bg1"/>
              </a:solidFill>
              <a:latin typeface="思源黑体 CN Light" panose="020B0300000000000000" pitchFamily="34" charset="-122"/>
              <a:ea typeface="思源黑体 CN Light" panose="020B0300000000000000" pitchFamily="34" charset="-122"/>
            </a:endParaRPr>
          </a:p>
        </p:txBody>
      </p:sp>
      <p:graphicFrame>
        <p:nvGraphicFramePr>
          <p:cNvPr id="-2147482538" name="对象 -2147482539"/>
          <p:cNvGraphicFramePr>
            <a:graphicFrameLocks noChangeAspect="1"/>
          </p:cNvGraphicFramePr>
          <p:nvPr/>
        </p:nvGraphicFramePr>
        <p:xfrm>
          <a:off x="4890135" y="2157095"/>
          <a:ext cx="2411730" cy="433070"/>
        </p:xfrm>
        <a:graphic>
          <a:graphicData uri="http://schemas.openxmlformats.org/presentationml/2006/ole">
            <mc:AlternateContent xmlns:mc="http://schemas.openxmlformats.org/markup-compatibility/2006">
              <mc:Choice xmlns:v="urn:schemas-microsoft-com:vml" Requires="v">
                <p:oleObj spid="_x0000_s10" name="" r:id="rId1" imgW="1282700" imgH="228600" progId="Equation.DSMT4">
                  <p:embed/>
                </p:oleObj>
              </mc:Choice>
              <mc:Fallback>
                <p:oleObj name="" r:id="rId1" imgW="1282700" imgH="228600" progId="Equation.DSMT4">
                  <p:embed/>
                  <p:pic>
                    <p:nvPicPr>
                      <p:cNvPr id="0" name="图片 9"/>
                      <p:cNvPicPr/>
                      <p:nvPr/>
                    </p:nvPicPr>
                    <p:blipFill>
                      <a:blip r:embed="rId2"/>
                      <a:stretch>
                        <a:fillRect/>
                      </a:stretch>
                    </p:blipFill>
                    <p:spPr>
                      <a:xfrm>
                        <a:off x="4890135" y="2157095"/>
                        <a:ext cx="2411730" cy="433070"/>
                      </a:xfrm>
                      <a:prstGeom prst="rect">
                        <a:avLst/>
                      </a:prstGeom>
                      <a:noFill/>
                      <a:ln w="38100">
                        <a:noFill/>
                        <a:miter/>
                      </a:ln>
                    </p:spPr>
                  </p:pic>
                </p:oleObj>
              </mc:Fallback>
            </mc:AlternateContent>
          </a:graphicData>
        </a:graphic>
      </p:graphicFrame>
      <p:sp>
        <p:nvSpPr>
          <p:cNvPr id="12" name="文本框 11"/>
          <p:cNvSpPr txBox="1"/>
          <p:nvPr/>
        </p:nvSpPr>
        <p:spPr>
          <a:xfrm>
            <a:off x="1647190" y="2782253"/>
            <a:ext cx="5080000" cy="368300"/>
          </a:xfrm>
          <a:prstGeom prst="rect">
            <a:avLst/>
          </a:prstGeom>
        </p:spPr>
        <p:txBody>
          <a:bodyPr>
            <a:spAutoFit/>
          </a:bodyPr>
          <a:p>
            <a:pPr indent="0" algn="just" defTabSz="266700">
              <a:spcAft>
                <a:spcPct val="0"/>
              </a:spcAft>
            </a:pPr>
            <a:r>
              <a:rPr lang="en-US" altLang="zh-CN" dirty="0">
                <a:latin typeface="思源黑体 CN Light" panose="020B0300000000000000" pitchFamily="34" charset="-122"/>
                <a:ea typeface="思源黑体 CN Light" panose="020B0300000000000000" pitchFamily="34" charset="-122"/>
              </a:rPr>
              <a:t>或者写为</a:t>
            </a:r>
            <a:endParaRPr lang="en-US" altLang="zh-CN" dirty="0">
              <a:latin typeface="思源黑体 CN Light" panose="020B0300000000000000" pitchFamily="34" charset="-122"/>
              <a:ea typeface="思源黑体 CN Light" panose="020B0300000000000000" pitchFamily="34" charset="-122"/>
            </a:endParaRPr>
          </a:p>
        </p:txBody>
      </p:sp>
      <p:graphicFrame>
        <p:nvGraphicFramePr>
          <p:cNvPr id="-2147482537" name="对象 -2147482538"/>
          <p:cNvGraphicFramePr>
            <a:graphicFrameLocks noChangeAspect="1"/>
          </p:cNvGraphicFramePr>
          <p:nvPr/>
        </p:nvGraphicFramePr>
        <p:xfrm>
          <a:off x="4944745" y="3150870"/>
          <a:ext cx="2435860" cy="441325"/>
        </p:xfrm>
        <a:graphic>
          <a:graphicData uri="http://schemas.openxmlformats.org/presentationml/2006/ole">
            <mc:AlternateContent xmlns:mc="http://schemas.openxmlformats.org/markup-compatibility/2006">
              <mc:Choice xmlns:v="urn:schemas-microsoft-com:vml" Requires="v">
                <p:oleObj spid="_x0000_s13" name="" r:id="rId3" imgW="1270000" imgH="228600" progId="Equation.DSMT4">
                  <p:embed/>
                </p:oleObj>
              </mc:Choice>
              <mc:Fallback>
                <p:oleObj name="" r:id="rId3" imgW="1270000" imgH="228600" progId="Equation.DSMT4">
                  <p:embed/>
                  <p:pic>
                    <p:nvPicPr>
                      <p:cNvPr id="0" name="图片 12"/>
                      <p:cNvPicPr/>
                      <p:nvPr/>
                    </p:nvPicPr>
                    <p:blipFill>
                      <a:blip r:embed="rId4"/>
                      <a:stretch>
                        <a:fillRect/>
                      </a:stretch>
                    </p:blipFill>
                    <p:spPr>
                      <a:xfrm>
                        <a:off x="4944745" y="3150870"/>
                        <a:ext cx="2435860" cy="441325"/>
                      </a:xfrm>
                      <a:prstGeom prst="rect">
                        <a:avLst/>
                      </a:prstGeom>
                      <a:noFill/>
                      <a:ln w="38100">
                        <a:noFill/>
                        <a:miter/>
                      </a:ln>
                    </p:spPr>
                  </p:pic>
                </p:oleObj>
              </mc:Fallback>
            </mc:AlternateContent>
          </a:graphicData>
        </a:graphic>
      </p:graphicFrame>
      <p:graphicFrame>
        <p:nvGraphicFramePr>
          <p:cNvPr id="-2147482536" name="对象 -2147482537"/>
          <p:cNvGraphicFramePr>
            <a:graphicFrameLocks noChangeAspect="1"/>
          </p:cNvGraphicFramePr>
          <p:nvPr/>
        </p:nvGraphicFramePr>
        <p:xfrm>
          <a:off x="3088640" y="5276850"/>
          <a:ext cx="1856105" cy="569595"/>
        </p:xfrm>
        <a:graphic>
          <a:graphicData uri="http://schemas.openxmlformats.org/presentationml/2006/ole">
            <mc:AlternateContent xmlns:mc="http://schemas.openxmlformats.org/markup-compatibility/2006">
              <mc:Choice xmlns:v="urn:schemas-microsoft-com:vml" Requires="v">
                <p:oleObj spid="_x0000_s14" name="" r:id="rId5" imgW="837565" imgH="254000" progId="Equation.3">
                  <p:embed/>
                </p:oleObj>
              </mc:Choice>
              <mc:Fallback>
                <p:oleObj name="" r:id="rId5" imgW="837565" imgH="254000" progId="Equation.3">
                  <p:embed/>
                  <p:pic>
                    <p:nvPicPr>
                      <p:cNvPr id="0" name="图片 13"/>
                      <p:cNvPicPr/>
                      <p:nvPr/>
                    </p:nvPicPr>
                    <p:blipFill>
                      <a:blip r:embed="rId6"/>
                      <a:stretch>
                        <a:fillRect/>
                      </a:stretch>
                    </p:blipFill>
                    <p:spPr>
                      <a:xfrm>
                        <a:off x="3088640" y="5276850"/>
                        <a:ext cx="1856105" cy="569595"/>
                      </a:xfrm>
                      <a:prstGeom prst="rect">
                        <a:avLst/>
                      </a:prstGeom>
                      <a:noFill/>
                      <a:ln w="38100">
                        <a:noFill/>
                        <a:miter/>
                      </a:ln>
                    </p:spPr>
                  </p:pic>
                </p:oleObj>
              </mc:Fallback>
            </mc:AlternateContent>
          </a:graphicData>
        </a:graphic>
      </p:graphicFrame>
      <p:sp>
        <p:nvSpPr>
          <p:cNvPr id="16" name="文本框 15"/>
          <p:cNvSpPr txBox="1"/>
          <p:nvPr/>
        </p:nvSpPr>
        <p:spPr>
          <a:xfrm>
            <a:off x="6379845" y="3813175"/>
            <a:ext cx="4700905" cy="1337945"/>
          </a:xfrm>
          <a:prstGeom prst="rect">
            <a:avLst/>
          </a:prstGeom>
          <a:solidFill>
            <a:srgbClr val="1F4E79"/>
          </a:solidFill>
        </p:spPr>
        <p:txBody>
          <a:bodyPr wrap="square">
            <a:noAutofit/>
          </a:bodyPr>
          <a:p>
            <a:pPr algn="just" defTabSz="914400">
              <a:lnSpc>
                <a:spcPct val="150000"/>
              </a:lnSpc>
              <a:buClrTx/>
              <a:buSzTx/>
              <a:buFontTx/>
            </a:pPr>
            <a:r>
              <a:rPr lang="en-US" altLang="zh-CN" dirty="0">
                <a:solidFill>
                  <a:schemeClr val="bg1"/>
                </a:solidFill>
                <a:latin typeface="思源黑体 CN Light" panose="020B0300000000000000" pitchFamily="34" charset="-122"/>
                <a:ea typeface="思源黑体 CN Light" panose="020B0300000000000000" pitchFamily="34" charset="-122"/>
              </a:rPr>
              <a:t>在任一时刻，在任一闭合回路循行方向上，回路中各部分电压的代数和恒等于零。如果规定电压升者取正号，则电压降者就取负号。</a:t>
            </a:r>
            <a:endParaRPr lang="en-US" altLang="zh-CN" dirty="0">
              <a:solidFill>
                <a:schemeClr val="bg1"/>
              </a:solidFill>
              <a:latin typeface="思源黑体 CN Light" panose="020B0300000000000000" pitchFamily="34" charset="-122"/>
              <a:ea typeface="思源黑体 CN Light" panose="020B0300000000000000" pitchFamily="34" charset="-122"/>
            </a:endParaRPr>
          </a:p>
        </p:txBody>
      </p:sp>
      <p:graphicFrame>
        <p:nvGraphicFramePr>
          <p:cNvPr id="17" name="对象 16"/>
          <p:cNvGraphicFramePr>
            <a:graphicFrameLocks noChangeAspect="1"/>
          </p:cNvGraphicFramePr>
          <p:nvPr/>
        </p:nvGraphicFramePr>
        <p:xfrm>
          <a:off x="8002270" y="5276850"/>
          <a:ext cx="1210310" cy="572770"/>
        </p:xfrm>
        <a:graphic>
          <a:graphicData uri="http://schemas.openxmlformats.org/presentationml/2006/ole">
            <mc:AlternateContent xmlns:mc="http://schemas.openxmlformats.org/markup-compatibility/2006">
              <mc:Choice xmlns:v="urn:schemas-microsoft-com:vml" Requires="v">
                <p:oleObj spid="_x0000_s18" name="" r:id="rId7" imgW="571500" imgH="254000" progId="Equation.3">
                  <p:embed/>
                </p:oleObj>
              </mc:Choice>
              <mc:Fallback>
                <p:oleObj name="" r:id="rId7" imgW="571500" imgH="254000" progId="Equation.3">
                  <p:embed/>
                  <p:pic>
                    <p:nvPicPr>
                      <p:cNvPr id="0" name="图片 17"/>
                      <p:cNvPicPr/>
                      <p:nvPr/>
                    </p:nvPicPr>
                    <p:blipFill>
                      <a:blip r:embed="rId8"/>
                      <a:stretch>
                        <a:fillRect/>
                      </a:stretch>
                    </p:blipFill>
                    <p:spPr>
                      <a:xfrm>
                        <a:off x="8002270" y="5276850"/>
                        <a:ext cx="1210310" cy="572770"/>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1812" y="-359472"/>
            <a:ext cx="6679565" cy="1210658"/>
            <a:chOff x="415234" y="-327275"/>
            <a:chExt cx="6679565"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825490"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四、电压源和电流源的等效变换</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5" name="文本框 4"/>
          <p:cNvSpPr txBox="1"/>
          <p:nvPr/>
        </p:nvSpPr>
        <p:spPr>
          <a:xfrm>
            <a:off x="1174750" y="1709420"/>
            <a:ext cx="4520565" cy="922020"/>
          </a:xfrm>
          <a:prstGeom prst="rect">
            <a:avLst/>
          </a:prstGeom>
          <a:solidFill>
            <a:srgbClr val="1F4E79"/>
          </a:solidFill>
        </p:spPr>
        <p:txBody>
          <a:bodyPr wrap="square">
            <a:spAutoFit/>
          </a:bodyPr>
          <a:p>
            <a:pPr algn="ctr" defTabSz="914400">
              <a:lnSpc>
                <a:spcPct val="150000"/>
              </a:lnSpc>
              <a:buClrTx/>
              <a:buSzTx/>
              <a:buFontTx/>
            </a:pPr>
            <a:r>
              <a:rPr lang="zh-CN" altLang="en-US" dirty="0">
                <a:solidFill>
                  <a:schemeClr val="bg1"/>
                </a:solidFill>
                <a:latin typeface="思源黑体 CN Light" panose="020B0300000000000000" pitchFamily="34" charset="-122"/>
                <a:ea typeface="思源黑体 CN Light" panose="020B0300000000000000" pitchFamily="34" charset="-122"/>
              </a:rPr>
              <a:t>下图</a:t>
            </a:r>
            <a:r>
              <a:rPr lang="en-US" altLang="zh-CN" dirty="0">
                <a:solidFill>
                  <a:schemeClr val="bg1"/>
                </a:solidFill>
                <a:latin typeface="思源黑体 CN Light" panose="020B0300000000000000" pitchFamily="34" charset="-122"/>
                <a:ea typeface="思源黑体 CN Light" panose="020B0300000000000000" pitchFamily="34" charset="-122"/>
              </a:rPr>
              <a:t>表示一个实际电源的电压源模型，应用KVL定律，列出回路电压方程</a:t>
            </a:r>
            <a:endParaRPr lang="en-US" altLang="zh-CN" dirty="0">
              <a:solidFill>
                <a:schemeClr val="bg1"/>
              </a:solidFill>
              <a:latin typeface="思源黑体 CN Light" panose="020B0300000000000000" pitchFamily="34" charset="-122"/>
              <a:ea typeface="思源黑体 CN Light" panose="020B0300000000000000" pitchFamily="34" charset="-122"/>
            </a:endParaRPr>
          </a:p>
        </p:txBody>
      </p:sp>
      <p:sp>
        <p:nvSpPr>
          <p:cNvPr id="3" name="文本框 2"/>
          <p:cNvSpPr txBox="1"/>
          <p:nvPr/>
        </p:nvSpPr>
        <p:spPr>
          <a:xfrm>
            <a:off x="6680835" y="1709420"/>
            <a:ext cx="4520565" cy="922020"/>
          </a:xfrm>
          <a:prstGeom prst="rect">
            <a:avLst/>
          </a:prstGeom>
          <a:solidFill>
            <a:srgbClr val="1F4E79"/>
          </a:solidFill>
        </p:spPr>
        <p:txBody>
          <a:bodyPr wrap="square">
            <a:spAutoFit/>
          </a:bodyPr>
          <a:p>
            <a:pPr algn="ctr" defTabSz="914400">
              <a:lnSpc>
                <a:spcPct val="150000"/>
              </a:lnSpc>
              <a:buClrTx/>
              <a:buSzTx/>
              <a:buFontTx/>
            </a:pPr>
            <a:r>
              <a:rPr lang="zh-CN" altLang="en-US" dirty="0">
                <a:solidFill>
                  <a:schemeClr val="bg1"/>
                </a:solidFill>
                <a:latin typeface="思源黑体 CN Light" panose="020B0300000000000000" pitchFamily="34" charset="-122"/>
                <a:ea typeface="思源黑体 CN Light" panose="020B0300000000000000" pitchFamily="34" charset="-122"/>
              </a:rPr>
              <a:t>下图</a:t>
            </a:r>
            <a:r>
              <a:rPr lang="en-US" altLang="zh-CN" dirty="0">
                <a:solidFill>
                  <a:schemeClr val="bg1"/>
                </a:solidFill>
                <a:latin typeface="思源黑体 CN Light" panose="020B0300000000000000" pitchFamily="34" charset="-122"/>
                <a:ea typeface="思源黑体 CN Light" panose="020B0300000000000000" pitchFamily="34" charset="-122"/>
              </a:rPr>
              <a:t>表示一个实际电源的电流源模型，应用KCL定律，列出节点电流方程</a:t>
            </a:r>
            <a:endParaRPr lang="en-US" altLang="zh-CN" dirty="0">
              <a:solidFill>
                <a:schemeClr val="bg1"/>
              </a:solidFill>
              <a:latin typeface="思源黑体 CN Light" panose="020B0300000000000000" pitchFamily="34" charset="-122"/>
              <a:ea typeface="思源黑体 CN Light" panose="020B0300000000000000" pitchFamily="34" charset="-122"/>
            </a:endParaRPr>
          </a:p>
        </p:txBody>
      </p:sp>
      <p:graphicFrame>
        <p:nvGraphicFramePr>
          <p:cNvPr id="-2147482533" name="对象 -2147482534"/>
          <p:cNvGraphicFramePr>
            <a:graphicFrameLocks noChangeAspect="1"/>
          </p:cNvGraphicFramePr>
          <p:nvPr/>
        </p:nvGraphicFramePr>
        <p:xfrm>
          <a:off x="2186940" y="3086100"/>
          <a:ext cx="2495550" cy="685800"/>
        </p:xfrm>
        <a:graphic>
          <a:graphicData uri="http://schemas.openxmlformats.org/presentationml/2006/ole">
            <mc:AlternateContent xmlns:mc="http://schemas.openxmlformats.org/markup-compatibility/2006">
              <mc:Choice xmlns:v="urn:schemas-microsoft-com:vml" Requires="v">
                <p:oleObj spid="_x0000_s4" name="" r:id="rId1" imgW="838835" imgH="228600" progId="Equation.3">
                  <p:embed/>
                </p:oleObj>
              </mc:Choice>
              <mc:Fallback>
                <p:oleObj name="" r:id="rId1" imgW="838835" imgH="228600" progId="Equation.3">
                  <p:embed/>
                  <p:pic>
                    <p:nvPicPr>
                      <p:cNvPr id="0" name="图片 3"/>
                      <p:cNvPicPr/>
                      <p:nvPr/>
                    </p:nvPicPr>
                    <p:blipFill>
                      <a:blip r:embed="rId2"/>
                      <a:stretch>
                        <a:fillRect/>
                      </a:stretch>
                    </p:blipFill>
                    <p:spPr>
                      <a:xfrm>
                        <a:off x="2186940" y="3086100"/>
                        <a:ext cx="2495550" cy="685800"/>
                      </a:xfrm>
                      <a:prstGeom prst="rect">
                        <a:avLst/>
                      </a:prstGeom>
                      <a:noFill/>
                      <a:ln w="38100">
                        <a:noFill/>
                        <a:miter/>
                      </a:ln>
                    </p:spPr>
                  </p:pic>
                </p:oleObj>
              </mc:Fallback>
            </mc:AlternateContent>
          </a:graphicData>
        </a:graphic>
      </p:graphicFrame>
      <p:graphicFrame>
        <p:nvGraphicFramePr>
          <p:cNvPr id="-2147480234" name="对象 -2147480235"/>
          <p:cNvGraphicFramePr>
            <a:graphicFrameLocks noChangeAspect="1"/>
          </p:cNvGraphicFramePr>
          <p:nvPr/>
        </p:nvGraphicFramePr>
        <p:xfrm>
          <a:off x="8105140" y="2921000"/>
          <a:ext cx="1671320" cy="1016635"/>
        </p:xfrm>
        <a:graphic>
          <a:graphicData uri="http://schemas.openxmlformats.org/presentationml/2006/ole">
            <mc:AlternateContent xmlns:mc="http://schemas.openxmlformats.org/markup-compatibility/2006">
              <mc:Choice xmlns:v="urn:schemas-microsoft-com:vml" Requires="v">
                <p:oleObj spid="_x0000_s10" name="" r:id="rId3" imgW="711200" imgH="431800" progId="Equation.3">
                  <p:embed/>
                </p:oleObj>
              </mc:Choice>
              <mc:Fallback>
                <p:oleObj name="" r:id="rId3" imgW="711200" imgH="431800" progId="Equation.3">
                  <p:embed/>
                  <p:pic>
                    <p:nvPicPr>
                      <p:cNvPr id="0" name="图片 9"/>
                      <p:cNvPicPr/>
                      <p:nvPr/>
                    </p:nvPicPr>
                    <p:blipFill>
                      <a:blip r:embed="rId4"/>
                      <a:stretch>
                        <a:fillRect/>
                      </a:stretch>
                    </p:blipFill>
                    <p:spPr>
                      <a:xfrm>
                        <a:off x="8105140" y="2921000"/>
                        <a:ext cx="1671320" cy="1016635"/>
                      </a:xfrm>
                      <a:prstGeom prst="rect">
                        <a:avLst/>
                      </a:prstGeom>
                      <a:noFill/>
                      <a:ln w="38100">
                        <a:noFill/>
                        <a:miter/>
                      </a:ln>
                    </p:spPr>
                  </p:pic>
                </p:oleObj>
              </mc:Fallback>
            </mc:AlternateContent>
          </a:graphicData>
        </a:graphic>
      </p:graphicFrame>
      <p:pic>
        <p:nvPicPr>
          <p:cNvPr id="67" name="图片 23"/>
          <p:cNvPicPr>
            <a:picLocks noChangeAspect="1"/>
          </p:cNvPicPr>
          <p:nvPr/>
        </p:nvPicPr>
        <p:blipFill>
          <a:blip r:embed="rId5"/>
          <a:srcRect r="52518"/>
          <a:stretch>
            <a:fillRect/>
          </a:stretch>
        </p:blipFill>
        <p:spPr>
          <a:xfrm>
            <a:off x="1943100" y="4090670"/>
            <a:ext cx="2983230" cy="2427605"/>
          </a:xfrm>
          <a:prstGeom prst="rect">
            <a:avLst/>
          </a:prstGeom>
          <a:noFill/>
          <a:ln>
            <a:noFill/>
          </a:ln>
        </p:spPr>
      </p:pic>
      <p:pic>
        <p:nvPicPr>
          <p:cNvPr id="12" name="图片 23"/>
          <p:cNvPicPr>
            <a:picLocks noChangeAspect="1"/>
          </p:cNvPicPr>
          <p:nvPr/>
        </p:nvPicPr>
        <p:blipFill>
          <a:blip r:embed="rId5"/>
          <a:srcRect l="47538"/>
          <a:stretch>
            <a:fillRect/>
          </a:stretch>
        </p:blipFill>
        <p:spPr>
          <a:xfrm>
            <a:off x="7355840" y="4091305"/>
            <a:ext cx="3300095" cy="242697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五、支路电流法</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4" name="文本框 13"/>
          <p:cNvSpPr txBox="1"/>
          <p:nvPr/>
        </p:nvSpPr>
        <p:spPr>
          <a:xfrm>
            <a:off x="1247775" y="1043305"/>
            <a:ext cx="9144000" cy="506730"/>
          </a:xfrm>
          <a:prstGeom prst="rect">
            <a:avLst/>
          </a:prstGeom>
          <a:solidFill>
            <a:srgbClr val="1F4E79"/>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dirty="0">
                <a:solidFill>
                  <a:schemeClr val="bg1"/>
                </a:solidFill>
                <a:latin typeface="思源黑体 CN Light" panose="020B0300000000000000" pitchFamily="34" charset="-122"/>
                <a:ea typeface="思源黑体 CN Light" panose="020B0300000000000000" pitchFamily="34" charset="-122"/>
              </a:rPr>
              <a:t>用基尔霍夫定律列出以支路电流为未知量的方程来求解支路电流的方法，称为</a:t>
            </a:r>
            <a:r>
              <a:rPr dirty="0">
                <a:solidFill>
                  <a:srgbClr val="FFC000"/>
                </a:solidFill>
                <a:latin typeface="思源黑体 CN Light" panose="020B0300000000000000" pitchFamily="34" charset="-122"/>
                <a:ea typeface="思源黑体 CN Light" panose="020B0300000000000000" pitchFamily="34" charset="-122"/>
              </a:rPr>
              <a:t>支路电流法</a:t>
            </a:r>
            <a:endParaRPr dirty="0">
              <a:solidFill>
                <a:schemeClr val="bg1"/>
              </a:solidFill>
              <a:latin typeface="思源黑体 CN Light" panose="020B0300000000000000" pitchFamily="34" charset="-122"/>
              <a:ea typeface="思源黑体 CN Light" panose="020B0300000000000000" pitchFamily="34" charset="-122"/>
            </a:endParaRPr>
          </a:p>
        </p:txBody>
      </p:sp>
      <p:sp>
        <p:nvSpPr>
          <p:cNvPr id="10" name="文本框 9"/>
          <p:cNvSpPr txBox="1"/>
          <p:nvPr/>
        </p:nvSpPr>
        <p:spPr>
          <a:xfrm>
            <a:off x="2327910" y="1886585"/>
            <a:ext cx="7535545" cy="3415030"/>
          </a:xfrm>
          <a:prstGeom prst="rect">
            <a:avLst/>
          </a:prstGeom>
          <a:solidFill>
            <a:srgbClr val="1F4E79"/>
          </a:solidFill>
        </p:spPr>
        <p:txBody>
          <a:bodyPr wrap="square">
            <a:spAutoFit/>
          </a:bodyPr>
          <a:p>
            <a:pPr algn="just" defTabSz="914400">
              <a:lnSpc>
                <a:spcPct val="150000"/>
              </a:lnSpc>
              <a:buClrTx/>
              <a:buSzTx/>
              <a:buFontTx/>
            </a:pPr>
            <a:r>
              <a:rPr lang="zh-CN" dirty="0">
                <a:solidFill>
                  <a:schemeClr val="bg1"/>
                </a:solidFill>
                <a:latin typeface="思源黑体 CN Light" panose="020B0300000000000000" pitchFamily="34" charset="-122"/>
                <a:ea typeface="思源黑体 CN Light" panose="020B0300000000000000" pitchFamily="34" charset="-122"/>
              </a:rPr>
              <a:t>求解步骤：</a:t>
            </a:r>
            <a:endParaRPr lang="zh-CN" dirty="0">
              <a:solidFill>
                <a:schemeClr val="bg1"/>
              </a:solidFill>
              <a:latin typeface="思源黑体 CN Light" panose="020B0300000000000000" pitchFamily="34" charset="-122"/>
              <a:ea typeface="思源黑体 CN Light" panose="020B0300000000000000" pitchFamily="34" charset="-122"/>
            </a:endParaRPr>
          </a:p>
          <a:p>
            <a:pPr algn="just" defTabSz="914400">
              <a:lnSpc>
                <a:spcPct val="150000"/>
              </a:lnSpc>
              <a:buClrTx/>
              <a:buSzTx/>
              <a:buFontTx/>
            </a:pPr>
            <a:r>
              <a:rPr lang="zh-CN" sz="1800" dirty="0">
                <a:solidFill>
                  <a:schemeClr val="bg1"/>
                </a:solidFill>
                <a:latin typeface="思源黑体 CN Light" panose="020B0300000000000000" pitchFamily="34" charset="-122"/>
                <a:ea typeface="思源黑体 CN Light" panose="020B0300000000000000" pitchFamily="34" charset="-122"/>
              </a:rPr>
              <a:t>1．选定各支路电流的方向</a:t>
            </a:r>
            <a:endParaRPr lang="zh-CN" sz="1800" dirty="0">
              <a:solidFill>
                <a:schemeClr val="bg1"/>
              </a:solidFill>
              <a:latin typeface="思源黑体 CN Light" panose="020B0300000000000000" pitchFamily="34" charset="-122"/>
              <a:ea typeface="思源黑体 CN Light" panose="020B0300000000000000" pitchFamily="34" charset="-122"/>
            </a:endParaRPr>
          </a:p>
          <a:p>
            <a:pPr algn="just" defTabSz="914400">
              <a:lnSpc>
                <a:spcPct val="150000"/>
              </a:lnSpc>
              <a:buClrTx/>
              <a:buSzTx/>
              <a:buFontTx/>
            </a:pPr>
            <a:endParaRPr lang="zh-CN" sz="1800" dirty="0">
              <a:solidFill>
                <a:schemeClr val="bg1"/>
              </a:solidFill>
              <a:latin typeface="思源黑体 CN Light" panose="020B0300000000000000" pitchFamily="34" charset="-122"/>
              <a:ea typeface="思源黑体 CN Light" panose="020B0300000000000000" pitchFamily="34" charset="-122"/>
            </a:endParaRPr>
          </a:p>
          <a:p>
            <a:pPr algn="just" defTabSz="914400">
              <a:lnSpc>
                <a:spcPct val="150000"/>
              </a:lnSpc>
              <a:buClrTx/>
              <a:buSzTx/>
              <a:buFontTx/>
            </a:pPr>
            <a:r>
              <a:rPr lang="zh-CN" sz="1800" dirty="0">
                <a:solidFill>
                  <a:schemeClr val="bg1"/>
                </a:solidFill>
                <a:latin typeface="思源黑体 CN Light" panose="020B0300000000000000" pitchFamily="34" charset="-122"/>
                <a:ea typeface="思源黑体 CN Light" panose="020B0300000000000000" pitchFamily="34" charset="-122"/>
              </a:rPr>
              <a:t>2．应用基尔霍夫电流定律列出节点方程</a:t>
            </a:r>
            <a:endParaRPr lang="zh-CN" sz="1800" dirty="0">
              <a:solidFill>
                <a:schemeClr val="bg1"/>
              </a:solidFill>
              <a:latin typeface="思源黑体 CN Light" panose="020B0300000000000000" pitchFamily="34" charset="-122"/>
              <a:ea typeface="思源黑体 CN Light" panose="020B0300000000000000" pitchFamily="34" charset="-122"/>
            </a:endParaRPr>
          </a:p>
          <a:p>
            <a:pPr algn="just" defTabSz="914400">
              <a:lnSpc>
                <a:spcPct val="150000"/>
              </a:lnSpc>
              <a:buClrTx/>
              <a:buSzTx/>
              <a:buFontTx/>
            </a:pPr>
            <a:endParaRPr lang="zh-CN" sz="1800" dirty="0">
              <a:solidFill>
                <a:schemeClr val="bg1"/>
              </a:solidFill>
              <a:latin typeface="思源黑体 CN Light" panose="020B0300000000000000" pitchFamily="34" charset="-122"/>
              <a:ea typeface="思源黑体 CN Light" panose="020B0300000000000000" pitchFamily="34" charset="-122"/>
            </a:endParaRPr>
          </a:p>
          <a:p>
            <a:pPr algn="just" defTabSz="914400">
              <a:lnSpc>
                <a:spcPct val="150000"/>
              </a:lnSpc>
              <a:buClrTx/>
              <a:buSzTx/>
              <a:buFontTx/>
            </a:pPr>
            <a:r>
              <a:rPr lang="zh-CN" sz="1800" dirty="0">
                <a:solidFill>
                  <a:schemeClr val="bg1"/>
                </a:solidFill>
                <a:latin typeface="思源黑体 CN Light" panose="020B0300000000000000" pitchFamily="34" charset="-122"/>
                <a:ea typeface="思源黑体 CN Light" panose="020B0300000000000000" pitchFamily="34" charset="-122"/>
              </a:rPr>
              <a:t>3．应用基尔霍夫电压定律列出回路方程</a:t>
            </a:r>
            <a:endParaRPr lang="zh-CN" sz="1800" dirty="0">
              <a:solidFill>
                <a:schemeClr val="bg1"/>
              </a:solidFill>
              <a:latin typeface="思源黑体 CN Light" panose="020B0300000000000000" pitchFamily="34" charset="-122"/>
              <a:ea typeface="思源黑体 CN Light" panose="020B0300000000000000" pitchFamily="34" charset="-122"/>
            </a:endParaRPr>
          </a:p>
          <a:p>
            <a:pPr algn="just" defTabSz="914400">
              <a:lnSpc>
                <a:spcPct val="150000"/>
              </a:lnSpc>
              <a:buClrTx/>
              <a:buSzTx/>
              <a:buFontTx/>
            </a:pPr>
            <a:endParaRPr lang="zh-CN" sz="1800" dirty="0">
              <a:solidFill>
                <a:schemeClr val="bg1"/>
              </a:solidFill>
              <a:latin typeface="思源黑体 CN Light" panose="020B0300000000000000" pitchFamily="34" charset="-122"/>
              <a:ea typeface="思源黑体 CN Light" panose="020B0300000000000000" pitchFamily="34" charset="-122"/>
            </a:endParaRPr>
          </a:p>
          <a:p>
            <a:pPr algn="just" defTabSz="914400">
              <a:lnSpc>
                <a:spcPct val="150000"/>
              </a:lnSpc>
              <a:buClrTx/>
              <a:buSzTx/>
              <a:buFontTx/>
            </a:pPr>
            <a:r>
              <a:rPr lang="zh-CN" sz="1800" dirty="0">
                <a:solidFill>
                  <a:schemeClr val="bg1"/>
                </a:solidFill>
                <a:latin typeface="思源黑体 CN Light" panose="020B0300000000000000" pitchFamily="34" charset="-122"/>
                <a:ea typeface="思源黑体 CN Light" panose="020B0300000000000000" pitchFamily="34" charset="-122"/>
              </a:rPr>
              <a:t>4．求解方程组</a:t>
            </a:r>
            <a:endParaRPr lang="zh-CN" sz="1800" dirty="0">
              <a:solidFill>
                <a:schemeClr val="bg1"/>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六、叠加定理</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2" name="文本框 1"/>
          <p:cNvSpPr txBox="1"/>
          <p:nvPr/>
        </p:nvSpPr>
        <p:spPr>
          <a:xfrm>
            <a:off x="1707515" y="1189355"/>
            <a:ext cx="8777605" cy="922020"/>
          </a:xfrm>
          <a:prstGeom prst="rect">
            <a:avLst/>
          </a:prstGeom>
          <a:solidFill>
            <a:srgbClr val="1F4E79"/>
          </a:solidFill>
        </p:spPr>
        <p:txBody>
          <a:bodyPr wrap="square">
            <a:spAutoFit/>
          </a:bodyPr>
          <a:p>
            <a:pPr algn="ctr" defTabSz="914400">
              <a:lnSpc>
                <a:spcPct val="150000"/>
              </a:lnSpc>
              <a:buClrTx/>
              <a:buSzTx/>
              <a:buNone/>
            </a:pPr>
            <a:r>
              <a:rPr lang="en-US" altLang="zh-CN" dirty="0">
                <a:solidFill>
                  <a:schemeClr val="bg1"/>
                </a:solidFill>
                <a:latin typeface="思源黑体 CN Light" panose="020B0300000000000000" pitchFamily="34" charset="-122"/>
                <a:ea typeface="思源黑体 CN Light" panose="020B0300000000000000" pitchFamily="34" charset="-122"/>
              </a:rPr>
              <a:t>叠加定理指出：当线性电路中有几个电源共同作用时，各支路电流等于各个电源单独作用时在该支路产生的电流的代数和（叠加）</a:t>
            </a:r>
            <a:endParaRPr lang="en-US" altLang="zh-CN" dirty="0">
              <a:solidFill>
                <a:schemeClr val="bg1"/>
              </a:solidFill>
              <a:latin typeface="思源黑体 CN Light" panose="020B0300000000000000" pitchFamily="34" charset="-122"/>
              <a:ea typeface="思源黑体 CN Light" panose="020B0300000000000000" pitchFamily="34" charset="-122"/>
            </a:endParaRPr>
          </a:p>
        </p:txBody>
      </p:sp>
      <p:pic>
        <p:nvPicPr>
          <p:cNvPr id="70" name="图片 148" descr="项目一任务三叠加定理"/>
          <p:cNvPicPr>
            <a:picLocks noChangeAspect="1"/>
          </p:cNvPicPr>
          <p:nvPr/>
        </p:nvPicPr>
        <p:blipFill>
          <a:blip r:embed="rId1"/>
          <a:stretch>
            <a:fillRect/>
          </a:stretch>
        </p:blipFill>
        <p:spPr>
          <a:xfrm>
            <a:off x="10058400" y="3947160"/>
            <a:ext cx="1967230" cy="1967230"/>
          </a:xfrm>
          <a:prstGeom prst="rect">
            <a:avLst/>
          </a:prstGeom>
          <a:noFill/>
          <a:ln>
            <a:noFill/>
          </a:ln>
        </p:spPr>
      </p:pic>
      <p:sp>
        <p:nvSpPr>
          <p:cNvPr id="10" name="文本框 9"/>
          <p:cNvSpPr txBox="1"/>
          <p:nvPr/>
        </p:nvSpPr>
        <p:spPr>
          <a:xfrm>
            <a:off x="10198735" y="5990590"/>
            <a:ext cx="1957070" cy="433070"/>
          </a:xfrm>
          <a:prstGeom prst="rect">
            <a:avLst/>
          </a:prstGeom>
        </p:spPr>
        <p:txBody>
          <a:bodyPr wrap="square">
            <a:noAutofit/>
          </a:bodyPr>
          <a:p>
            <a:pPr indent="0" algn="ctr" defTabSz="266700" fontAlgn="auto">
              <a:spcAft>
                <a:spcPct val="0"/>
              </a:spcAft>
            </a:pPr>
            <a:r>
              <a:rPr lang="zh-CN" altLang="en-US" dirty="0">
                <a:solidFill>
                  <a:schemeClr val="tx1">
                    <a:lumMod val="75000"/>
                    <a:lumOff val="25000"/>
                  </a:schemeClr>
                </a:solidFill>
                <a:latin typeface="思源黑体 CN Light" panose="020B0300000000000000" pitchFamily="34" charset="-122"/>
                <a:ea typeface="思源黑体 CN Light" panose="020B0300000000000000" pitchFamily="34" charset="-122"/>
              </a:rPr>
              <a:t>叠加定理</a:t>
            </a:r>
            <a:endParaRPr lang="zh-CN" altLang="en-US"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pic>
        <p:nvPicPr>
          <p:cNvPr id="71" name="图片 222"/>
          <p:cNvPicPr>
            <a:picLocks noChangeAspect="1"/>
          </p:cNvPicPr>
          <p:nvPr/>
        </p:nvPicPr>
        <p:blipFill>
          <a:blip r:embed="rId2"/>
          <a:srcRect r="5516"/>
          <a:stretch>
            <a:fillRect/>
          </a:stretch>
        </p:blipFill>
        <p:spPr>
          <a:xfrm>
            <a:off x="1821180" y="2321560"/>
            <a:ext cx="8168005" cy="2456815"/>
          </a:xfrm>
          <a:prstGeom prst="rect">
            <a:avLst/>
          </a:prstGeom>
          <a:noFill/>
          <a:ln>
            <a:noFill/>
          </a:ln>
        </p:spPr>
      </p:pic>
      <p:graphicFrame>
        <p:nvGraphicFramePr>
          <p:cNvPr id="-2147482496" name="对象 -2147482497"/>
          <p:cNvGraphicFramePr>
            <a:graphicFrameLocks noChangeAspect="1"/>
          </p:cNvGraphicFramePr>
          <p:nvPr/>
        </p:nvGraphicFramePr>
        <p:xfrm>
          <a:off x="2811780" y="5136515"/>
          <a:ext cx="1838960" cy="676275"/>
        </p:xfrm>
        <a:graphic>
          <a:graphicData uri="http://schemas.openxmlformats.org/presentationml/2006/ole">
            <mc:AlternateContent xmlns:mc="http://schemas.openxmlformats.org/markup-compatibility/2006">
              <mc:Choice xmlns:v="urn:schemas-microsoft-com:vml" Requires="v">
                <p:oleObj spid="_x0000_s3076" name="" r:id="rId3" imgW="660400" imgH="241300" progId="Equation.DSMT4">
                  <p:embed/>
                </p:oleObj>
              </mc:Choice>
              <mc:Fallback>
                <p:oleObj name="" r:id="rId3" imgW="660400" imgH="241300" progId="Equation.DSMT4">
                  <p:embed/>
                  <p:pic>
                    <p:nvPicPr>
                      <p:cNvPr id="0" name="图片 3075"/>
                      <p:cNvPicPr/>
                      <p:nvPr/>
                    </p:nvPicPr>
                    <p:blipFill>
                      <a:blip r:embed="rId4"/>
                      <a:stretch>
                        <a:fillRect/>
                      </a:stretch>
                    </p:blipFill>
                    <p:spPr>
                      <a:xfrm>
                        <a:off x="2811780" y="5136515"/>
                        <a:ext cx="1838960" cy="676275"/>
                      </a:xfrm>
                      <a:prstGeom prst="rect">
                        <a:avLst/>
                      </a:prstGeom>
                      <a:noFill/>
                      <a:ln w="38100">
                        <a:noFill/>
                        <a:miter/>
                      </a:ln>
                    </p:spPr>
                  </p:pic>
                </p:oleObj>
              </mc:Fallback>
            </mc:AlternateContent>
          </a:graphicData>
        </a:graphic>
      </p:graphicFrame>
      <p:graphicFrame>
        <p:nvGraphicFramePr>
          <p:cNvPr id="-2147482495" name="对象 -2147482496"/>
          <p:cNvGraphicFramePr>
            <a:graphicFrameLocks noChangeAspect="1"/>
          </p:cNvGraphicFramePr>
          <p:nvPr/>
        </p:nvGraphicFramePr>
        <p:xfrm>
          <a:off x="5862955" y="5201920"/>
          <a:ext cx="1762125" cy="610870"/>
        </p:xfrm>
        <a:graphic>
          <a:graphicData uri="http://schemas.openxmlformats.org/presentationml/2006/ole">
            <mc:AlternateContent xmlns:mc="http://schemas.openxmlformats.org/markup-compatibility/2006">
              <mc:Choice xmlns:v="urn:schemas-microsoft-com:vml" Requires="v">
                <p:oleObj spid="_x0000_s5" name="" r:id="rId5" imgW="698500" imgH="241300" progId="Equation.DSMT4">
                  <p:embed/>
                </p:oleObj>
              </mc:Choice>
              <mc:Fallback>
                <p:oleObj name="" r:id="rId5" imgW="698500" imgH="241300" progId="Equation.DSMT4">
                  <p:embed/>
                  <p:pic>
                    <p:nvPicPr>
                      <p:cNvPr id="0" name="图片 4"/>
                      <p:cNvPicPr/>
                      <p:nvPr/>
                    </p:nvPicPr>
                    <p:blipFill>
                      <a:blip r:embed="rId6"/>
                      <a:stretch>
                        <a:fillRect/>
                      </a:stretch>
                    </p:blipFill>
                    <p:spPr>
                      <a:xfrm>
                        <a:off x="5862955" y="5201920"/>
                        <a:ext cx="1762125" cy="610870"/>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七、戴维南定理</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12" name="文本框 11"/>
          <p:cNvSpPr txBox="1"/>
          <p:nvPr/>
        </p:nvSpPr>
        <p:spPr>
          <a:xfrm>
            <a:off x="1707515" y="1189355"/>
            <a:ext cx="8777605" cy="506730"/>
          </a:xfrm>
          <a:prstGeom prst="rect">
            <a:avLst/>
          </a:prstGeom>
          <a:solidFill>
            <a:srgbClr val="1F4E79"/>
          </a:solidFill>
        </p:spPr>
        <p:txBody>
          <a:bodyPr wrap="square">
            <a:spAutoFit/>
          </a:bodyPr>
          <a:p>
            <a:pPr algn="ctr" defTabSz="914400">
              <a:lnSpc>
                <a:spcPct val="150000"/>
              </a:lnSpc>
              <a:buClrTx/>
              <a:buSzTx/>
              <a:buNone/>
            </a:pPr>
            <a:r>
              <a:rPr lang="en-US" altLang="zh-CN" dirty="0">
                <a:solidFill>
                  <a:schemeClr val="bg1"/>
                </a:solidFill>
                <a:latin typeface="思源黑体 CN Light" panose="020B0300000000000000" pitchFamily="34" charset="-122"/>
                <a:ea typeface="思源黑体 CN Light" panose="020B0300000000000000" pitchFamily="34" charset="-122"/>
              </a:rPr>
              <a:t>任何一个有源二端网络都可以简化为一个理想电压源和内电阻相串联的模型</a:t>
            </a:r>
            <a:endParaRPr lang="en-US" altLang="zh-CN" dirty="0">
              <a:solidFill>
                <a:schemeClr val="bg1"/>
              </a:solidFill>
              <a:latin typeface="思源黑体 CN Light" panose="020B0300000000000000" pitchFamily="34" charset="-122"/>
              <a:ea typeface="思源黑体 CN Light" panose="020B0300000000000000" pitchFamily="34" charset="-122"/>
            </a:endParaRPr>
          </a:p>
        </p:txBody>
      </p:sp>
      <p:sp>
        <p:nvSpPr>
          <p:cNvPr id="13" name="文本框 12"/>
          <p:cNvSpPr txBox="1"/>
          <p:nvPr/>
        </p:nvSpPr>
        <p:spPr>
          <a:xfrm>
            <a:off x="1708150" y="1976755"/>
            <a:ext cx="8776970" cy="1322070"/>
          </a:xfrm>
          <a:prstGeom prst="rect">
            <a:avLst/>
          </a:prstGeom>
        </p:spPr>
        <p:txBody>
          <a:bodyPr wrap="square">
            <a:spAutoFit/>
          </a:bodyPr>
          <a:p>
            <a:pPr marL="0" indent="304800" algn="just" defTabSz="266700">
              <a:lnSpc>
                <a:spcPts val="2400"/>
              </a:lnSpc>
              <a:spcAft>
                <a:spcPct val="0"/>
              </a:spcAft>
            </a:pPr>
            <a:r>
              <a:rPr lang="zh-CN" altLang="en-US" sz="1600">
                <a:latin typeface="楷体" panose="02010609060101010101" charset="-122"/>
                <a:ea typeface="楷体" panose="02010609060101010101" charset="-122"/>
              </a:rPr>
              <a:t>先从一个例子来看。如要求做出图（</a:t>
            </a:r>
            <a:r>
              <a:rPr lang="en-US" altLang="zh-CN" sz="1600">
                <a:latin typeface="Times New Roman" panose="02020603050405020304"/>
                <a:ea typeface="楷体" panose="02010609060101010101" charset="-122"/>
              </a:rPr>
              <a:t>a</a:t>
            </a:r>
            <a:r>
              <a:rPr lang="zh-CN" altLang="en-US" sz="1600">
                <a:latin typeface="楷体" panose="02010609060101010101" charset="-122"/>
                <a:ea typeface="楷体" panose="02010609060101010101" charset="-122"/>
              </a:rPr>
              <a:t>）中</a:t>
            </a:r>
            <a:r>
              <a:rPr lang="en-US" altLang="zh-CN" sz="1600" i="1">
                <a:latin typeface="Times New Roman" panose="02020603050405020304"/>
                <a:ea typeface="楷体" panose="02010609060101010101" charset="-122"/>
              </a:rPr>
              <a:t>R</a:t>
            </a:r>
            <a:r>
              <a:rPr lang="en-US" altLang="zh-CN" sz="1600" baseline="-25000">
                <a:latin typeface="Times New Roman" panose="02020603050405020304"/>
                <a:ea typeface="楷体" panose="02010609060101010101" charset="-122"/>
              </a:rPr>
              <a:t>L</a:t>
            </a:r>
            <a:r>
              <a:rPr lang="zh-CN" altLang="en-US" sz="1600">
                <a:latin typeface="楷体" panose="02010609060101010101" charset="-122"/>
                <a:ea typeface="楷体" panose="02010609060101010101" charset="-122"/>
              </a:rPr>
              <a:t>以左的有源二端网络的等效电路。将</a:t>
            </a:r>
            <a:r>
              <a:rPr lang="en-US" altLang="zh-CN" sz="1600" i="1">
                <a:latin typeface="Times New Roman" panose="02020603050405020304"/>
                <a:ea typeface="楷体" panose="02010609060101010101" charset="-122"/>
              </a:rPr>
              <a:t>R</a:t>
            </a:r>
            <a:r>
              <a:rPr lang="en-US" altLang="zh-CN" sz="1600" baseline="-25000">
                <a:latin typeface="Times New Roman" panose="02020603050405020304"/>
                <a:ea typeface="楷体" panose="02010609060101010101" charset="-122"/>
              </a:rPr>
              <a:t>L</a:t>
            </a:r>
            <a:r>
              <a:rPr lang="zh-CN" altLang="en-US" sz="1600">
                <a:latin typeface="楷体" panose="02010609060101010101" charset="-122"/>
                <a:ea typeface="楷体" panose="02010609060101010101" charset="-122"/>
              </a:rPr>
              <a:t>以外的网络利用电压源和电流源的等效变换加以化简，如图（</a:t>
            </a:r>
            <a:r>
              <a:rPr lang="en-US" altLang="zh-CN" sz="1600">
                <a:latin typeface="Times New Roman" panose="02020603050405020304"/>
                <a:ea typeface="楷体" panose="02010609060101010101" charset="-122"/>
              </a:rPr>
              <a:t>b</a:t>
            </a:r>
            <a:r>
              <a:rPr lang="zh-CN" altLang="en-US" sz="1600">
                <a:latin typeface="楷体" panose="02010609060101010101" charset="-122"/>
                <a:ea typeface="楷体" panose="02010609060101010101" charset="-122"/>
              </a:rPr>
              <a:t>）、（</a:t>
            </a:r>
            <a:r>
              <a:rPr lang="en-US" altLang="zh-CN" sz="1600">
                <a:latin typeface="Times New Roman" panose="02020603050405020304"/>
                <a:ea typeface="楷体" panose="02010609060101010101" charset="-122"/>
              </a:rPr>
              <a:t>c</a:t>
            </a:r>
            <a:r>
              <a:rPr lang="zh-CN" altLang="en-US" sz="1600">
                <a:latin typeface="楷体" panose="02010609060101010101" charset="-122"/>
                <a:ea typeface="楷体" panose="02010609060101010101" charset="-122"/>
              </a:rPr>
              <a:t>）和（</a:t>
            </a:r>
            <a:r>
              <a:rPr lang="en-US" altLang="zh-CN" sz="1600">
                <a:latin typeface="Times New Roman" panose="02020603050405020304"/>
                <a:ea typeface="楷体" panose="02010609060101010101" charset="-122"/>
              </a:rPr>
              <a:t>d</a:t>
            </a:r>
            <a:r>
              <a:rPr lang="zh-CN" altLang="en-US" sz="1600">
                <a:latin typeface="楷体" panose="02010609060101010101" charset="-122"/>
                <a:ea typeface="楷体" panose="02010609060101010101" charset="-122"/>
              </a:rPr>
              <a:t>）。最后点画线框内整理成一个</a:t>
            </a:r>
            <a:r>
              <a:rPr lang="en-US" altLang="zh-CN" sz="1600">
                <a:latin typeface="Times New Roman" panose="02020603050405020304"/>
                <a:ea typeface="楷体" panose="02010609060101010101" charset="-122"/>
              </a:rPr>
              <a:t>8V</a:t>
            </a:r>
            <a:r>
              <a:rPr lang="zh-CN" altLang="en-US" sz="1600">
                <a:latin typeface="楷体" panose="02010609060101010101" charset="-122"/>
                <a:ea typeface="楷体" panose="02010609060101010101" charset="-122"/>
              </a:rPr>
              <a:t>的理想电压源和一个</a:t>
            </a:r>
            <a:r>
              <a:rPr lang="en-US" altLang="zh-CN" sz="1600">
                <a:latin typeface="Times New Roman" panose="02020603050405020304"/>
                <a:ea typeface="楷体" panose="02010609060101010101" charset="-122"/>
              </a:rPr>
              <a:t>9 </a:t>
            </a:r>
            <a:r>
              <a:rPr lang="zh-CN" altLang="en-US" sz="1600">
                <a:latin typeface="楷体" panose="02010609060101010101" charset="-122"/>
                <a:ea typeface="楷体" panose="02010609060101010101" charset="-122"/>
              </a:rPr>
              <a:t>电阻相串联的模型，如图（</a:t>
            </a:r>
            <a:r>
              <a:rPr lang="en-US" altLang="zh-CN" sz="1600">
                <a:latin typeface="Times New Roman" panose="02020603050405020304"/>
                <a:ea typeface="楷体" panose="02010609060101010101" charset="-122"/>
              </a:rPr>
              <a:t>e</a:t>
            </a:r>
            <a:r>
              <a:rPr lang="zh-CN" altLang="en-US" sz="1600">
                <a:latin typeface="楷体" panose="02010609060101010101" charset="-122"/>
                <a:ea typeface="楷体" panose="02010609060101010101" charset="-122"/>
              </a:rPr>
              <a:t>）。图（</a:t>
            </a:r>
            <a:r>
              <a:rPr lang="en-US" altLang="zh-CN" sz="1600">
                <a:latin typeface="Times New Roman" panose="02020603050405020304"/>
                <a:ea typeface="楷体" panose="02010609060101010101" charset="-122"/>
              </a:rPr>
              <a:t>e</a:t>
            </a:r>
            <a:r>
              <a:rPr lang="zh-CN" altLang="en-US" sz="1600">
                <a:latin typeface="楷体" panose="02010609060101010101" charset="-122"/>
                <a:ea typeface="楷体" panose="02010609060101010101" charset="-122"/>
              </a:rPr>
              <a:t>）称为图（</a:t>
            </a:r>
            <a:r>
              <a:rPr lang="en-US" altLang="zh-CN" sz="1600">
                <a:latin typeface="Times New Roman" panose="02020603050405020304"/>
                <a:ea typeface="楷体" panose="02010609060101010101" charset="-122"/>
              </a:rPr>
              <a:t>a</a:t>
            </a:r>
            <a:r>
              <a:rPr lang="zh-CN" altLang="en-US" sz="1600">
                <a:latin typeface="楷体" panose="02010609060101010101" charset="-122"/>
                <a:ea typeface="楷体" panose="02010609060101010101" charset="-122"/>
              </a:rPr>
              <a:t>）的戴维南等效电路。</a:t>
            </a:r>
            <a:endParaRPr lang="zh-CN" altLang="en-US" sz="1600">
              <a:latin typeface="楷体" panose="02010609060101010101" charset="-122"/>
              <a:ea typeface="楷体" panose="02010609060101010101" charset="-122"/>
            </a:endParaRPr>
          </a:p>
        </p:txBody>
      </p:sp>
      <p:pic>
        <p:nvPicPr>
          <p:cNvPr id="73" name="图片 19" descr="1"/>
          <p:cNvPicPr>
            <a:picLocks noChangeAspect="1"/>
          </p:cNvPicPr>
          <p:nvPr/>
        </p:nvPicPr>
        <p:blipFill>
          <a:blip r:embed="rId1"/>
          <a:stretch>
            <a:fillRect/>
          </a:stretch>
        </p:blipFill>
        <p:spPr>
          <a:xfrm>
            <a:off x="3306445" y="3154680"/>
            <a:ext cx="5751830" cy="321945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653216" y="-646369"/>
            <a:ext cx="11127151" cy="8144235"/>
            <a:chOff x="6666450" y="-983792"/>
            <a:chExt cx="11127151" cy="8144235"/>
          </a:xfrm>
        </p:grpSpPr>
        <p:sp>
          <p:nvSpPr>
            <p:cNvPr id="44" name="矩形 43"/>
            <p:cNvSpPr/>
            <p:nvPr/>
          </p:nvSpPr>
          <p:spPr>
            <a:xfrm>
              <a:off x="14231484" y="4873548"/>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889733" y="569315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459350" y="390064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0726700" y="2812823"/>
              <a:ext cx="1465300" cy="1409392"/>
            </a:xfrm>
            <a:prstGeom prst="rect">
              <a:avLst/>
            </a:prstGeom>
            <a:noFill/>
            <a:ln w="317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59350" y="85952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9049978" y="-98379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0298206" y="-24832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019399" y="2018030"/>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23663" y="3195946"/>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9948038" y="1403431"/>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687216" y="4045177"/>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9565556" y="5078558"/>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706178" y="5709012"/>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6666450" y="26357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7917324" y="2977169"/>
              <a:ext cx="1465300" cy="1409392"/>
            </a:xfrm>
            <a:prstGeom prst="rect">
              <a:avLst/>
            </a:prstGeom>
            <a:noFill/>
            <a:ln w="4445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7753838" y="1397085"/>
              <a:ext cx="1465300" cy="1409392"/>
            </a:xfrm>
            <a:prstGeom prst="rect">
              <a:avLst/>
            </a:prstGeom>
            <a:noFill/>
            <a:ln>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矩形 26"/>
            <p:cNvSpPr/>
            <p:nvPr/>
          </p:nvSpPr>
          <p:spPr>
            <a:xfrm>
              <a:off x="8914982" y="279953"/>
              <a:ext cx="1465300" cy="1409392"/>
            </a:xfrm>
            <a:prstGeom prst="rect">
              <a:avLst/>
            </a:prstGeom>
            <a:noFill/>
            <a:ln w="25400">
              <a:solidFill>
                <a:schemeClr val="accent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9219138" y="595617"/>
              <a:ext cx="849381" cy="84938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8984983" y="4386561"/>
              <a:ext cx="849381" cy="849381"/>
            </a:xfrm>
            <a:prstGeom prst="rect">
              <a:avLst/>
            </a:prstGeom>
            <a:noFill/>
            <a:ln w="666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9506628" y="2187986"/>
              <a:ext cx="1665630" cy="1665630"/>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8625287" y="5837692"/>
              <a:ext cx="1322751" cy="132275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0711122" y="5219936"/>
              <a:ext cx="1349667" cy="1349667"/>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0680688" y="-291864"/>
              <a:ext cx="1330496" cy="1330496"/>
            </a:xfrm>
            <a:prstGeom prst="rect">
              <a:avLst/>
            </a:prstGeom>
            <a:noFill/>
            <a:ln w="603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3239672" y="3124949"/>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4565052" y="226992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16328301" y="2136745"/>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15811153" y="3427422"/>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15282494" y="1206106"/>
              <a:ext cx="1465300" cy="1409392"/>
            </a:xfrm>
            <a:prstGeom prst="rect">
              <a:avLst/>
            </a:prstGeom>
            <a:noFill/>
            <a:ln>
              <a:solidFill>
                <a:schemeClr val="accent1">
                  <a:lumMod val="50000"/>
                  <a:alpha val="2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6383646" y="1543529"/>
            <a:ext cx="5008254" cy="3771743"/>
            <a:chOff x="7264985" y="650521"/>
            <a:chExt cx="5008254" cy="3771743"/>
          </a:xfrm>
        </p:grpSpPr>
        <p:sp>
          <p:nvSpPr>
            <p:cNvPr id="36" name="文本框 35"/>
            <p:cNvSpPr txBox="1"/>
            <p:nvPr/>
          </p:nvSpPr>
          <p:spPr>
            <a:xfrm>
              <a:off x="7264985" y="650521"/>
              <a:ext cx="5008254" cy="1323439"/>
            </a:xfrm>
            <a:prstGeom prst="rect">
              <a:avLst/>
            </a:prstGeom>
            <a:noFill/>
          </p:spPr>
          <p:txBody>
            <a:bodyPr wrap="square" rtlCol="0">
              <a:spAutoFit/>
            </a:bodyPr>
            <a:lstStyle/>
            <a:p>
              <a:r>
                <a:rPr lang="zh-CN" altLang="en-US" sz="8000" b="1" spc="600" dirty="0">
                  <a:solidFill>
                    <a:schemeClr val="bg2">
                      <a:lumMod val="25000"/>
                    </a:schemeClr>
                  </a:solidFill>
                  <a:latin typeface="思源黑体 CN Normal" panose="020B0400000000000000" pitchFamily="34" charset="-122"/>
                  <a:ea typeface="思源黑体 CN Normal" panose="020B0400000000000000" pitchFamily="34" charset="-122"/>
                </a:rPr>
                <a:t>再接再厉</a:t>
              </a:r>
              <a:endParaRPr lang="zh-CN" altLang="en-US" sz="8000" b="1" spc="600" dirty="0">
                <a:solidFill>
                  <a:schemeClr val="bg2">
                    <a:lumMod val="25000"/>
                  </a:schemeClr>
                </a:solidFill>
                <a:latin typeface="思源黑体 CN Normal" panose="020B0400000000000000" pitchFamily="34" charset="-122"/>
                <a:ea typeface="思源黑体 CN Normal" panose="020B0400000000000000" pitchFamily="34" charset="-122"/>
              </a:endParaRPr>
            </a:p>
          </p:txBody>
        </p:sp>
        <p:sp>
          <p:nvSpPr>
            <p:cNvPr id="39" name="文本框 38"/>
            <p:cNvSpPr txBox="1"/>
            <p:nvPr/>
          </p:nvSpPr>
          <p:spPr>
            <a:xfrm>
              <a:off x="7336389" y="3064740"/>
              <a:ext cx="2899619" cy="369332"/>
            </a:xfrm>
            <a:prstGeom prst="rect">
              <a:avLst/>
            </a:prstGeom>
            <a:noFill/>
          </p:spPr>
          <p:txBody>
            <a:bodyPr wrap="square" rtlCol="0">
              <a:spAutoFit/>
            </a:bodyPr>
            <a:lstStyle/>
            <a:p>
              <a:r>
                <a:rPr lang="zh-CN" altLang="en-US" dirty="0">
                  <a:solidFill>
                    <a:schemeClr val="bg2">
                      <a:lumMod val="25000"/>
                    </a:schemeClr>
                  </a:solidFill>
                  <a:latin typeface="思源黑体 CN Light" panose="020B0300000000000000" pitchFamily="34" charset="-122"/>
                  <a:ea typeface="思源黑体 CN Light" panose="020B0300000000000000" pitchFamily="34" charset="-122"/>
                </a:rPr>
                <a:t>引领世界，创造未来 </a:t>
              </a:r>
              <a:endParaRPr lang="zh-CN" altLang="en-US" dirty="0">
                <a:solidFill>
                  <a:schemeClr val="bg2">
                    <a:lumMod val="25000"/>
                  </a:schemeClr>
                </a:solidFill>
                <a:latin typeface="思源黑体 CN Light" panose="020B0300000000000000" pitchFamily="34" charset="-122"/>
                <a:ea typeface="思源黑体 CN Light" panose="020B0300000000000000" pitchFamily="34" charset="-122"/>
              </a:endParaRPr>
            </a:p>
          </p:txBody>
        </p:sp>
        <p:sp>
          <p:nvSpPr>
            <p:cNvPr id="40" name="燕尾形 23"/>
            <p:cNvSpPr/>
            <p:nvPr/>
          </p:nvSpPr>
          <p:spPr>
            <a:xfrm>
              <a:off x="9416412" y="4307964"/>
              <a:ext cx="74613" cy="114300"/>
            </a:xfrm>
            <a:prstGeom prst="chevron">
              <a:avLst>
                <a:gd name="adj" fmla="val 6914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rot="18000000">
            <a:off x="-510994" y="-624161"/>
            <a:ext cx="2766480" cy="2825746"/>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1" fmla="*/ 23727 w 1763559"/>
              <a:gd name="connsiteY0-2" fmla="*/ 386077 h 1701593"/>
              <a:gd name="connsiteX1-3" fmla="*/ 747627 w 1763559"/>
              <a:gd name="connsiteY1-4" fmla="*/ 1700527 h 1701593"/>
              <a:gd name="connsiteX2-5" fmla="*/ 1757277 w 1763559"/>
              <a:gd name="connsiteY2-6" fmla="*/ 290827 h 1701593"/>
              <a:gd name="connsiteX3-7" fmla="*/ 328527 w 1763559"/>
              <a:gd name="connsiteY3-8" fmla="*/ 5077 h 1701593"/>
              <a:gd name="connsiteX4-9" fmla="*/ 23727 w 1763559"/>
              <a:gd name="connsiteY4-10" fmla="*/ 386077 h 1701593"/>
              <a:gd name="connsiteX0-11" fmla="*/ 23009 w 1760907"/>
              <a:gd name="connsiteY0-12" fmla="*/ 668528 h 1719417"/>
              <a:gd name="connsiteX1-13" fmla="*/ 746909 w 1760907"/>
              <a:gd name="connsiteY1-14" fmla="*/ 1716278 h 1719417"/>
              <a:gd name="connsiteX2-15" fmla="*/ 1756559 w 1760907"/>
              <a:gd name="connsiteY2-16" fmla="*/ 306578 h 1719417"/>
              <a:gd name="connsiteX3-17" fmla="*/ 327809 w 1760907"/>
              <a:gd name="connsiteY3-18" fmla="*/ 20828 h 1719417"/>
              <a:gd name="connsiteX4-19" fmla="*/ 23009 w 1760907"/>
              <a:gd name="connsiteY4-20" fmla="*/ 668528 h 1719417"/>
              <a:gd name="connsiteX0-21" fmla="*/ 5885 w 1743783"/>
              <a:gd name="connsiteY0-22" fmla="*/ 764690 h 1815643"/>
              <a:gd name="connsiteX1-23" fmla="*/ 729785 w 1743783"/>
              <a:gd name="connsiteY1-24" fmla="*/ 1812440 h 1815643"/>
              <a:gd name="connsiteX2-25" fmla="*/ 1739435 w 1743783"/>
              <a:gd name="connsiteY2-26" fmla="*/ 402740 h 1815643"/>
              <a:gd name="connsiteX3-27" fmla="*/ 463085 w 1743783"/>
              <a:gd name="connsiteY3-28" fmla="*/ 12215 h 1815643"/>
              <a:gd name="connsiteX4-29" fmla="*/ 5885 w 1743783"/>
              <a:gd name="connsiteY4-30" fmla="*/ 764690 h 1815643"/>
              <a:gd name="connsiteX0-31" fmla="*/ 5885 w 1744149"/>
              <a:gd name="connsiteY0-32" fmla="*/ 764690 h 1812466"/>
              <a:gd name="connsiteX1-33" fmla="*/ 729785 w 1744149"/>
              <a:gd name="connsiteY1-34" fmla="*/ 1812440 h 1812466"/>
              <a:gd name="connsiteX2-35" fmla="*/ 1739435 w 1744149"/>
              <a:gd name="connsiteY2-36" fmla="*/ 402740 h 1812466"/>
              <a:gd name="connsiteX3-37" fmla="*/ 463085 w 1744149"/>
              <a:gd name="connsiteY3-38" fmla="*/ 12215 h 1812466"/>
              <a:gd name="connsiteX4-39" fmla="*/ 5885 w 1744149"/>
              <a:gd name="connsiteY4-40" fmla="*/ 764690 h 1812466"/>
              <a:gd name="connsiteX0-41" fmla="*/ 5885 w 1744149"/>
              <a:gd name="connsiteY0-42" fmla="*/ 779479 h 1827255"/>
              <a:gd name="connsiteX1-43" fmla="*/ 729785 w 1744149"/>
              <a:gd name="connsiteY1-44" fmla="*/ 1827229 h 1827255"/>
              <a:gd name="connsiteX2-45" fmla="*/ 1739435 w 1744149"/>
              <a:gd name="connsiteY2-46" fmla="*/ 417529 h 1827255"/>
              <a:gd name="connsiteX3-47" fmla="*/ 463085 w 1744149"/>
              <a:gd name="connsiteY3-48" fmla="*/ 27004 h 1827255"/>
              <a:gd name="connsiteX4-49" fmla="*/ 5885 w 1744149"/>
              <a:gd name="connsiteY4-50" fmla="*/ 779479 h 1827255"/>
              <a:gd name="connsiteX0-51" fmla="*/ 5885 w 1757044"/>
              <a:gd name="connsiteY0-52" fmla="*/ 779479 h 1827259"/>
              <a:gd name="connsiteX1-53" fmla="*/ 729785 w 1757044"/>
              <a:gd name="connsiteY1-54" fmla="*/ 1827229 h 1827259"/>
              <a:gd name="connsiteX2-55" fmla="*/ 1739435 w 1757044"/>
              <a:gd name="connsiteY2-56" fmla="*/ 417529 h 1827259"/>
              <a:gd name="connsiteX3-57" fmla="*/ 463085 w 1757044"/>
              <a:gd name="connsiteY3-58" fmla="*/ 27004 h 1827259"/>
              <a:gd name="connsiteX4-59" fmla="*/ 5885 w 1757044"/>
              <a:gd name="connsiteY4-60" fmla="*/ 779479 h 1827259"/>
              <a:gd name="connsiteX0-61" fmla="*/ 5885 w 1799344"/>
              <a:gd name="connsiteY0-62" fmla="*/ 779479 h 1827259"/>
              <a:gd name="connsiteX1-63" fmla="*/ 729785 w 1799344"/>
              <a:gd name="connsiteY1-64" fmla="*/ 1827229 h 1827259"/>
              <a:gd name="connsiteX2-65" fmla="*/ 1739435 w 1799344"/>
              <a:gd name="connsiteY2-66" fmla="*/ 417529 h 1827259"/>
              <a:gd name="connsiteX3-67" fmla="*/ 463085 w 1799344"/>
              <a:gd name="connsiteY3-68" fmla="*/ 27004 h 1827259"/>
              <a:gd name="connsiteX4-69" fmla="*/ 5885 w 1799344"/>
              <a:gd name="connsiteY4-70" fmla="*/ 779479 h 1827259"/>
              <a:gd name="connsiteX0-71" fmla="*/ 9310 w 1745619"/>
              <a:gd name="connsiteY0-72" fmla="*/ 685664 h 1733440"/>
              <a:gd name="connsiteX1-73" fmla="*/ 733210 w 1745619"/>
              <a:gd name="connsiteY1-74" fmla="*/ 1733414 h 1733440"/>
              <a:gd name="connsiteX2-75" fmla="*/ 1742860 w 1745619"/>
              <a:gd name="connsiteY2-76" fmla="*/ 323714 h 1733440"/>
              <a:gd name="connsiteX3-77" fmla="*/ 418885 w 1745619"/>
              <a:gd name="connsiteY3-78" fmla="*/ 18914 h 1733440"/>
              <a:gd name="connsiteX4-79" fmla="*/ 9310 w 1745619"/>
              <a:gd name="connsiteY4-80" fmla="*/ 685664 h 1733440"/>
              <a:gd name="connsiteX0-81" fmla="*/ 12052 w 1748850"/>
              <a:gd name="connsiteY0-82" fmla="*/ 729612 h 1777388"/>
              <a:gd name="connsiteX1-83" fmla="*/ 735952 w 1748850"/>
              <a:gd name="connsiteY1-84" fmla="*/ 1777362 h 1777388"/>
              <a:gd name="connsiteX2-85" fmla="*/ 1745602 w 1748850"/>
              <a:gd name="connsiteY2-86" fmla="*/ 367662 h 1777388"/>
              <a:gd name="connsiteX3-87" fmla="*/ 393052 w 1748850"/>
              <a:gd name="connsiteY3-88" fmla="*/ 15237 h 1777388"/>
              <a:gd name="connsiteX4-89" fmla="*/ 12052 w 1748850"/>
              <a:gd name="connsiteY4-90" fmla="*/ 729612 h 1777388"/>
              <a:gd name="connsiteX0-91" fmla="*/ 10861 w 1775992"/>
              <a:gd name="connsiteY0-92" fmla="*/ 679262 h 1776944"/>
              <a:gd name="connsiteX1-93" fmla="*/ 763336 w 1775992"/>
              <a:gd name="connsiteY1-94" fmla="*/ 1774637 h 1776944"/>
              <a:gd name="connsiteX2-95" fmla="*/ 1772986 w 1775992"/>
              <a:gd name="connsiteY2-96" fmla="*/ 364937 h 1776944"/>
              <a:gd name="connsiteX3-97" fmla="*/ 420436 w 1775992"/>
              <a:gd name="connsiteY3-98" fmla="*/ 12512 h 1776944"/>
              <a:gd name="connsiteX4-99" fmla="*/ 10861 w 1775992"/>
              <a:gd name="connsiteY4-100" fmla="*/ 679262 h 1776944"/>
              <a:gd name="connsiteX0-101" fmla="*/ 10861 w 1775992"/>
              <a:gd name="connsiteY0-102" fmla="*/ 679262 h 1776944"/>
              <a:gd name="connsiteX1-103" fmla="*/ 763336 w 1775992"/>
              <a:gd name="connsiteY1-104" fmla="*/ 1774637 h 1776944"/>
              <a:gd name="connsiteX2-105" fmla="*/ 1772986 w 1775992"/>
              <a:gd name="connsiteY2-106" fmla="*/ 364937 h 1776944"/>
              <a:gd name="connsiteX3-107" fmla="*/ 420436 w 1775992"/>
              <a:gd name="connsiteY3-108" fmla="*/ 12512 h 1776944"/>
              <a:gd name="connsiteX4-109" fmla="*/ 10861 w 1775992"/>
              <a:gd name="connsiteY4-110" fmla="*/ 679262 h 1776944"/>
              <a:gd name="connsiteX0-111" fmla="*/ 15219 w 1782417"/>
              <a:gd name="connsiteY0-112" fmla="*/ 679465 h 1796157"/>
              <a:gd name="connsiteX1-113" fmla="*/ 853419 w 1782417"/>
              <a:gd name="connsiteY1-114" fmla="*/ 1793890 h 1796157"/>
              <a:gd name="connsiteX2-115" fmla="*/ 1777344 w 1782417"/>
              <a:gd name="connsiteY2-116" fmla="*/ 365140 h 1796157"/>
              <a:gd name="connsiteX3-117" fmla="*/ 424794 w 1782417"/>
              <a:gd name="connsiteY3-118" fmla="*/ 12715 h 1796157"/>
              <a:gd name="connsiteX4-119" fmla="*/ 15219 w 1782417"/>
              <a:gd name="connsiteY4-120" fmla="*/ 679465 h 1796157"/>
              <a:gd name="connsiteX0-121" fmla="*/ 11937 w 1779135"/>
              <a:gd name="connsiteY0-122" fmla="*/ 693345 h 1810037"/>
              <a:gd name="connsiteX1-123" fmla="*/ 850137 w 1779135"/>
              <a:gd name="connsiteY1-124" fmla="*/ 1807770 h 1810037"/>
              <a:gd name="connsiteX2-125" fmla="*/ 1774062 w 1779135"/>
              <a:gd name="connsiteY2-126" fmla="*/ 379020 h 1810037"/>
              <a:gd name="connsiteX3-127" fmla="*/ 421512 w 1779135"/>
              <a:gd name="connsiteY3-128" fmla="*/ 26595 h 1810037"/>
              <a:gd name="connsiteX4-129" fmla="*/ 11937 w 1779135"/>
              <a:gd name="connsiteY4-130" fmla="*/ 693345 h 1810037"/>
              <a:gd name="connsiteX0-131" fmla="*/ 14258 w 1781456"/>
              <a:gd name="connsiteY0-132" fmla="*/ 679466 h 1796158"/>
              <a:gd name="connsiteX1-133" fmla="*/ 852458 w 1781456"/>
              <a:gd name="connsiteY1-134" fmla="*/ 1793891 h 1796158"/>
              <a:gd name="connsiteX2-135" fmla="*/ 1776383 w 1781456"/>
              <a:gd name="connsiteY2-136" fmla="*/ 365141 h 1796158"/>
              <a:gd name="connsiteX3-137" fmla="*/ 423833 w 1781456"/>
              <a:gd name="connsiteY3-138" fmla="*/ 12716 h 1796158"/>
              <a:gd name="connsiteX4-139" fmla="*/ 14258 w 1781456"/>
              <a:gd name="connsiteY4-140" fmla="*/ 679466 h 1796158"/>
              <a:gd name="connsiteX0-141" fmla="*/ 37377 w 1394588"/>
              <a:gd name="connsiteY0-142" fmla="*/ 87190 h 1870464"/>
              <a:gd name="connsiteX1-143" fmla="*/ 466002 w 1394588"/>
              <a:gd name="connsiteY1-144" fmla="*/ 1868365 h 1870464"/>
              <a:gd name="connsiteX2-145" fmla="*/ 1389927 w 1394588"/>
              <a:gd name="connsiteY2-146" fmla="*/ 439615 h 1870464"/>
              <a:gd name="connsiteX3-147" fmla="*/ 37377 w 1394588"/>
              <a:gd name="connsiteY3-148" fmla="*/ 87190 h 1870464"/>
              <a:gd name="connsiteX0-149" fmla="*/ 23985 w 1714079"/>
              <a:gd name="connsiteY0-150" fmla="*/ 123464 h 1714590"/>
              <a:gd name="connsiteX1-151" fmla="*/ 776460 w 1714079"/>
              <a:gd name="connsiteY1-152" fmla="*/ 1714139 h 1714590"/>
              <a:gd name="connsiteX2-153" fmla="*/ 1700385 w 1714079"/>
              <a:gd name="connsiteY2-154" fmla="*/ 285389 h 1714590"/>
              <a:gd name="connsiteX3-155" fmla="*/ 23985 w 1714079"/>
              <a:gd name="connsiteY3-156" fmla="*/ 123464 h 1714590"/>
              <a:gd name="connsiteX0-157" fmla="*/ 103744 w 1793838"/>
              <a:gd name="connsiteY0-158" fmla="*/ 254346 h 1845472"/>
              <a:gd name="connsiteX1-159" fmla="*/ 856219 w 1793838"/>
              <a:gd name="connsiteY1-160" fmla="*/ 1845021 h 1845472"/>
              <a:gd name="connsiteX2-161" fmla="*/ 1780144 w 1793838"/>
              <a:gd name="connsiteY2-162" fmla="*/ 416271 h 1845472"/>
              <a:gd name="connsiteX3-163" fmla="*/ 103744 w 1793838"/>
              <a:gd name="connsiteY3-164" fmla="*/ 254346 h 1845472"/>
              <a:gd name="connsiteX0-165" fmla="*/ 103744 w 1801778"/>
              <a:gd name="connsiteY0-166" fmla="*/ 263564 h 1854705"/>
              <a:gd name="connsiteX1-167" fmla="*/ 856219 w 1801778"/>
              <a:gd name="connsiteY1-168" fmla="*/ 1854239 h 1854705"/>
              <a:gd name="connsiteX2-169" fmla="*/ 1780144 w 1801778"/>
              <a:gd name="connsiteY2-170" fmla="*/ 425489 h 1854705"/>
              <a:gd name="connsiteX3-171" fmla="*/ 103744 w 1801778"/>
              <a:gd name="connsiteY3-172" fmla="*/ 263564 h 1854705"/>
              <a:gd name="connsiteX0-173" fmla="*/ 110247 w 1810119"/>
              <a:gd name="connsiteY0-174" fmla="*/ 263564 h 1855080"/>
              <a:gd name="connsiteX1-175" fmla="*/ 862722 w 1810119"/>
              <a:gd name="connsiteY1-176" fmla="*/ 1854239 h 1855080"/>
              <a:gd name="connsiteX2-177" fmla="*/ 1786647 w 1810119"/>
              <a:gd name="connsiteY2-178" fmla="*/ 425489 h 1855080"/>
              <a:gd name="connsiteX3-179" fmla="*/ 110247 w 1810119"/>
              <a:gd name="connsiteY3-180" fmla="*/ 263564 h 1855080"/>
              <a:gd name="connsiteX0-181" fmla="*/ 110247 w 1807143"/>
              <a:gd name="connsiteY0-182" fmla="*/ 283275 h 1874848"/>
              <a:gd name="connsiteX1-183" fmla="*/ 862722 w 1807143"/>
              <a:gd name="connsiteY1-184" fmla="*/ 1873950 h 1874848"/>
              <a:gd name="connsiteX2-185" fmla="*/ 1786647 w 1807143"/>
              <a:gd name="connsiteY2-186" fmla="*/ 445200 h 1874848"/>
              <a:gd name="connsiteX3-187" fmla="*/ 110247 w 1807143"/>
              <a:gd name="connsiteY3-188" fmla="*/ 283275 h 1874848"/>
              <a:gd name="connsiteX0-189" fmla="*/ 110247 w 1816444"/>
              <a:gd name="connsiteY0-190" fmla="*/ 273208 h 1864752"/>
              <a:gd name="connsiteX1-191" fmla="*/ 862722 w 1816444"/>
              <a:gd name="connsiteY1-192" fmla="*/ 1863883 h 1864752"/>
              <a:gd name="connsiteX2-193" fmla="*/ 1786647 w 1816444"/>
              <a:gd name="connsiteY2-194" fmla="*/ 435133 h 1864752"/>
              <a:gd name="connsiteX3-195" fmla="*/ 110247 w 1816444"/>
              <a:gd name="connsiteY3-196" fmla="*/ 273208 h 1864752"/>
            </a:gdLst>
            <a:ahLst/>
            <a:cxnLst>
              <a:cxn ang="0">
                <a:pos x="connsiteX0-1" y="connsiteY0-2"/>
              </a:cxn>
              <a:cxn ang="0">
                <a:pos x="connsiteX1-3" y="connsiteY1-4"/>
              </a:cxn>
              <a:cxn ang="0">
                <a:pos x="connsiteX2-5" y="connsiteY2-6"/>
              </a:cxn>
              <a:cxn ang="0">
                <a:pos x="connsiteX3-7" y="connsiteY3-8"/>
              </a:cxn>
            </a:cxnLst>
            <a:rect l="l" t="t" r="r" b="b"/>
            <a:pathLst>
              <a:path w="1816444" h="1864752">
                <a:moveTo>
                  <a:pt x="110247" y="273208"/>
                </a:moveTo>
                <a:cubicBezTo>
                  <a:pt x="-291391" y="806608"/>
                  <a:pt x="507122" y="1827371"/>
                  <a:pt x="862722" y="1863883"/>
                </a:cubicBezTo>
                <a:cubicBezTo>
                  <a:pt x="1218322" y="1900395"/>
                  <a:pt x="1975560" y="776446"/>
                  <a:pt x="1786647" y="435133"/>
                </a:cubicBezTo>
                <a:cubicBezTo>
                  <a:pt x="1597734" y="93820"/>
                  <a:pt x="511885" y="-260192"/>
                  <a:pt x="110247" y="273208"/>
                </a:cubicBezTo>
                <a:close/>
              </a:path>
            </a:pathLst>
          </a:custGeom>
          <a:solidFill>
            <a:schemeClr val="accent1">
              <a:lumMod val="50000"/>
            </a:schemeClr>
          </a:soli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3802219" y="1112951"/>
            <a:ext cx="4210050" cy="4490301"/>
            <a:chOff x="1162050" y="990601"/>
            <a:chExt cx="4210050" cy="4490301"/>
          </a:xfrm>
        </p:grpSpPr>
        <p:sp>
          <p:nvSpPr>
            <p:cNvPr id="11" name="同侧圆角矩形 10"/>
            <p:cNvSpPr/>
            <p:nvPr/>
          </p:nvSpPr>
          <p:spPr>
            <a:xfrm>
              <a:off x="1162050" y="990601"/>
              <a:ext cx="4210050" cy="2152650"/>
            </a:xfrm>
            <a:prstGeom prst="round2SameRect">
              <a:avLst>
                <a:gd name="adj1" fmla="val 12290"/>
                <a:gd name="adj2" fmla="val 0"/>
              </a:avLst>
            </a:prstGeom>
            <a:blipFill>
              <a:blip r:embed="rId1"/>
              <a:srcRect/>
              <a:stretch>
                <a:fillRect t="-14872" b="-1469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495435" y="4282022"/>
              <a:ext cx="3514313" cy="1198880"/>
            </a:xfrm>
            <a:prstGeom prst="rect">
              <a:avLst/>
            </a:prstGeom>
            <a:solidFill>
              <a:schemeClr val="accent1">
                <a:lumMod val="50000"/>
              </a:schemeClr>
            </a:solidFill>
          </p:spPr>
          <p:txBody>
            <a:bodyPr wrap="square" rtlCol="0">
              <a:spAutoFit/>
            </a:bodyPr>
            <a:lstStyle/>
            <a:p>
              <a:pPr algn="ctr"/>
              <a:r>
                <a:rPr lang="zh-CN" altLang="en-US" sz="3600" spc="300" dirty="0">
                  <a:solidFill>
                    <a:schemeClr val="bg1"/>
                  </a:solidFill>
                  <a:latin typeface="思源黑体 CN Light" panose="020B0300000000000000" pitchFamily="34" charset="-122"/>
                  <a:ea typeface="思源黑体 CN Light" panose="020B0300000000000000" pitchFamily="34" charset="-122"/>
                </a:rPr>
                <a:t>简单电路的分析计算</a:t>
              </a:r>
              <a:endParaRPr lang="zh-CN" altLang="en-US" sz="3600" spc="300" dirty="0">
                <a:solidFill>
                  <a:schemeClr val="bg1"/>
                </a:solidFill>
                <a:latin typeface="思源黑体 CN Light" panose="020B0300000000000000" pitchFamily="34" charset="-122"/>
                <a:ea typeface="思源黑体 CN Light" panose="020B0300000000000000" pitchFamily="34" charset="-122"/>
              </a:endParaRPr>
            </a:p>
          </p:txBody>
        </p:sp>
        <p:sp>
          <p:nvSpPr>
            <p:cNvPr id="17" name="文本框 16"/>
            <p:cNvSpPr txBox="1"/>
            <p:nvPr/>
          </p:nvSpPr>
          <p:spPr>
            <a:xfrm>
              <a:off x="1415848" y="3483717"/>
              <a:ext cx="3594033" cy="706755"/>
            </a:xfrm>
            <a:prstGeom prst="rect">
              <a:avLst/>
            </a:prstGeom>
            <a:noFill/>
          </p:spPr>
          <p:txBody>
            <a:bodyPr wrap="square" rtlCol="0">
              <a:spAutoFit/>
            </a:bodyPr>
            <a:lstStyle/>
            <a:p>
              <a:pPr algn="ctr"/>
              <a:r>
                <a:rPr lang="zh-CN" altLang="en-US"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任务</a:t>
              </a:r>
              <a:r>
                <a:rPr lang="en-US" altLang="zh-CN"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rPr>
                <a:t>3</a:t>
              </a:r>
              <a:endParaRPr lang="zh-CN" altLang="en-US" sz="4000" spc="300" dirty="0">
                <a:solidFill>
                  <a:schemeClr val="tx1">
                    <a:lumMod val="85000"/>
                    <a:lumOff val="15000"/>
                  </a:schemeClr>
                </a:solidFill>
                <a:latin typeface="思源黑体 CN Normal" panose="020B0400000000000000" pitchFamily="34" charset="-122"/>
                <a:ea typeface="思源黑体 CN Normal" panose="020B0400000000000000" pitchFamily="34" charset="-122"/>
              </a:endParaRPr>
            </a:p>
          </p:txBody>
        </p:sp>
      </p:grpSp>
      <p:sp>
        <p:nvSpPr>
          <p:cNvPr id="26" name="梯形 11"/>
          <p:cNvSpPr/>
          <p:nvPr/>
        </p:nvSpPr>
        <p:spPr>
          <a:xfrm rot="13500000">
            <a:off x="9877370" y="-599766"/>
            <a:ext cx="2085441" cy="1512062"/>
          </a:xfrm>
          <a:custGeom>
            <a:avLst/>
            <a:gdLst>
              <a:gd name="connsiteX0" fmla="*/ 0 w 3339385"/>
              <a:gd name="connsiteY0" fmla="*/ 2647336 h 2647336"/>
              <a:gd name="connsiteX1" fmla="*/ 661834 w 3339385"/>
              <a:gd name="connsiteY1" fmla="*/ 0 h 2647336"/>
              <a:gd name="connsiteX2" fmla="*/ 2677551 w 3339385"/>
              <a:gd name="connsiteY2" fmla="*/ 0 h 2647336"/>
              <a:gd name="connsiteX3" fmla="*/ 3339385 w 3339385"/>
              <a:gd name="connsiteY3" fmla="*/ 2647336 h 2647336"/>
              <a:gd name="connsiteX4" fmla="*/ 0 w 3339385"/>
              <a:gd name="connsiteY4" fmla="*/ 2647336 h 2647336"/>
              <a:gd name="connsiteX0-1" fmla="*/ 0 w 3487594"/>
              <a:gd name="connsiteY0-2" fmla="*/ 2978253 h 2978253"/>
              <a:gd name="connsiteX1-3" fmla="*/ 661834 w 3487594"/>
              <a:gd name="connsiteY1-4" fmla="*/ 330917 h 2978253"/>
              <a:gd name="connsiteX2-5" fmla="*/ 2677551 w 3487594"/>
              <a:gd name="connsiteY2-6" fmla="*/ 330917 h 2978253"/>
              <a:gd name="connsiteX3-7" fmla="*/ 3339385 w 3487594"/>
              <a:gd name="connsiteY3-8" fmla="*/ 2978253 h 2978253"/>
              <a:gd name="connsiteX4-9" fmla="*/ 0 w 3487594"/>
              <a:gd name="connsiteY4-10" fmla="*/ 2978253 h 2978253"/>
              <a:gd name="connsiteX0-11" fmla="*/ 0 w 3487594"/>
              <a:gd name="connsiteY0-12" fmla="*/ 2978253 h 2978253"/>
              <a:gd name="connsiteX1-13" fmla="*/ 661834 w 3487594"/>
              <a:gd name="connsiteY1-14" fmla="*/ 330917 h 2978253"/>
              <a:gd name="connsiteX2-15" fmla="*/ 2677551 w 3487594"/>
              <a:gd name="connsiteY2-16" fmla="*/ 330917 h 2978253"/>
              <a:gd name="connsiteX3-17" fmla="*/ 3339385 w 3487594"/>
              <a:gd name="connsiteY3-18" fmla="*/ 2978253 h 2978253"/>
              <a:gd name="connsiteX4-19" fmla="*/ 0 w 3487594"/>
              <a:gd name="connsiteY4-20" fmla="*/ 2978253 h 2978253"/>
              <a:gd name="connsiteX0-21" fmla="*/ 0 w 3339385"/>
              <a:gd name="connsiteY0-22" fmla="*/ 2978253 h 2978253"/>
              <a:gd name="connsiteX1-23" fmla="*/ 661834 w 3339385"/>
              <a:gd name="connsiteY1-24" fmla="*/ 330917 h 2978253"/>
              <a:gd name="connsiteX2-25" fmla="*/ 2677551 w 3339385"/>
              <a:gd name="connsiteY2-26" fmla="*/ 330917 h 2978253"/>
              <a:gd name="connsiteX3-27" fmla="*/ 3339385 w 3339385"/>
              <a:gd name="connsiteY3-28" fmla="*/ 2978253 h 2978253"/>
              <a:gd name="connsiteX4-29" fmla="*/ 0 w 3339385"/>
              <a:gd name="connsiteY4-30" fmla="*/ 2978253 h 2978253"/>
              <a:gd name="connsiteX0-31" fmla="*/ 0 w 3339385"/>
              <a:gd name="connsiteY0-32" fmla="*/ 2978253 h 2978253"/>
              <a:gd name="connsiteX1-33" fmla="*/ 661834 w 3339385"/>
              <a:gd name="connsiteY1-34" fmla="*/ 330917 h 2978253"/>
              <a:gd name="connsiteX2-35" fmla="*/ 2677551 w 3339385"/>
              <a:gd name="connsiteY2-36" fmla="*/ 330917 h 2978253"/>
              <a:gd name="connsiteX3-37" fmla="*/ 3339385 w 3339385"/>
              <a:gd name="connsiteY3-38" fmla="*/ 2978253 h 2978253"/>
              <a:gd name="connsiteX4-39" fmla="*/ 0 w 3339385"/>
              <a:gd name="connsiteY4-40" fmla="*/ 2978253 h 2978253"/>
              <a:gd name="connsiteX0-41" fmla="*/ 0 w 3339385"/>
              <a:gd name="connsiteY0-42" fmla="*/ 2996159 h 2996159"/>
              <a:gd name="connsiteX1-43" fmla="*/ 661834 w 3339385"/>
              <a:gd name="connsiteY1-44" fmla="*/ 348823 h 2996159"/>
              <a:gd name="connsiteX2-45" fmla="*/ 2400233 w 3339385"/>
              <a:gd name="connsiteY2-46" fmla="*/ 314038 h 2996159"/>
              <a:gd name="connsiteX3-47" fmla="*/ 3339385 w 3339385"/>
              <a:gd name="connsiteY3-48" fmla="*/ 2996159 h 2996159"/>
              <a:gd name="connsiteX4-49" fmla="*/ 0 w 3339385"/>
              <a:gd name="connsiteY4-50" fmla="*/ 2996159 h 2996159"/>
              <a:gd name="connsiteX0-51" fmla="*/ 0 w 3339385"/>
              <a:gd name="connsiteY0-52" fmla="*/ 2996159 h 2996159"/>
              <a:gd name="connsiteX1-53" fmla="*/ 775282 w 3339385"/>
              <a:gd name="connsiteY1-54" fmla="*/ 348823 h 2996159"/>
              <a:gd name="connsiteX2-55" fmla="*/ 2400233 w 3339385"/>
              <a:gd name="connsiteY2-56" fmla="*/ 314038 h 2996159"/>
              <a:gd name="connsiteX3-57" fmla="*/ 3339385 w 3339385"/>
              <a:gd name="connsiteY3-58" fmla="*/ 2996159 h 2996159"/>
              <a:gd name="connsiteX4-59" fmla="*/ 0 w 3339385"/>
              <a:gd name="connsiteY4-60" fmla="*/ 2996159 h 2996159"/>
              <a:gd name="connsiteX0-61" fmla="*/ 0 w 3474973"/>
              <a:gd name="connsiteY0-62" fmla="*/ 2998122 h 3028357"/>
              <a:gd name="connsiteX1-63" fmla="*/ 775282 w 3474973"/>
              <a:gd name="connsiteY1-64" fmla="*/ 350786 h 3028357"/>
              <a:gd name="connsiteX2-65" fmla="*/ 2400233 w 3474973"/>
              <a:gd name="connsiteY2-66" fmla="*/ 316001 h 3028357"/>
              <a:gd name="connsiteX3-67" fmla="*/ 3474973 w 3474973"/>
              <a:gd name="connsiteY3-68" fmla="*/ 3028357 h 3028357"/>
              <a:gd name="connsiteX4-69" fmla="*/ 0 w 3474973"/>
              <a:gd name="connsiteY4-70" fmla="*/ 2998122 h 3028357"/>
              <a:gd name="connsiteX0-71" fmla="*/ 0 w 3746151"/>
              <a:gd name="connsiteY0-72" fmla="*/ 2967887 h 3028357"/>
              <a:gd name="connsiteX1-73" fmla="*/ 1046460 w 3746151"/>
              <a:gd name="connsiteY1-74" fmla="*/ 350786 h 3028357"/>
              <a:gd name="connsiteX2-75" fmla="*/ 2671411 w 3746151"/>
              <a:gd name="connsiteY2-76" fmla="*/ 316001 h 3028357"/>
              <a:gd name="connsiteX3-77" fmla="*/ 3746151 w 3746151"/>
              <a:gd name="connsiteY3-78" fmla="*/ 3028357 h 3028357"/>
              <a:gd name="connsiteX4-79" fmla="*/ 0 w 3746151"/>
              <a:gd name="connsiteY4-80" fmla="*/ 2967887 h 302835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746151" h="3028357">
                <a:moveTo>
                  <a:pt x="0" y="2967887"/>
                </a:moveTo>
                <a:cubicBezTo>
                  <a:pt x="220611" y="2085442"/>
                  <a:pt x="508349" y="1157031"/>
                  <a:pt x="1046460" y="350786"/>
                </a:cubicBezTo>
                <a:cubicBezTo>
                  <a:pt x="1492718" y="-90437"/>
                  <a:pt x="2221463" y="-130261"/>
                  <a:pt x="2671411" y="316001"/>
                </a:cubicBezTo>
                <a:cubicBezTo>
                  <a:pt x="3121360" y="762263"/>
                  <a:pt x="3493909" y="2180734"/>
                  <a:pt x="3746151" y="3028357"/>
                </a:cubicBezTo>
                <a:lnTo>
                  <a:pt x="0" y="2967887"/>
                </a:lnTo>
                <a:close/>
              </a:path>
            </a:pathLst>
          </a:custGeom>
          <a:gradFill>
            <a:gsLst>
              <a:gs pos="0">
                <a:schemeClr val="accent1">
                  <a:lumMod val="50000"/>
                </a:schemeClr>
              </a:gs>
              <a:gs pos="100000">
                <a:schemeClr val="accent1">
                  <a:lumMod val="50000"/>
                  <a:alpha val="0"/>
                </a:schemeClr>
              </a:gs>
            </a:gsLst>
            <a:lin ang="5400000" scaled="1"/>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1695913">
            <a:off x="9459961" y="5674652"/>
            <a:ext cx="2309336" cy="2366697"/>
          </a:xfrm>
          <a:custGeom>
            <a:avLst/>
            <a:gdLst>
              <a:gd name="connsiteX0" fmla="*/ 23727 w 1761625"/>
              <a:gd name="connsiteY0" fmla="*/ 386077 h 1700705"/>
              <a:gd name="connsiteX1" fmla="*/ 747627 w 1761625"/>
              <a:gd name="connsiteY1" fmla="*/ 1700527 h 1700705"/>
              <a:gd name="connsiteX2" fmla="*/ 1757277 w 1761625"/>
              <a:gd name="connsiteY2" fmla="*/ 290827 h 1700705"/>
              <a:gd name="connsiteX3" fmla="*/ 328527 w 1761625"/>
              <a:gd name="connsiteY3" fmla="*/ 5077 h 1700705"/>
              <a:gd name="connsiteX4" fmla="*/ 23727 w 1761625"/>
              <a:gd name="connsiteY4" fmla="*/ 386077 h 1700705"/>
              <a:gd name="connsiteX0-1" fmla="*/ 23727 w 1763559"/>
              <a:gd name="connsiteY0-2" fmla="*/ 386077 h 1701593"/>
              <a:gd name="connsiteX1-3" fmla="*/ 747627 w 1763559"/>
              <a:gd name="connsiteY1-4" fmla="*/ 1700527 h 1701593"/>
              <a:gd name="connsiteX2-5" fmla="*/ 1757277 w 1763559"/>
              <a:gd name="connsiteY2-6" fmla="*/ 290827 h 1701593"/>
              <a:gd name="connsiteX3-7" fmla="*/ 328527 w 1763559"/>
              <a:gd name="connsiteY3-8" fmla="*/ 5077 h 1701593"/>
              <a:gd name="connsiteX4-9" fmla="*/ 23727 w 1763559"/>
              <a:gd name="connsiteY4-10" fmla="*/ 386077 h 1701593"/>
              <a:gd name="connsiteX0-11" fmla="*/ 23009 w 1760907"/>
              <a:gd name="connsiteY0-12" fmla="*/ 668528 h 1719417"/>
              <a:gd name="connsiteX1-13" fmla="*/ 746909 w 1760907"/>
              <a:gd name="connsiteY1-14" fmla="*/ 1716278 h 1719417"/>
              <a:gd name="connsiteX2-15" fmla="*/ 1756559 w 1760907"/>
              <a:gd name="connsiteY2-16" fmla="*/ 306578 h 1719417"/>
              <a:gd name="connsiteX3-17" fmla="*/ 327809 w 1760907"/>
              <a:gd name="connsiteY3-18" fmla="*/ 20828 h 1719417"/>
              <a:gd name="connsiteX4-19" fmla="*/ 23009 w 1760907"/>
              <a:gd name="connsiteY4-20" fmla="*/ 668528 h 1719417"/>
              <a:gd name="connsiteX0-21" fmla="*/ 5885 w 1743783"/>
              <a:gd name="connsiteY0-22" fmla="*/ 764690 h 1815643"/>
              <a:gd name="connsiteX1-23" fmla="*/ 729785 w 1743783"/>
              <a:gd name="connsiteY1-24" fmla="*/ 1812440 h 1815643"/>
              <a:gd name="connsiteX2-25" fmla="*/ 1739435 w 1743783"/>
              <a:gd name="connsiteY2-26" fmla="*/ 402740 h 1815643"/>
              <a:gd name="connsiteX3-27" fmla="*/ 463085 w 1743783"/>
              <a:gd name="connsiteY3-28" fmla="*/ 12215 h 1815643"/>
              <a:gd name="connsiteX4-29" fmla="*/ 5885 w 1743783"/>
              <a:gd name="connsiteY4-30" fmla="*/ 764690 h 1815643"/>
              <a:gd name="connsiteX0-31" fmla="*/ 5885 w 1744149"/>
              <a:gd name="connsiteY0-32" fmla="*/ 764690 h 1812466"/>
              <a:gd name="connsiteX1-33" fmla="*/ 729785 w 1744149"/>
              <a:gd name="connsiteY1-34" fmla="*/ 1812440 h 1812466"/>
              <a:gd name="connsiteX2-35" fmla="*/ 1739435 w 1744149"/>
              <a:gd name="connsiteY2-36" fmla="*/ 402740 h 1812466"/>
              <a:gd name="connsiteX3-37" fmla="*/ 463085 w 1744149"/>
              <a:gd name="connsiteY3-38" fmla="*/ 12215 h 1812466"/>
              <a:gd name="connsiteX4-39" fmla="*/ 5885 w 1744149"/>
              <a:gd name="connsiteY4-40" fmla="*/ 764690 h 1812466"/>
              <a:gd name="connsiteX0-41" fmla="*/ 5885 w 1744149"/>
              <a:gd name="connsiteY0-42" fmla="*/ 779479 h 1827255"/>
              <a:gd name="connsiteX1-43" fmla="*/ 729785 w 1744149"/>
              <a:gd name="connsiteY1-44" fmla="*/ 1827229 h 1827255"/>
              <a:gd name="connsiteX2-45" fmla="*/ 1739435 w 1744149"/>
              <a:gd name="connsiteY2-46" fmla="*/ 417529 h 1827255"/>
              <a:gd name="connsiteX3-47" fmla="*/ 463085 w 1744149"/>
              <a:gd name="connsiteY3-48" fmla="*/ 27004 h 1827255"/>
              <a:gd name="connsiteX4-49" fmla="*/ 5885 w 1744149"/>
              <a:gd name="connsiteY4-50" fmla="*/ 779479 h 1827255"/>
              <a:gd name="connsiteX0-51" fmla="*/ 5885 w 1757044"/>
              <a:gd name="connsiteY0-52" fmla="*/ 779479 h 1827259"/>
              <a:gd name="connsiteX1-53" fmla="*/ 729785 w 1757044"/>
              <a:gd name="connsiteY1-54" fmla="*/ 1827229 h 1827259"/>
              <a:gd name="connsiteX2-55" fmla="*/ 1739435 w 1757044"/>
              <a:gd name="connsiteY2-56" fmla="*/ 417529 h 1827259"/>
              <a:gd name="connsiteX3-57" fmla="*/ 463085 w 1757044"/>
              <a:gd name="connsiteY3-58" fmla="*/ 27004 h 1827259"/>
              <a:gd name="connsiteX4-59" fmla="*/ 5885 w 1757044"/>
              <a:gd name="connsiteY4-60" fmla="*/ 779479 h 1827259"/>
              <a:gd name="connsiteX0-61" fmla="*/ 5885 w 1799344"/>
              <a:gd name="connsiteY0-62" fmla="*/ 779479 h 1827259"/>
              <a:gd name="connsiteX1-63" fmla="*/ 729785 w 1799344"/>
              <a:gd name="connsiteY1-64" fmla="*/ 1827229 h 1827259"/>
              <a:gd name="connsiteX2-65" fmla="*/ 1739435 w 1799344"/>
              <a:gd name="connsiteY2-66" fmla="*/ 417529 h 1827259"/>
              <a:gd name="connsiteX3-67" fmla="*/ 463085 w 1799344"/>
              <a:gd name="connsiteY3-68" fmla="*/ 27004 h 1827259"/>
              <a:gd name="connsiteX4-69" fmla="*/ 5885 w 1799344"/>
              <a:gd name="connsiteY4-70" fmla="*/ 779479 h 1827259"/>
              <a:gd name="connsiteX0-71" fmla="*/ 9310 w 1745619"/>
              <a:gd name="connsiteY0-72" fmla="*/ 685664 h 1733440"/>
              <a:gd name="connsiteX1-73" fmla="*/ 733210 w 1745619"/>
              <a:gd name="connsiteY1-74" fmla="*/ 1733414 h 1733440"/>
              <a:gd name="connsiteX2-75" fmla="*/ 1742860 w 1745619"/>
              <a:gd name="connsiteY2-76" fmla="*/ 323714 h 1733440"/>
              <a:gd name="connsiteX3-77" fmla="*/ 418885 w 1745619"/>
              <a:gd name="connsiteY3-78" fmla="*/ 18914 h 1733440"/>
              <a:gd name="connsiteX4-79" fmla="*/ 9310 w 1745619"/>
              <a:gd name="connsiteY4-80" fmla="*/ 685664 h 1733440"/>
              <a:gd name="connsiteX0-81" fmla="*/ 12052 w 1748850"/>
              <a:gd name="connsiteY0-82" fmla="*/ 729612 h 1777388"/>
              <a:gd name="connsiteX1-83" fmla="*/ 735952 w 1748850"/>
              <a:gd name="connsiteY1-84" fmla="*/ 1777362 h 1777388"/>
              <a:gd name="connsiteX2-85" fmla="*/ 1745602 w 1748850"/>
              <a:gd name="connsiteY2-86" fmla="*/ 367662 h 1777388"/>
              <a:gd name="connsiteX3-87" fmla="*/ 393052 w 1748850"/>
              <a:gd name="connsiteY3-88" fmla="*/ 15237 h 1777388"/>
              <a:gd name="connsiteX4-89" fmla="*/ 12052 w 1748850"/>
              <a:gd name="connsiteY4-90" fmla="*/ 729612 h 1777388"/>
              <a:gd name="connsiteX0-91" fmla="*/ 10861 w 1775992"/>
              <a:gd name="connsiteY0-92" fmla="*/ 679262 h 1776944"/>
              <a:gd name="connsiteX1-93" fmla="*/ 763336 w 1775992"/>
              <a:gd name="connsiteY1-94" fmla="*/ 1774637 h 1776944"/>
              <a:gd name="connsiteX2-95" fmla="*/ 1772986 w 1775992"/>
              <a:gd name="connsiteY2-96" fmla="*/ 364937 h 1776944"/>
              <a:gd name="connsiteX3-97" fmla="*/ 420436 w 1775992"/>
              <a:gd name="connsiteY3-98" fmla="*/ 12512 h 1776944"/>
              <a:gd name="connsiteX4-99" fmla="*/ 10861 w 1775992"/>
              <a:gd name="connsiteY4-100" fmla="*/ 679262 h 1776944"/>
              <a:gd name="connsiteX0-101" fmla="*/ 10861 w 1775992"/>
              <a:gd name="connsiteY0-102" fmla="*/ 679262 h 1776944"/>
              <a:gd name="connsiteX1-103" fmla="*/ 763336 w 1775992"/>
              <a:gd name="connsiteY1-104" fmla="*/ 1774637 h 1776944"/>
              <a:gd name="connsiteX2-105" fmla="*/ 1772986 w 1775992"/>
              <a:gd name="connsiteY2-106" fmla="*/ 364937 h 1776944"/>
              <a:gd name="connsiteX3-107" fmla="*/ 420436 w 1775992"/>
              <a:gd name="connsiteY3-108" fmla="*/ 12512 h 1776944"/>
              <a:gd name="connsiteX4-109" fmla="*/ 10861 w 1775992"/>
              <a:gd name="connsiteY4-110" fmla="*/ 679262 h 1776944"/>
              <a:gd name="connsiteX0-111" fmla="*/ 15219 w 1782417"/>
              <a:gd name="connsiteY0-112" fmla="*/ 679465 h 1796157"/>
              <a:gd name="connsiteX1-113" fmla="*/ 853419 w 1782417"/>
              <a:gd name="connsiteY1-114" fmla="*/ 1793890 h 1796157"/>
              <a:gd name="connsiteX2-115" fmla="*/ 1777344 w 1782417"/>
              <a:gd name="connsiteY2-116" fmla="*/ 365140 h 1796157"/>
              <a:gd name="connsiteX3-117" fmla="*/ 424794 w 1782417"/>
              <a:gd name="connsiteY3-118" fmla="*/ 12715 h 1796157"/>
              <a:gd name="connsiteX4-119" fmla="*/ 15219 w 1782417"/>
              <a:gd name="connsiteY4-120" fmla="*/ 679465 h 1796157"/>
              <a:gd name="connsiteX0-121" fmla="*/ 11937 w 1779135"/>
              <a:gd name="connsiteY0-122" fmla="*/ 693345 h 1810037"/>
              <a:gd name="connsiteX1-123" fmla="*/ 850137 w 1779135"/>
              <a:gd name="connsiteY1-124" fmla="*/ 1807770 h 1810037"/>
              <a:gd name="connsiteX2-125" fmla="*/ 1774062 w 1779135"/>
              <a:gd name="connsiteY2-126" fmla="*/ 379020 h 1810037"/>
              <a:gd name="connsiteX3-127" fmla="*/ 421512 w 1779135"/>
              <a:gd name="connsiteY3-128" fmla="*/ 26595 h 1810037"/>
              <a:gd name="connsiteX4-129" fmla="*/ 11937 w 1779135"/>
              <a:gd name="connsiteY4-130" fmla="*/ 693345 h 1810037"/>
              <a:gd name="connsiteX0-131" fmla="*/ 14258 w 1781456"/>
              <a:gd name="connsiteY0-132" fmla="*/ 679466 h 1796158"/>
              <a:gd name="connsiteX1-133" fmla="*/ 852458 w 1781456"/>
              <a:gd name="connsiteY1-134" fmla="*/ 1793891 h 1796158"/>
              <a:gd name="connsiteX2-135" fmla="*/ 1776383 w 1781456"/>
              <a:gd name="connsiteY2-136" fmla="*/ 365141 h 1796158"/>
              <a:gd name="connsiteX3-137" fmla="*/ 423833 w 1781456"/>
              <a:gd name="connsiteY3-138" fmla="*/ 12716 h 1796158"/>
              <a:gd name="connsiteX4-139" fmla="*/ 14258 w 1781456"/>
              <a:gd name="connsiteY4-140" fmla="*/ 679466 h 1796158"/>
              <a:gd name="connsiteX0-141" fmla="*/ 37377 w 1394588"/>
              <a:gd name="connsiteY0-142" fmla="*/ 87190 h 1870464"/>
              <a:gd name="connsiteX1-143" fmla="*/ 466002 w 1394588"/>
              <a:gd name="connsiteY1-144" fmla="*/ 1868365 h 1870464"/>
              <a:gd name="connsiteX2-145" fmla="*/ 1389927 w 1394588"/>
              <a:gd name="connsiteY2-146" fmla="*/ 439615 h 1870464"/>
              <a:gd name="connsiteX3-147" fmla="*/ 37377 w 1394588"/>
              <a:gd name="connsiteY3-148" fmla="*/ 87190 h 1870464"/>
              <a:gd name="connsiteX0-149" fmla="*/ 23985 w 1714079"/>
              <a:gd name="connsiteY0-150" fmla="*/ 123464 h 1714590"/>
              <a:gd name="connsiteX1-151" fmla="*/ 776460 w 1714079"/>
              <a:gd name="connsiteY1-152" fmla="*/ 1714139 h 1714590"/>
              <a:gd name="connsiteX2-153" fmla="*/ 1700385 w 1714079"/>
              <a:gd name="connsiteY2-154" fmla="*/ 285389 h 1714590"/>
              <a:gd name="connsiteX3-155" fmla="*/ 23985 w 1714079"/>
              <a:gd name="connsiteY3-156" fmla="*/ 123464 h 1714590"/>
              <a:gd name="connsiteX0-157" fmla="*/ 103744 w 1793838"/>
              <a:gd name="connsiteY0-158" fmla="*/ 254346 h 1845472"/>
              <a:gd name="connsiteX1-159" fmla="*/ 856219 w 1793838"/>
              <a:gd name="connsiteY1-160" fmla="*/ 1845021 h 1845472"/>
              <a:gd name="connsiteX2-161" fmla="*/ 1780144 w 1793838"/>
              <a:gd name="connsiteY2-162" fmla="*/ 416271 h 1845472"/>
              <a:gd name="connsiteX3-163" fmla="*/ 103744 w 1793838"/>
              <a:gd name="connsiteY3-164" fmla="*/ 254346 h 1845472"/>
              <a:gd name="connsiteX0-165" fmla="*/ 103744 w 1801778"/>
              <a:gd name="connsiteY0-166" fmla="*/ 263564 h 1854705"/>
              <a:gd name="connsiteX1-167" fmla="*/ 856219 w 1801778"/>
              <a:gd name="connsiteY1-168" fmla="*/ 1854239 h 1854705"/>
              <a:gd name="connsiteX2-169" fmla="*/ 1780144 w 1801778"/>
              <a:gd name="connsiteY2-170" fmla="*/ 425489 h 1854705"/>
              <a:gd name="connsiteX3-171" fmla="*/ 103744 w 1801778"/>
              <a:gd name="connsiteY3-172" fmla="*/ 263564 h 1854705"/>
              <a:gd name="connsiteX0-173" fmla="*/ 110247 w 1810119"/>
              <a:gd name="connsiteY0-174" fmla="*/ 263564 h 1855080"/>
              <a:gd name="connsiteX1-175" fmla="*/ 862722 w 1810119"/>
              <a:gd name="connsiteY1-176" fmla="*/ 1854239 h 1855080"/>
              <a:gd name="connsiteX2-177" fmla="*/ 1786647 w 1810119"/>
              <a:gd name="connsiteY2-178" fmla="*/ 425489 h 1855080"/>
              <a:gd name="connsiteX3-179" fmla="*/ 110247 w 1810119"/>
              <a:gd name="connsiteY3-180" fmla="*/ 263564 h 1855080"/>
            </a:gdLst>
            <a:ahLst/>
            <a:cxnLst>
              <a:cxn ang="0">
                <a:pos x="connsiteX0-1" y="connsiteY0-2"/>
              </a:cxn>
              <a:cxn ang="0">
                <a:pos x="connsiteX1-3" y="connsiteY1-4"/>
              </a:cxn>
              <a:cxn ang="0">
                <a:pos x="connsiteX2-5" y="connsiteY2-6"/>
              </a:cxn>
              <a:cxn ang="0">
                <a:pos x="connsiteX3-7" y="connsiteY3-8"/>
              </a:cxn>
            </a:cxnLst>
            <a:rect l="l" t="t" r="r" b="b"/>
            <a:pathLst>
              <a:path w="1810119" h="1855080">
                <a:moveTo>
                  <a:pt x="110247" y="263564"/>
                </a:moveTo>
                <a:cubicBezTo>
                  <a:pt x="-291391" y="796964"/>
                  <a:pt x="507122" y="1817727"/>
                  <a:pt x="862722" y="1854239"/>
                </a:cubicBezTo>
                <a:cubicBezTo>
                  <a:pt x="1218322" y="1890751"/>
                  <a:pt x="1950160" y="728702"/>
                  <a:pt x="1786647" y="425489"/>
                </a:cubicBezTo>
                <a:cubicBezTo>
                  <a:pt x="1623134" y="122276"/>
                  <a:pt x="511885" y="-269836"/>
                  <a:pt x="110247" y="263564"/>
                </a:cubicBezTo>
                <a:close/>
              </a:path>
            </a:pathLst>
          </a:custGeom>
          <a:gradFill flip="none" rotWithShape="1">
            <a:gsLst>
              <a:gs pos="0">
                <a:schemeClr val="accent1">
                  <a:lumMod val="50000"/>
                  <a:alpha val="40000"/>
                </a:schemeClr>
              </a:gs>
              <a:gs pos="100000">
                <a:schemeClr val="accent1">
                  <a:lumMod val="50000"/>
                </a:schemeClr>
              </a:gs>
            </a:gsLst>
            <a:lin ang="0" scaled="1"/>
            <a:tileRect/>
          </a:gradFill>
          <a:ln>
            <a:noFill/>
          </a:ln>
          <a:effectLst>
            <a:outerShdw blurRad="317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451812" y="-359472"/>
            <a:ext cx="4513785" cy="1210658"/>
            <a:chOff x="415234" y="-327275"/>
            <a:chExt cx="4513785" cy="1210658"/>
          </a:xfrm>
        </p:grpSpPr>
        <p:sp>
          <p:nvSpPr>
            <p:cNvPr id="32"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矩形 32"/>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1269561" y="360163"/>
              <a:ext cx="3659458"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任务描述</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6" name="文本框 5"/>
          <p:cNvSpPr txBox="1"/>
          <p:nvPr/>
        </p:nvSpPr>
        <p:spPr>
          <a:xfrm>
            <a:off x="1477645" y="1102360"/>
            <a:ext cx="8956675" cy="922020"/>
          </a:xfrm>
          <a:prstGeom prst="rect">
            <a:avLst/>
          </a:prstGeom>
          <a:solidFill>
            <a:srgbClr val="1F4E79"/>
          </a:solidFill>
        </p:spPr>
        <p:txBody>
          <a:bodyPr wrap="square">
            <a:spAutoFit/>
          </a:bodyPr>
          <a:p>
            <a:pPr indent="0" algn="just" fontAlgn="auto">
              <a:lnSpc>
                <a:spcPct val="150000"/>
              </a:lnSpc>
            </a:pPr>
            <a:r>
              <a:rPr lang="zh-CN" altLang="en-US" dirty="0">
                <a:solidFill>
                  <a:schemeClr val="bg1"/>
                </a:solidFill>
                <a:latin typeface="思源黑体 CN Light" panose="020B0300000000000000" pitchFamily="34" charset="-122"/>
                <a:ea typeface="思源黑体 CN Light" panose="020B0300000000000000" pitchFamily="34" charset="-122"/>
              </a:rPr>
              <a:t>已知蓄电池E1和内阻R1、发电机E2和内阻R2、电器负载R3，试求电器负载R3上的电压及电流。</a:t>
            </a:r>
            <a:r>
              <a:rPr lang="zh-CN" altLang="en-US" dirty="0">
                <a:solidFill>
                  <a:schemeClr val="tx1">
                    <a:lumMod val="75000"/>
                    <a:lumOff val="25000"/>
                  </a:schemeClr>
                </a:solidFill>
                <a:latin typeface="思源黑体 CN Light" panose="020B0300000000000000" pitchFamily="34" charset="-122"/>
                <a:ea typeface="思源黑体 CN Light" panose="020B0300000000000000" pitchFamily="34" charset="-122"/>
              </a:rPr>
              <a:t> </a:t>
            </a:r>
            <a:endParaRPr lang="zh-CN" altLang="en-US" sz="1600">
              <a:solidFill>
                <a:srgbClr val="000000"/>
              </a:solidFill>
              <a:latin typeface="E-BZ"/>
              <a:ea typeface="E-BZ"/>
            </a:endParaRPr>
          </a:p>
        </p:txBody>
      </p:sp>
      <p:pic>
        <p:nvPicPr>
          <p:cNvPr id="59" name="图片 6"/>
          <p:cNvPicPr>
            <a:picLocks noChangeAspect="1"/>
          </p:cNvPicPr>
          <p:nvPr/>
        </p:nvPicPr>
        <p:blipFill>
          <a:blip r:embed="rId1"/>
          <a:stretch>
            <a:fillRect/>
          </a:stretch>
        </p:blipFill>
        <p:spPr>
          <a:xfrm>
            <a:off x="4314190" y="2171065"/>
            <a:ext cx="3686810" cy="401828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451812" y="-359472"/>
            <a:ext cx="4513785" cy="1210658"/>
            <a:chOff x="415234" y="-327275"/>
            <a:chExt cx="4513785" cy="1210658"/>
          </a:xfrm>
        </p:grpSpPr>
        <p:sp>
          <p:nvSpPr>
            <p:cNvPr id="32"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矩形 32"/>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1269561" y="360163"/>
              <a:ext cx="3659458"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任务引导</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6" name="文本框 5"/>
          <p:cNvSpPr txBox="1"/>
          <p:nvPr/>
        </p:nvSpPr>
        <p:spPr>
          <a:xfrm>
            <a:off x="1528445" y="2468880"/>
            <a:ext cx="8956675" cy="1753235"/>
          </a:xfrm>
          <a:prstGeom prst="rect">
            <a:avLst/>
          </a:prstGeom>
          <a:solidFill>
            <a:srgbClr val="1F4E79"/>
          </a:solidFill>
        </p:spPr>
        <p:txBody>
          <a:bodyPr wrap="square">
            <a:spAutoFit/>
          </a:bodyPr>
          <a:p>
            <a:pPr indent="0" algn="just" fontAlgn="auto">
              <a:lnSpc>
                <a:spcPct val="150000"/>
              </a:lnSpc>
            </a:pPr>
            <a:r>
              <a:rPr lang="zh-CN" altLang="en-US" sz="2400" dirty="0">
                <a:solidFill>
                  <a:schemeClr val="bg1"/>
                </a:solidFill>
                <a:latin typeface="思源黑体 CN Light" panose="020B0300000000000000" pitchFamily="34" charset="-122"/>
                <a:ea typeface="思源黑体 CN Light" panose="020B0300000000000000" pitchFamily="34" charset="-122"/>
              </a:rPr>
              <a:t>1.单纯使用欧姆定律和电阻串并联公式是否能求解所有电路？</a:t>
            </a:r>
            <a:endParaRPr lang="zh-CN" altLang="en-US" sz="2400" dirty="0">
              <a:solidFill>
                <a:schemeClr val="bg1"/>
              </a:solidFill>
              <a:latin typeface="思源黑体 CN Light" panose="020B0300000000000000" pitchFamily="34" charset="-122"/>
              <a:ea typeface="思源黑体 CN Light" panose="020B0300000000000000" pitchFamily="34" charset="-122"/>
            </a:endParaRPr>
          </a:p>
          <a:p>
            <a:pPr algn="just" fontAlgn="auto">
              <a:lnSpc>
                <a:spcPct val="150000"/>
              </a:lnSpc>
              <a:buClrTx/>
              <a:buSzTx/>
              <a:buFontTx/>
            </a:pPr>
            <a:endParaRPr lang="zh-CN" altLang="en-US" sz="2400" dirty="0">
              <a:solidFill>
                <a:schemeClr val="bg1"/>
              </a:solidFill>
              <a:latin typeface="思源黑体 CN Light" panose="020B0300000000000000" pitchFamily="34" charset="-122"/>
              <a:ea typeface="思源黑体 CN Light" panose="020B0300000000000000" pitchFamily="34" charset="-122"/>
            </a:endParaRPr>
          </a:p>
          <a:p>
            <a:pPr algn="just" fontAlgn="auto">
              <a:lnSpc>
                <a:spcPct val="150000"/>
              </a:lnSpc>
              <a:buClrTx/>
              <a:buSzTx/>
              <a:buFontTx/>
            </a:pPr>
            <a:r>
              <a:rPr lang="zh-CN" altLang="en-US" sz="2400" dirty="0">
                <a:solidFill>
                  <a:schemeClr val="bg1"/>
                </a:solidFill>
                <a:latin typeface="思源黑体 CN Light" panose="020B0300000000000000" pitchFamily="34" charset="-122"/>
                <a:ea typeface="思源黑体 CN Light" panose="020B0300000000000000" pitchFamily="34" charset="-122"/>
              </a:rPr>
              <a:t>2.回路对电流有什么样的影响？</a:t>
            </a:r>
            <a:endParaRPr lang="zh-CN" altLang="en-US" sz="2400" dirty="0">
              <a:solidFill>
                <a:schemeClr val="bg1"/>
              </a:solidFill>
              <a:latin typeface="思源黑体 CN Light" panose="020B0300000000000000" pitchFamily="34" charset="-122"/>
              <a:ea typeface="思源黑体 CN Light" panose="020B0300000000000000" pitchFamily="34" charset="-122"/>
            </a:endParaRPr>
          </a:p>
        </p:txBody>
      </p:sp>
      <p:sp>
        <p:nvSpPr>
          <p:cNvPr id="3" name="文本框 2"/>
          <p:cNvSpPr txBox="1"/>
          <p:nvPr/>
        </p:nvSpPr>
        <p:spPr>
          <a:xfrm>
            <a:off x="1433195" y="1459230"/>
            <a:ext cx="8956675" cy="737235"/>
          </a:xfrm>
          <a:prstGeom prst="rect">
            <a:avLst/>
          </a:prstGeom>
          <a:noFill/>
          <a:extLst>
            <a:ext uri="{909E8E84-426E-40DD-AFC4-6F175D3DCCD1}">
              <a14:hiddenFill xmlns:a14="http://schemas.microsoft.com/office/drawing/2010/main">
                <a:solidFill>
                  <a:srgbClr val="1F4E79"/>
                </a:solidFill>
              </a14:hiddenFill>
            </a:ext>
          </a:extLst>
        </p:spPr>
        <p:txBody>
          <a:bodyPr wrap="square">
            <a:spAutoFit/>
          </a:bodyPr>
          <a:p>
            <a:pPr indent="0" algn="just" fontAlgn="auto">
              <a:lnSpc>
                <a:spcPct val="150000"/>
              </a:lnSpc>
            </a:pPr>
            <a:r>
              <a:rPr lang="zh-CN" altLang="en-US" sz="2800" b="1" dirty="0">
                <a:solidFill>
                  <a:schemeClr val="tx1"/>
                </a:solidFill>
                <a:latin typeface="思源黑体 CN Light" panose="020B0300000000000000" pitchFamily="34" charset="-122"/>
                <a:ea typeface="思源黑体 CN Light" panose="020B0300000000000000" pitchFamily="34" charset="-122"/>
              </a:rPr>
              <a:t>请思考：</a:t>
            </a:r>
            <a:endParaRPr lang="zh-CN" altLang="en-US" sz="2800" b="1" dirty="0">
              <a:solidFill>
                <a:schemeClr val="tx1"/>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3" name="组合 2"/>
          <p:cNvGrpSpPr/>
          <p:nvPr/>
        </p:nvGrpSpPr>
        <p:grpSpPr>
          <a:xfrm>
            <a:off x="451812" y="-359472"/>
            <a:ext cx="5116830" cy="1210658"/>
            <a:chOff x="415234" y="-327275"/>
            <a:chExt cx="5116830" cy="1210658"/>
          </a:xfrm>
        </p:grpSpPr>
        <p:sp>
          <p:nvSpPr>
            <p:cNvPr id="4"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4"/>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269309" y="360430"/>
              <a:ext cx="42627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一、电路名词</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grpSp>
        <p:nvGrpSpPr>
          <p:cNvPr id="7" name="组合 6"/>
          <p:cNvGrpSpPr/>
          <p:nvPr/>
        </p:nvGrpSpPr>
        <p:grpSpPr>
          <a:xfrm>
            <a:off x="1363225" y="1549297"/>
            <a:ext cx="9899015" cy="1805940"/>
            <a:chOff x="4616748" y="2184856"/>
            <a:chExt cx="6127799" cy="1805940"/>
          </a:xfrm>
        </p:grpSpPr>
        <p:sp>
          <p:nvSpPr>
            <p:cNvPr id="8" name="矩形 7"/>
            <p:cNvSpPr/>
            <p:nvPr/>
          </p:nvSpPr>
          <p:spPr>
            <a:xfrm>
              <a:off x="6346152" y="2184856"/>
              <a:ext cx="650929" cy="4581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文本框 8"/>
            <p:cNvSpPr txBox="1"/>
            <p:nvPr/>
          </p:nvSpPr>
          <p:spPr>
            <a:xfrm>
              <a:off x="4616748" y="2514421"/>
              <a:ext cx="6127799" cy="1476375"/>
            </a:xfrm>
            <a:prstGeom prst="rect">
              <a:avLst/>
            </a:prstGeom>
            <a:noFill/>
          </p:spPr>
          <p:txBody>
            <a:bodyPr wrap="square" rtlCol="0">
              <a:spAutoFit/>
            </a:bodyPr>
            <a:lstStyle/>
            <a:p>
              <a:pPr>
                <a:lnSpc>
                  <a:spcPct val="150000"/>
                </a:lnSpc>
              </a:pPr>
              <a:r>
                <a:rPr sz="2000" dirty="0">
                  <a:latin typeface="思源黑体 CN Light" panose="020B0300000000000000" pitchFamily="34" charset="-122"/>
                  <a:ea typeface="思源黑体 CN Light" panose="020B0300000000000000" pitchFamily="34" charset="-122"/>
                </a:rPr>
                <a:t>一个复杂电路由许多分支构成，电路中的</a:t>
              </a:r>
              <a:r>
                <a:rPr sz="2000" dirty="0">
                  <a:solidFill>
                    <a:srgbClr val="FF0000"/>
                  </a:solidFill>
                  <a:latin typeface="思源黑体 CN Light" panose="020B0300000000000000" pitchFamily="34" charset="-122"/>
                  <a:ea typeface="思源黑体 CN Light" panose="020B0300000000000000" pitchFamily="34" charset="-122"/>
                </a:rPr>
                <a:t>每个分支称做支路</a:t>
              </a:r>
              <a:r>
                <a:rPr sz="2000" dirty="0">
                  <a:latin typeface="思源黑体 CN Light" panose="020B0300000000000000" pitchFamily="34" charset="-122"/>
                  <a:ea typeface="思源黑体 CN Light" panose="020B0300000000000000" pitchFamily="34" charset="-122"/>
                </a:rPr>
                <a:t>。支路可能是一个元器件，也可能是几个元器件</a:t>
              </a:r>
              <a:r>
                <a:rPr sz="2000" dirty="0">
                  <a:solidFill>
                    <a:srgbClr val="FF0000"/>
                  </a:solidFill>
                  <a:latin typeface="思源黑体 CN Light" panose="020B0300000000000000" pitchFamily="34" charset="-122"/>
                  <a:ea typeface="思源黑体 CN Light" panose="020B0300000000000000" pitchFamily="34" charset="-122"/>
                </a:rPr>
                <a:t>串联</a:t>
              </a:r>
              <a:r>
                <a:rPr sz="2000" dirty="0">
                  <a:latin typeface="思源黑体 CN Light" panose="020B0300000000000000" pitchFamily="34" charset="-122"/>
                  <a:ea typeface="思源黑体 CN Light" panose="020B0300000000000000" pitchFamily="34" charset="-122"/>
                </a:rPr>
                <a:t>而成，但无论支路中有几个元器件，只要通过它们的电流是一个，那它们就属于一条支路。</a:t>
              </a:r>
              <a:endParaRPr lang="zh-CN" altLang="en-US" sz="20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sp>
        <p:nvSpPr>
          <p:cNvPr id="11" name="文本框 13"/>
          <p:cNvSpPr txBox="1"/>
          <p:nvPr/>
        </p:nvSpPr>
        <p:spPr>
          <a:xfrm>
            <a:off x="1146220" y="1042788"/>
            <a:ext cx="10032642" cy="506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b="1" dirty="0">
                <a:solidFill>
                  <a:schemeClr val="tx1">
                    <a:lumMod val="75000"/>
                    <a:lumOff val="25000"/>
                  </a:schemeClr>
                </a:solidFill>
                <a:latin typeface="思源黑体 CN Light" panose="020B0300000000000000" pitchFamily="34" charset="-122"/>
                <a:ea typeface="思源黑体 CN Light" panose="020B0300000000000000" pitchFamily="34" charset="-122"/>
              </a:rPr>
              <a:t>1.</a:t>
            </a:r>
            <a:r>
              <a:rPr lang="zh-CN" altLang="en-US" b="1" dirty="0">
                <a:solidFill>
                  <a:schemeClr val="tx1">
                    <a:lumMod val="75000"/>
                    <a:lumOff val="25000"/>
                  </a:schemeClr>
                </a:solidFill>
                <a:latin typeface="思源黑体 CN Light" panose="020B0300000000000000" pitchFamily="34" charset="-122"/>
                <a:ea typeface="思源黑体 CN Light" panose="020B0300000000000000" pitchFamily="34" charset="-122"/>
              </a:rPr>
              <a:t>支路</a:t>
            </a:r>
            <a:endParaRPr lang="zh-CN" altLang="en-US"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
        <p:nvSpPr>
          <p:cNvPr id="13" name="文本框 12"/>
          <p:cNvSpPr txBox="1"/>
          <p:nvPr/>
        </p:nvSpPr>
        <p:spPr>
          <a:xfrm>
            <a:off x="5517515" y="4090035"/>
            <a:ext cx="5915025" cy="1322070"/>
          </a:xfrm>
          <a:prstGeom prst="rect">
            <a:avLst/>
          </a:prstGeom>
          <a:noFill/>
          <a:ln w="38100">
            <a:solidFill>
              <a:srgbClr val="1F4E79"/>
            </a:solidFill>
          </a:ln>
        </p:spPr>
        <p:txBody>
          <a:bodyPr wrap="square" rtlCol="0" anchor="t">
            <a:spAutoFit/>
          </a:bodyPr>
          <a:p>
            <a:r>
              <a:rPr sz="2000" dirty="0">
                <a:latin typeface="思源黑体 CN Light" panose="020B0300000000000000" pitchFamily="34" charset="-122"/>
                <a:ea typeface="思源黑体 CN Light" panose="020B0300000000000000" pitchFamily="34" charset="-122"/>
                <a:sym typeface="+mn-ea"/>
              </a:rPr>
              <a:t>图中efab就是一条支路，它由两个元器件串联而成。be也是一条支路，也是由两个元器件串联而成的。bcde又是一条支路，由一个元器件构成。</a:t>
            </a:r>
            <a:endParaRPr sz="2000" dirty="0">
              <a:latin typeface="思源黑体 CN Light" panose="020B0300000000000000" pitchFamily="34" charset="-122"/>
              <a:ea typeface="思源黑体 CN Light" panose="020B0300000000000000" pitchFamily="34" charset="-122"/>
              <a:sym typeface="+mn-ea"/>
            </a:endParaRPr>
          </a:p>
          <a:p>
            <a:r>
              <a:rPr sz="2000" dirty="0">
                <a:latin typeface="思源黑体 CN Light" panose="020B0300000000000000" pitchFamily="34" charset="-122"/>
                <a:ea typeface="思源黑体 CN Light" panose="020B0300000000000000" pitchFamily="34" charset="-122"/>
                <a:sym typeface="+mn-ea"/>
              </a:rPr>
              <a:t>efab称为有源支路，bcde称为无源支路。</a:t>
            </a:r>
            <a:endParaRPr lang="zh-CN" altLang="en-US" sz="20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mn-ea"/>
            </a:endParaRPr>
          </a:p>
        </p:txBody>
      </p:sp>
      <p:pic>
        <p:nvPicPr>
          <p:cNvPr id="60" name="图片 8"/>
          <p:cNvPicPr>
            <a:picLocks noChangeAspect="1"/>
          </p:cNvPicPr>
          <p:nvPr/>
        </p:nvPicPr>
        <p:blipFill>
          <a:blip r:embed="rId1"/>
          <a:stretch>
            <a:fillRect/>
          </a:stretch>
        </p:blipFill>
        <p:spPr>
          <a:xfrm>
            <a:off x="1559560" y="3457575"/>
            <a:ext cx="3318510" cy="258762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custDataLst>
              <p:tags r:id="rId1"/>
            </p:custDataLst>
          </p:nvPr>
        </p:nvGrpSpPr>
        <p:grpSpPr>
          <a:xfrm>
            <a:off x="420370" y="1217295"/>
            <a:ext cx="2557145" cy="3005455"/>
            <a:chOff x="657826" y="1858296"/>
            <a:chExt cx="3212104" cy="4755777"/>
          </a:xfrm>
        </p:grpSpPr>
        <p:sp>
          <p:nvSpPr>
            <p:cNvPr id="2" name="圆角矩形 1"/>
            <p:cNvSpPr/>
            <p:nvPr>
              <p:custDataLst>
                <p:tags r:id="rId2"/>
              </p:custDataLst>
            </p:nvPr>
          </p:nvSpPr>
          <p:spPr>
            <a:xfrm>
              <a:off x="657826" y="1858296"/>
              <a:ext cx="3212104" cy="4755777"/>
            </a:xfrm>
            <a:prstGeom prst="roundRect">
              <a:avLst>
                <a:gd name="adj" fmla="val 5807"/>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custDataLst>
                <p:tags r:id="rId3"/>
              </p:custDataLst>
            </p:nvPr>
          </p:nvSpPr>
          <p:spPr>
            <a:xfrm>
              <a:off x="807421" y="2060813"/>
              <a:ext cx="2311680" cy="825956"/>
            </a:xfrm>
            <a:prstGeom prst="rect">
              <a:avLst/>
            </a:prstGeom>
            <a:noFill/>
          </p:spPr>
          <p:txBody>
            <a:bodyPr wrap="square" rtlCol="0">
              <a:spAutoFit/>
            </a:bodyPr>
            <a:lstStyle/>
            <a:p>
              <a:r>
                <a:rPr lang="en-US" altLang="zh-CN" sz="2800" spc="300" dirty="0">
                  <a:solidFill>
                    <a:schemeClr val="bg1"/>
                  </a:solidFill>
                  <a:latin typeface="思源黑体 CN Medium" panose="020B0600000000000000" pitchFamily="34" charset="-122"/>
                  <a:ea typeface="思源黑体 CN Medium" panose="020B0600000000000000" pitchFamily="34" charset="-122"/>
                </a:rPr>
                <a:t>2.</a:t>
              </a:r>
              <a:r>
                <a:rPr lang="zh-CN" altLang="en-US" sz="2800" spc="300" dirty="0">
                  <a:solidFill>
                    <a:schemeClr val="bg1"/>
                  </a:solidFill>
                  <a:latin typeface="思源黑体 CN Medium" panose="020B0600000000000000" pitchFamily="34" charset="-122"/>
                  <a:ea typeface="思源黑体 CN Medium" panose="020B0600000000000000" pitchFamily="34" charset="-122"/>
                </a:rPr>
                <a:t>节点</a:t>
              </a:r>
              <a:endParaRPr lang="zh-CN" altLang="en-US" sz="2800" spc="300" dirty="0">
                <a:solidFill>
                  <a:schemeClr val="bg1"/>
                </a:solidFill>
                <a:latin typeface="思源黑体 CN Medium" panose="020B0600000000000000" pitchFamily="34" charset="-122"/>
                <a:ea typeface="思源黑体 CN Medium" panose="020B0600000000000000" pitchFamily="34" charset="-122"/>
              </a:endParaRPr>
            </a:p>
          </p:txBody>
        </p:sp>
        <p:sp>
          <p:nvSpPr>
            <p:cNvPr id="16" name="文本框 15"/>
            <p:cNvSpPr txBox="1"/>
            <p:nvPr>
              <p:custDataLst>
                <p:tags r:id="rId4"/>
              </p:custDataLst>
            </p:nvPr>
          </p:nvSpPr>
          <p:spPr>
            <a:xfrm>
              <a:off x="716881" y="2696966"/>
              <a:ext cx="3091180" cy="3797186"/>
            </a:xfrm>
            <a:prstGeom prst="rect">
              <a:avLst/>
            </a:prstGeom>
            <a:noFill/>
          </p:spPr>
          <p:txBody>
            <a:bodyPr wrap="square" rtlCol="0">
              <a:spAutoFit/>
            </a:bodyPr>
            <a:lstStyle/>
            <a:p>
              <a:pPr algn="just">
                <a:lnSpc>
                  <a:spcPct val="150000"/>
                </a:lnSpc>
              </a:pP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三个或三个以上支路的汇接点称做节点。</a:t>
              </a:r>
              <a:endPar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endParaRPr>
            </a:p>
            <a:p>
              <a:pPr algn="just">
                <a:lnSpc>
                  <a:spcPct val="150000"/>
                </a:lnSpc>
              </a:pP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图中的b点和e点都是节点</a:t>
              </a:r>
              <a:endPar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endParaRPr>
            </a:p>
          </p:txBody>
        </p:sp>
      </p:grpSp>
      <p:grpSp>
        <p:nvGrpSpPr>
          <p:cNvPr id="36" name="组合 35"/>
          <p:cNvGrpSpPr/>
          <p:nvPr>
            <p:custDataLst>
              <p:tags r:id="rId5"/>
            </p:custDataLst>
          </p:nvPr>
        </p:nvGrpSpPr>
        <p:grpSpPr>
          <a:xfrm>
            <a:off x="3206750" y="1218565"/>
            <a:ext cx="2493010" cy="3004820"/>
            <a:chOff x="4489948" y="1858296"/>
            <a:chExt cx="3212104" cy="2596289"/>
          </a:xfrm>
        </p:grpSpPr>
        <p:sp>
          <p:nvSpPr>
            <p:cNvPr id="12" name="圆角矩形 11"/>
            <p:cNvSpPr/>
            <p:nvPr>
              <p:custDataLst>
                <p:tags r:id="rId6"/>
              </p:custDataLst>
            </p:nvPr>
          </p:nvSpPr>
          <p:spPr>
            <a:xfrm>
              <a:off x="4489948" y="1858296"/>
              <a:ext cx="3212104" cy="2596289"/>
            </a:xfrm>
            <a:prstGeom prst="roundRect">
              <a:avLst>
                <a:gd name="adj" fmla="val 5807"/>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custDataLst>
                <p:tags r:id="rId7"/>
              </p:custDataLst>
            </p:nvPr>
          </p:nvSpPr>
          <p:spPr>
            <a:xfrm>
              <a:off x="4570600" y="1968226"/>
              <a:ext cx="3092714" cy="451004"/>
            </a:xfrm>
            <a:prstGeom prst="rect">
              <a:avLst/>
            </a:prstGeom>
            <a:noFill/>
          </p:spPr>
          <p:txBody>
            <a:bodyPr wrap="square" rtlCol="0">
              <a:spAutoFit/>
            </a:bodyPr>
            <a:lstStyle/>
            <a:p>
              <a:r>
                <a:rPr lang="en-US" altLang="zh-CN" sz="2800" spc="300" dirty="0">
                  <a:solidFill>
                    <a:schemeClr val="accent1">
                      <a:lumMod val="50000"/>
                    </a:schemeClr>
                  </a:solidFill>
                  <a:latin typeface="思源黑体 CN Medium" panose="020B0600000000000000" pitchFamily="34" charset="-122"/>
                  <a:ea typeface="思源黑体 CN Medium" panose="020B0600000000000000" pitchFamily="34" charset="-122"/>
                </a:rPr>
                <a:t>3.</a:t>
              </a:r>
              <a:r>
                <a:rPr lang="zh-CN" altLang="en-US" sz="2800" spc="300" dirty="0">
                  <a:solidFill>
                    <a:schemeClr val="accent1">
                      <a:lumMod val="50000"/>
                    </a:schemeClr>
                  </a:solidFill>
                  <a:latin typeface="思源黑体 CN Medium" panose="020B0600000000000000" pitchFamily="34" charset="-122"/>
                  <a:ea typeface="思源黑体 CN Medium" panose="020B0600000000000000" pitchFamily="34" charset="-122"/>
                </a:rPr>
                <a:t>回路</a:t>
              </a:r>
              <a:endParaRPr lang="zh-CN" altLang="en-US" sz="2800" spc="300"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sp>
          <p:nvSpPr>
            <p:cNvPr id="28" name="文本框 27"/>
            <p:cNvSpPr txBox="1"/>
            <p:nvPr>
              <p:custDataLst>
                <p:tags r:id="rId8"/>
              </p:custDataLst>
            </p:nvPr>
          </p:nvSpPr>
          <p:spPr>
            <a:xfrm>
              <a:off x="4570946" y="2389405"/>
              <a:ext cx="3047653" cy="1925270"/>
            </a:xfrm>
            <a:prstGeom prst="rect">
              <a:avLst/>
            </a:prstGeom>
            <a:noFill/>
          </p:spPr>
          <p:txBody>
            <a:bodyPr wrap="square" rtlCol="0">
              <a:noAutofit/>
            </a:bodyPr>
            <a:lstStyle/>
            <a:p>
              <a:pPr algn="just">
                <a:lnSpc>
                  <a:spcPct val="150000"/>
                </a:lnSpc>
              </a:pPr>
              <a:r>
                <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rPr>
                <a:t>电路中任何一个闭合路径称为回路。</a:t>
              </a:r>
              <a:endPar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endParaRPr>
            </a:p>
            <a:p>
              <a:pPr algn="just">
                <a:lnSpc>
                  <a:spcPct val="150000"/>
                </a:lnSpc>
              </a:pPr>
              <a:r>
                <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rPr>
                <a:t>图中有三个回路，它们分别为befab、bedcb、abcdefa。</a:t>
              </a:r>
              <a:endPar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grpSp>
      <p:grpSp>
        <p:nvGrpSpPr>
          <p:cNvPr id="10" name="组合 9"/>
          <p:cNvGrpSpPr/>
          <p:nvPr>
            <p:custDataLst>
              <p:tags r:id="rId9"/>
            </p:custDataLst>
          </p:nvPr>
        </p:nvGrpSpPr>
        <p:grpSpPr>
          <a:xfrm>
            <a:off x="6156960" y="1158875"/>
            <a:ext cx="2557145" cy="3065145"/>
            <a:chOff x="8322070" y="1858296"/>
            <a:chExt cx="3212104" cy="4070555"/>
          </a:xfrm>
          <a:solidFill>
            <a:schemeClr val="accent1">
              <a:lumMod val="50000"/>
            </a:schemeClr>
          </a:solidFill>
        </p:grpSpPr>
        <p:sp>
          <p:nvSpPr>
            <p:cNvPr id="13" name="圆角矩形 12"/>
            <p:cNvSpPr/>
            <p:nvPr>
              <p:custDataLst>
                <p:tags r:id="rId10"/>
              </p:custDataLst>
            </p:nvPr>
          </p:nvSpPr>
          <p:spPr>
            <a:xfrm>
              <a:off x="8322070" y="1858296"/>
              <a:ext cx="3212104" cy="4070555"/>
            </a:xfrm>
            <a:prstGeom prst="roundRect">
              <a:avLst>
                <a:gd name="adj" fmla="val 580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custDataLst>
                <p:tags r:id="rId11"/>
              </p:custDataLst>
            </p:nvPr>
          </p:nvSpPr>
          <p:spPr>
            <a:xfrm>
              <a:off x="8365505" y="2060813"/>
              <a:ext cx="2310641" cy="693183"/>
            </a:xfrm>
            <a:prstGeom prst="rect">
              <a:avLst/>
            </a:prstGeom>
            <a:grpFill/>
          </p:spPr>
          <p:txBody>
            <a:bodyPr wrap="square" rtlCol="0">
              <a:spAutoFit/>
            </a:bodyPr>
            <a:lstStyle/>
            <a:p>
              <a:r>
                <a:rPr lang="en-US" altLang="zh-CN" sz="2800" spc="300" dirty="0">
                  <a:solidFill>
                    <a:schemeClr val="bg1"/>
                  </a:solidFill>
                  <a:latin typeface="思源黑体 CN Medium" panose="020B0600000000000000" pitchFamily="34" charset="-122"/>
                  <a:ea typeface="思源黑体 CN Medium" panose="020B0600000000000000" pitchFamily="34" charset="-122"/>
                </a:rPr>
                <a:t>4.</a:t>
              </a:r>
              <a:r>
                <a:rPr lang="zh-CN" altLang="en-US" sz="2800" spc="300" dirty="0">
                  <a:solidFill>
                    <a:schemeClr val="bg1"/>
                  </a:solidFill>
                  <a:latin typeface="思源黑体 CN Medium" panose="020B0600000000000000" pitchFamily="34" charset="-122"/>
                  <a:ea typeface="思源黑体 CN Medium" panose="020B0600000000000000" pitchFamily="34" charset="-122"/>
                </a:rPr>
                <a:t>网孔</a:t>
              </a:r>
              <a:endParaRPr lang="zh-CN" altLang="en-US" sz="2800" spc="300" dirty="0">
                <a:solidFill>
                  <a:schemeClr val="bg1"/>
                </a:solidFill>
                <a:latin typeface="思源黑体 CN Medium" panose="020B0600000000000000" pitchFamily="34" charset="-122"/>
                <a:ea typeface="思源黑体 CN Medium" panose="020B0600000000000000" pitchFamily="34" charset="-122"/>
              </a:endParaRPr>
            </a:p>
          </p:txBody>
        </p:sp>
        <p:sp>
          <p:nvSpPr>
            <p:cNvPr id="33" name="文本框 32"/>
            <p:cNvSpPr txBox="1"/>
            <p:nvPr>
              <p:custDataLst>
                <p:tags r:id="rId12"/>
              </p:custDataLst>
            </p:nvPr>
          </p:nvSpPr>
          <p:spPr>
            <a:xfrm>
              <a:off x="8365324" y="2754103"/>
              <a:ext cx="3078743" cy="2573717"/>
            </a:xfrm>
            <a:prstGeom prst="rect">
              <a:avLst/>
            </a:prstGeom>
            <a:grpFill/>
          </p:spPr>
          <p:txBody>
            <a:bodyPr wrap="square" rtlCol="0">
              <a:spAutoFit/>
            </a:bodyPr>
            <a:lstStyle/>
            <a:p>
              <a:pPr algn="just">
                <a:lnSpc>
                  <a:spcPct val="150000"/>
                </a:lnSpc>
              </a:pP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内部不含有支路的回路叫网孔。如abef和bcde都是网孔。</a:t>
              </a:r>
              <a:endPar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endParaRPr>
            </a:p>
          </p:txBody>
        </p:sp>
      </p:grpSp>
      <p:grpSp>
        <p:nvGrpSpPr>
          <p:cNvPr id="29" name="组合 28"/>
          <p:cNvGrpSpPr/>
          <p:nvPr/>
        </p:nvGrpSpPr>
        <p:grpSpPr>
          <a:xfrm>
            <a:off x="473511" y="-265105"/>
            <a:ext cx="5160995" cy="1210658"/>
            <a:chOff x="469460" y="-265105"/>
            <a:chExt cx="4802272" cy="1210658"/>
          </a:xfrm>
        </p:grpSpPr>
        <p:sp>
          <p:nvSpPr>
            <p:cNvPr id="34" name="饼形 6"/>
            <p:cNvSpPr/>
            <p:nvPr/>
          </p:nvSpPr>
          <p:spPr>
            <a:xfrm rot="16200000">
              <a:off x="664231" y="-45987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1269560" y="360163"/>
              <a:ext cx="4002172"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一、电路名词</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grpSp>
        <p:nvGrpSpPr>
          <p:cNvPr id="3" name="组合 2"/>
          <p:cNvGrpSpPr/>
          <p:nvPr>
            <p:custDataLst>
              <p:tags r:id="rId13"/>
            </p:custDataLst>
          </p:nvPr>
        </p:nvGrpSpPr>
        <p:grpSpPr>
          <a:xfrm>
            <a:off x="9259570" y="1178560"/>
            <a:ext cx="2493010" cy="3045460"/>
            <a:chOff x="4489948" y="1858296"/>
            <a:chExt cx="3212104" cy="4070555"/>
          </a:xfrm>
        </p:grpSpPr>
        <p:sp>
          <p:nvSpPr>
            <p:cNvPr id="5" name="圆角矩形 4"/>
            <p:cNvSpPr/>
            <p:nvPr>
              <p:custDataLst>
                <p:tags r:id="rId14"/>
              </p:custDataLst>
            </p:nvPr>
          </p:nvSpPr>
          <p:spPr>
            <a:xfrm>
              <a:off x="4489948" y="1858296"/>
              <a:ext cx="3212104" cy="4070555"/>
            </a:xfrm>
            <a:prstGeom prst="roundRect">
              <a:avLst>
                <a:gd name="adj" fmla="val 5807"/>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custDataLst>
                <p:tags r:id="rId15"/>
              </p:custDataLst>
            </p:nvPr>
          </p:nvSpPr>
          <p:spPr>
            <a:xfrm>
              <a:off x="4570600" y="2060951"/>
              <a:ext cx="3092714" cy="697664"/>
            </a:xfrm>
            <a:prstGeom prst="rect">
              <a:avLst/>
            </a:prstGeom>
            <a:noFill/>
          </p:spPr>
          <p:txBody>
            <a:bodyPr wrap="square" rtlCol="0">
              <a:spAutoFit/>
            </a:bodyPr>
            <a:p>
              <a:r>
                <a:rPr lang="en-US" altLang="zh-CN" sz="2800" spc="300" dirty="0">
                  <a:solidFill>
                    <a:schemeClr val="accent1">
                      <a:lumMod val="50000"/>
                    </a:schemeClr>
                  </a:solidFill>
                  <a:latin typeface="思源黑体 CN Medium" panose="020B0600000000000000" pitchFamily="34" charset="-122"/>
                  <a:ea typeface="思源黑体 CN Medium" panose="020B0600000000000000" pitchFamily="34" charset="-122"/>
                </a:rPr>
                <a:t>5.</a:t>
              </a:r>
              <a:r>
                <a:rPr lang="zh-CN" altLang="en-US" sz="2800" spc="300" dirty="0">
                  <a:solidFill>
                    <a:schemeClr val="accent1">
                      <a:lumMod val="50000"/>
                    </a:schemeClr>
                  </a:solidFill>
                  <a:latin typeface="思源黑体 CN Medium" panose="020B0600000000000000" pitchFamily="34" charset="-122"/>
                  <a:ea typeface="思源黑体 CN Medium" panose="020B0600000000000000" pitchFamily="34" charset="-122"/>
                </a:rPr>
                <a:t>网络</a:t>
              </a:r>
              <a:endParaRPr lang="zh-CN" altLang="en-US" sz="2800" spc="300" dirty="0">
                <a:solidFill>
                  <a:schemeClr val="accent1">
                    <a:lumMod val="50000"/>
                  </a:schemeClr>
                </a:solidFill>
                <a:latin typeface="思源黑体 CN Medium" panose="020B0600000000000000" pitchFamily="34" charset="-122"/>
                <a:ea typeface="思源黑体 CN Medium" panose="020B0600000000000000" pitchFamily="34" charset="-122"/>
              </a:endParaRPr>
            </a:p>
          </p:txBody>
        </p:sp>
        <p:sp>
          <p:nvSpPr>
            <p:cNvPr id="7" name="文本框 6"/>
            <p:cNvSpPr txBox="1"/>
            <p:nvPr>
              <p:custDataLst>
                <p:tags r:id="rId16"/>
              </p:custDataLst>
            </p:nvPr>
          </p:nvSpPr>
          <p:spPr>
            <a:xfrm>
              <a:off x="4570600" y="2459474"/>
              <a:ext cx="3047625" cy="1356286"/>
            </a:xfrm>
            <a:prstGeom prst="rect">
              <a:avLst/>
            </a:prstGeom>
            <a:noFill/>
          </p:spPr>
          <p:txBody>
            <a:bodyPr wrap="square" rtlCol="0">
              <a:spAutoFit/>
            </a:bodyPr>
            <a:p>
              <a:pPr algn="just">
                <a:lnSpc>
                  <a:spcPct val="150000"/>
                </a:lnSpc>
              </a:pPr>
              <a:r>
                <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rPr>
                <a:t>一般把含元件较多的电路称为网络。</a:t>
              </a:r>
              <a:endParaRPr lang="zh-CN" altLang="en-US" sz="2000" dirty="0">
                <a:solidFill>
                  <a:schemeClr val="accent1">
                    <a:lumMod val="50000"/>
                  </a:schemeClr>
                </a:solidFill>
                <a:latin typeface="思源黑体 CN Light" panose="020B0300000000000000" pitchFamily="34" charset="-122"/>
                <a:ea typeface="思源黑体 CN Light" panose="020B0300000000000000" pitchFamily="34" charset="-122"/>
              </a:endParaRPr>
            </a:p>
          </p:txBody>
        </p:sp>
      </p:grpSp>
      <p:pic>
        <p:nvPicPr>
          <p:cNvPr id="60" name="图片 8"/>
          <p:cNvPicPr>
            <a:picLocks noChangeAspect="1"/>
          </p:cNvPicPr>
          <p:nvPr/>
        </p:nvPicPr>
        <p:blipFill>
          <a:blip r:embed="rId17"/>
          <a:stretch>
            <a:fillRect/>
          </a:stretch>
        </p:blipFill>
        <p:spPr>
          <a:xfrm>
            <a:off x="4026535" y="4349115"/>
            <a:ext cx="3318510" cy="2381250"/>
          </a:xfrm>
          <a:prstGeom prst="rect">
            <a:avLst/>
          </a:prstGeom>
          <a:noFill/>
          <a:ln>
            <a:noFill/>
          </a:ln>
        </p:spPr>
      </p:pic>
      <p:pic>
        <p:nvPicPr>
          <p:cNvPr id="61" name="图片 98" descr="（1-1）项目一任务三支路、节点、回路、网孔、网络"/>
          <p:cNvPicPr>
            <a:picLocks noChangeAspect="1"/>
          </p:cNvPicPr>
          <p:nvPr/>
        </p:nvPicPr>
        <p:blipFill>
          <a:blip r:embed="rId18"/>
          <a:stretch>
            <a:fillRect/>
          </a:stretch>
        </p:blipFill>
        <p:spPr>
          <a:xfrm>
            <a:off x="9925368" y="4480243"/>
            <a:ext cx="1762125" cy="1762125"/>
          </a:xfrm>
          <a:prstGeom prst="rect">
            <a:avLst/>
          </a:prstGeom>
          <a:noFill/>
          <a:ln>
            <a:noFill/>
          </a:ln>
        </p:spPr>
      </p:pic>
      <p:sp>
        <p:nvSpPr>
          <p:cNvPr id="8" name="文本框 7"/>
          <p:cNvSpPr txBox="1"/>
          <p:nvPr/>
        </p:nvSpPr>
        <p:spPr>
          <a:xfrm>
            <a:off x="9075420" y="6176010"/>
            <a:ext cx="3056255" cy="368300"/>
          </a:xfrm>
          <a:prstGeom prst="rect">
            <a:avLst/>
          </a:prstGeom>
        </p:spPr>
        <p:txBody>
          <a:bodyPr wrap="square">
            <a:spAutoFit/>
          </a:bodyPr>
          <a:p>
            <a:pPr marL="0" indent="304800" algn="ctr" defTabSz="266700">
              <a:spcAft>
                <a:spcPct val="0"/>
              </a:spcAft>
            </a:pPr>
            <a:r>
              <a:rPr lang="en-US" altLang="zh-CN"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（电路</a:t>
            </a:r>
            <a:r>
              <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名词</a:t>
            </a:r>
            <a:r>
              <a:rPr lang="en-US" altLang="zh-CN"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a:t>
            </a:r>
            <a:endParaRPr lang="zh-CN" altLang="en-US" sz="160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1000"/>
                                        <p:tgtEl>
                                          <p:spTgt spid="36"/>
                                        </p:tgtEl>
                                      </p:cBhvr>
                                    </p:animEffect>
                                    <p:anim calcmode="lin" valueType="num">
                                      <p:cBhvr>
                                        <p:cTn id="15" dur="1000" fill="hold"/>
                                        <p:tgtEl>
                                          <p:spTgt spid="36"/>
                                        </p:tgtEl>
                                        <p:attrNameLst>
                                          <p:attrName>ppt_x</p:attrName>
                                        </p:attrNameLst>
                                      </p:cBhvr>
                                      <p:tavLst>
                                        <p:tav tm="0">
                                          <p:val>
                                            <p:strVal val="#ppt_x"/>
                                          </p:val>
                                        </p:tav>
                                        <p:tav tm="100000">
                                          <p:val>
                                            <p:strVal val="#ppt_x"/>
                                          </p:val>
                                        </p:tav>
                                      </p:tavLst>
                                    </p:anim>
                                    <p:anim calcmode="lin" valueType="num">
                                      <p:cBhvr>
                                        <p:cTn id="1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custDataLst>
              <p:tags r:id="rId1"/>
            </p:custDataLst>
          </p:nvPr>
        </p:nvGrpSpPr>
        <p:grpSpPr>
          <a:xfrm>
            <a:off x="1333500" y="1185545"/>
            <a:ext cx="10334625" cy="2243455"/>
            <a:chOff x="246264" y="1279321"/>
            <a:chExt cx="3905640" cy="2001487"/>
          </a:xfrm>
        </p:grpSpPr>
        <p:sp>
          <p:nvSpPr>
            <p:cNvPr id="2" name="圆角矩形 1"/>
            <p:cNvSpPr/>
            <p:nvPr>
              <p:custDataLst>
                <p:tags r:id="rId2"/>
              </p:custDataLst>
            </p:nvPr>
          </p:nvSpPr>
          <p:spPr>
            <a:xfrm>
              <a:off x="246264" y="1279321"/>
              <a:ext cx="3905640" cy="2001487"/>
            </a:xfrm>
            <a:prstGeom prst="roundRect">
              <a:avLst>
                <a:gd name="adj" fmla="val 5807"/>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custDataLst>
                <p:tags r:id="rId3"/>
              </p:custDataLst>
            </p:nvPr>
          </p:nvSpPr>
          <p:spPr>
            <a:xfrm>
              <a:off x="324977" y="1291218"/>
              <a:ext cx="3761173" cy="1893850"/>
            </a:xfrm>
            <a:prstGeom prst="rect">
              <a:avLst/>
            </a:prstGeom>
            <a:noFill/>
          </p:spPr>
          <p:txBody>
            <a:bodyPr wrap="square" rtlCol="0">
              <a:spAutoFit/>
            </a:bodyPr>
            <a:lstStyle/>
            <a:p>
              <a:pPr algn="just">
                <a:lnSpc>
                  <a:spcPct val="150000"/>
                </a:lnSpc>
              </a:pP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基尔霍夫电流定律（KCL）用以确定节点处各电流间的关系。即在任一时刻，</a:t>
              </a:r>
              <a:r>
                <a:rPr lang="zh-CN" altLang="en-US" sz="2400" dirty="0">
                  <a:solidFill>
                    <a:srgbClr val="FF0000"/>
                  </a:solidFill>
                  <a:latin typeface="思源黑体 CN Light" panose="020B0300000000000000" pitchFamily="34" charset="-122"/>
                  <a:ea typeface="思源黑体 CN Light" panose="020B0300000000000000" pitchFamily="34" charset="-122"/>
                </a:rPr>
                <a:t>流入一个节点的电流总和等于从该节点流出的电流的总和</a:t>
              </a: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。如图1.28所示电路中，流进节点b的电流有I</a:t>
              </a:r>
              <a:r>
                <a:rPr lang="zh-CN" altLang="en-US" sz="2000" baseline="-25000" dirty="0">
                  <a:solidFill>
                    <a:schemeClr val="bg1">
                      <a:lumMod val="95000"/>
                    </a:schemeClr>
                  </a:solidFill>
                  <a:latin typeface="思源黑体 CN Light" panose="020B0300000000000000" pitchFamily="34" charset="-122"/>
                  <a:ea typeface="思源黑体 CN Light" panose="020B0300000000000000" pitchFamily="34" charset="-122"/>
                </a:rPr>
                <a:t>1</a:t>
              </a: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和I</a:t>
              </a:r>
              <a:r>
                <a:rPr lang="zh-CN" altLang="en-US" sz="2000" baseline="-25000" dirty="0">
                  <a:solidFill>
                    <a:schemeClr val="bg1">
                      <a:lumMod val="95000"/>
                    </a:schemeClr>
                  </a:solidFill>
                  <a:latin typeface="思源黑体 CN Light" panose="020B0300000000000000" pitchFamily="34" charset="-122"/>
                  <a:ea typeface="思源黑体 CN Light" panose="020B0300000000000000" pitchFamily="34" charset="-122"/>
                </a:rPr>
                <a:t>2</a:t>
              </a: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，它们的总和是I</a:t>
              </a:r>
              <a:r>
                <a:rPr lang="zh-CN" altLang="en-US" sz="2000" baseline="-25000" dirty="0">
                  <a:solidFill>
                    <a:schemeClr val="bg1">
                      <a:lumMod val="95000"/>
                    </a:schemeClr>
                  </a:solidFill>
                  <a:latin typeface="思源黑体 CN Light" panose="020B0300000000000000" pitchFamily="34" charset="-122"/>
                  <a:ea typeface="思源黑体 CN Light" panose="020B0300000000000000" pitchFamily="34" charset="-122"/>
                </a:rPr>
                <a:t>1</a:t>
              </a: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+I</a:t>
              </a:r>
              <a:r>
                <a:rPr lang="zh-CN" altLang="en-US" sz="2000" baseline="-25000" dirty="0">
                  <a:solidFill>
                    <a:schemeClr val="bg1">
                      <a:lumMod val="95000"/>
                    </a:schemeClr>
                  </a:solidFill>
                  <a:latin typeface="思源黑体 CN Light" panose="020B0300000000000000" pitchFamily="34" charset="-122"/>
                  <a:ea typeface="思源黑体 CN Light" panose="020B0300000000000000" pitchFamily="34" charset="-122"/>
                </a:rPr>
                <a:t>2</a:t>
              </a: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，而由节点b流出的电流只有I3，根据基尔霍夫电流定律，可写出节点b的节点方程</a:t>
              </a:r>
              <a:endPar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endParaRPr>
            </a:p>
          </p:txBody>
        </p:sp>
      </p:grpSp>
      <p:grpSp>
        <p:nvGrpSpPr>
          <p:cNvPr id="29" name="组合 28"/>
          <p:cNvGrpSpPr/>
          <p:nvPr/>
        </p:nvGrpSpPr>
        <p:grpSpPr>
          <a:xfrm>
            <a:off x="473511" y="-265105"/>
            <a:ext cx="5160995" cy="1210658"/>
            <a:chOff x="469460" y="-265105"/>
            <a:chExt cx="4802272" cy="1210658"/>
          </a:xfrm>
        </p:grpSpPr>
        <p:sp>
          <p:nvSpPr>
            <p:cNvPr id="34" name="饼形 6"/>
            <p:cNvSpPr/>
            <p:nvPr/>
          </p:nvSpPr>
          <p:spPr>
            <a:xfrm rot="16200000">
              <a:off x="664231" y="-45987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1269560" y="360163"/>
              <a:ext cx="4002172" cy="521970"/>
            </a:xfrm>
            <a:prstGeom prst="rect">
              <a:avLst/>
            </a:prstGeom>
            <a:noFill/>
          </p:spPr>
          <p:txBody>
            <a:bodyPr wrap="square" rtlCol="0">
              <a:spAutoFit/>
            </a:bodyPr>
            <a:lstStyle/>
            <a:p>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二、基尔霍夫电流定律</a:t>
              </a:r>
              <a:endPar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pic>
        <p:nvPicPr>
          <p:cNvPr id="60" name="图片 8"/>
          <p:cNvPicPr>
            <a:picLocks noChangeAspect="1"/>
          </p:cNvPicPr>
          <p:nvPr/>
        </p:nvPicPr>
        <p:blipFill>
          <a:blip r:embed="rId4"/>
          <a:stretch>
            <a:fillRect/>
          </a:stretch>
        </p:blipFill>
        <p:spPr>
          <a:xfrm>
            <a:off x="363220" y="3823335"/>
            <a:ext cx="3318510" cy="2381250"/>
          </a:xfrm>
          <a:prstGeom prst="rect">
            <a:avLst/>
          </a:prstGeom>
          <a:noFill/>
          <a:ln>
            <a:noFill/>
          </a:ln>
        </p:spPr>
      </p:pic>
      <p:graphicFrame>
        <p:nvGraphicFramePr>
          <p:cNvPr id="-2147482547" name="对象 -2147482548"/>
          <p:cNvGraphicFramePr>
            <a:graphicFrameLocks noChangeAspect="1"/>
          </p:cNvGraphicFramePr>
          <p:nvPr/>
        </p:nvGraphicFramePr>
        <p:xfrm>
          <a:off x="5233035" y="3321685"/>
          <a:ext cx="1959610" cy="715010"/>
        </p:xfrm>
        <a:graphic>
          <a:graphicData uri="http://schemas.openxmlformats.org/presentationml/2006/ole">
            <mc:AlternateContent xmlns:mc="http://schemas.openxmlformats.org/markup-compatibility/2006">
              <mc:Choice xmlns:v="urn:schemas-microsoft-com:vml" Requires="v">
                <p:oleObj spid="_x0000_s3076" name="" r:id="rId5" imgW="635000" imgH="228600" progId="Equation.3">
                  <p:embed/>
                </p:oleObj>
              </mc:Choice>
              <mc:Fallback>
                <p:oleObj name="" r:id="rId5" imgW="635000" imgH="228600" progId="Equation.3">
                  <p:embed/>
                  <p:pic>
                    <p:nvPicPr>
                      <p:cNvPr id="0" name="图片 3075"/>
                      <p:cNvPicPr/>
                      <p:nvPr/>
                    </p:nvPicPr>
                    <p:blipFill>
                      <a:blip r:embed="rId6"/>
                      <a:stretch>
                        <a:fillRect/>
                      </a:stretch>
                    </p:blipFill>
                    <p:spPr>
                      <a:xfrm>
                        <a:off x="5233035" y="3321685"/>
                        <a:ext cx="1959610" cy="715010"/>
                      </a:xfrm>
                      <a:prstGeom prst="rect">
                        <a:avLst/>
                      </a:prstGeom>
                      <a:noFill/>
                      <a:ln w="38100">
                        <a:noFill/>
                        <a:miter/>
                      </a:ln>
                    </p:spPr>
                  </p:pic>
                </p:oleObj>
              </mc:Fallback>
            </mc:AlternateContent>
          </a:graphicData>
        </a:graphic>
      </p:graphicFrame>
      <p:sp>
        <p:nvSpPr>
          <p:cNvPr id="3" name="文本框 2"/>
          <p:cNvSpPr txBox="1"/>
          <p:nvPr/>
        </p:nvSpPr>
        <p:spPr>
          <a:xfrm>
            <a:off x="3960495" y="4036060"/>
            <a:ext cx="4033520" cy="398780"/>
          </a:xfrm>
          <a:prstGeom prst="rect">
            <a:avLst/>
          </a:prstGeom>
          <a:solidFill>
            <a:srgbClr val="1F4E79"/>
          </a:solidFill>
        </p:spPr>
        <p:txBody>
          <a:bodyPr wrap="square">
            <a:spAutoFit/>
          </a:bodyPr>
          <a:p>
            <a:pPr indent="0" algn="just" defTabSz="266700">
              <a:spcAft>
                <a:spcPct val="0"/>
              </a:spcAft>
            </a:pP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上述节点电流方程可改写成</a:t>
            </a:r>
            <a:endPar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endParaRPr>
          </a:p>
        </p:txBody>
      </p:sp>
      <p:graphicFrame>
        <p:nvGraphicFramePr>
          <p:cNvPr id="-2147482546" name="对象 -2147482547"/>
          <p:cNvGraphicFramePr>
            <a:graphicFrameLocks noChangeAspect="1"/>
          </p:cNvGraphicFramePr>
          <p:nvPr/>
        </p:nvGraphicFramePr>
        <p:xfrm>
          <a:off x="5151120" y="4499610"/>
          <a:ext cx="2699385" cy="709295"/>
        </p:xfrm>
        <a:graphic>
          <a:graphicData uri="http://schemas.openxmlformats.org/presentationml/2006/ole">
            <mc:AlternateContent xmlns:mc="http://schemas.openxmlformats.org/markup-compatibility/2006">
              <mc:Choice xmlns:v="urn:schemas-microsoft-com:vml" Requires="v">
                <p:oleObj spid="_x0000_s5" name="" r:id="rId7" imgW="876300" imgH="228600" progId="Equation.DSMT4">
                  <p:embed/>
                </p:oleObj>
              </mc:Choice>
              <mc:Fallback>
                <p:oleObj name="" r:id="rId7" imgW="876300" imgH="228600" progId="Equation.DSMT4">
                  <p:embed/>
                  <p:pic>
                    <p:nvPicPr>
                      <p:cNvPr id="0" name="图片 4"/>
                      <p:cNvPicPr/>
                      <p:nvPr/>
                    </p:nvPicPr>
                    <p:blipFill>
                      <a:blip r:embed="rId8"/>
                      <a:stretch>
                        <a:fillRect/>
                      </a:stretch>
                    </p:blipFill>
                    <p:spPr>
                      <a:xfrm>
                        <a:off x="5151120" y="4499610"/>
                        <a:ext cx="2699385" cy="709295"/>
                      </a:xfrm>
                      <a:prstGeom prst="rect">
                        <a:avLst/>
                      </a:prstGeom>
                      <a:noFill/>
                      <a:ln w="38100">
                        <a:noFill/>
                        <a:miter/>
                      </a:ln>
                    </p:spPr>
                  </p:pic>
                </p:oleObj>
              </mc:Fallback>
            </mc:AlternateContent>
          </a:graphicData>
        </a:graphic>
      </p:graphicFrame>
      <p:graphicFrame>
        <p:nvGraphicFramePr>
          <p:cNvPr id="-2147482545" name="对象 -2147482546"/>
          <p:cNvGraphicFramePr>
            <a:graphicFrameLocks noChangeAspect="1"/>
          </p:cNvGraphicFramePr>
          <p:nvPr/>
        </p:nvGraphicFramePr>
        <p:xfrm>
          <a:off x="5510530" y="5513705"/>
          <a:ext cx="1403985" cy="544830"/>
        </p:xfrm>
        <a:graphic>
          <a:graphicData uri="http://schemas.openxmlformats.org/presentationml/2006/ole">
            <mc:AlternateContent xmlns:mc="http://schemas.openxmlformats.org/markup-compatibility/2006">
              <mc:Choice xmlns:v="urn:schemas-microsoft-com:vml" Requires="v">
                <p:oleObj spid="_x0000_s6" name="" r:id="rId9" imgW="482600" imgH="190500" progId="Equation.3">
                  <p:embed/>
                </p:oleObj>
              </mc:Choice>
              <mc:Fallback>
                <p:oleObj name="" r:id="rId9" imgW="482600" imgH="190500" progId="Equation.3">
                  <p:embed/>
                  <p:pic>
                    <p:nvPicPr>
                      <p:cNvPr id="0" name="图片 5"/>
                      <p:cNvPicPr/>
                      <p:nvPr/>
                    </p:nvPicPr>
                    <p:blipFill>
                      <a:blip r:embed="rId10"/>
                      <a:stretch>
                        <a:fillRect/>
                      </a:stretch>
                    </p:blipFill>
                    <p:spPr>
                      <a:xfrm>
                        <a:off x="5510530" y="5513705"/>
                        <a:ext cx="1403985" cy="544830"/>
                      </a:xfrm>
                      <a:prstGeom prst="rect">
                        <a:avLst/>
                      </a:prstGeom>
                      <a:noFill/>
                      <a:ln w="38100">
                        <a:solidFill>
                          <a:srgbClr val="1F4E79"/>
                        </a:solidFill>
                        <a:miter/>
                      </a:ln>
                    </p:spPr>
                  </p:pic>
                </p:oleObj>
              </mc:Fallback>
            </mc:AlternateContent>
          </a:graphicData>
        </a:graphic>
      </p:graphicFrame>
      <p:sp>
        <p:nvSpPr>
          <p:cNvPr id="7" name="文本框 6"/>
          <p:cNvSpPr txBox="1"/>
          <p:nvPr/>
        </p:nvSpPr>
        <p:spPr>
          <a:xfrm>
            <a:off x="4037965" y="5607685"/>
            <a:ext cx="651510" cy="398780"/>
          </a:xfrm>
          <a:prstGeom prst="rect">
            <a:avLst/>
          </a:prstGeom>
          <a:solidFill>
            <a:srgbClr val="1F4E79"/>
          </a:solidFill>
        </p:spPr>
        <p:txBody>
          <a:bodyPr wrap="square">
            <a:spAutoFit/>
          </a:bodyPr>
          <a:p>
            <a:pPr indent="0" algn="just" defTabSz="266700">
              <a:spcAft>
                <a:spcPct val="0"/>
              </a:spcAft>
            </a:pP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即：</a:t>
            </a:r>
            <a:endPar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endParaRPr>
          </a:p>
        </p:txBody>
      </p:sp>
      <p:sp>
        <p:nvSpPr>
          <p:cNvPr id="9" name="文本框 8"/>
          <p:cNvSpPr txBox="1"/>
          <p:nvPr/>
        </p:nvSpPr>
        <p:spPr>
          <a:xfrm>
            <a:off x="7112000" y="5273675"/>
            <a:ext cx="2851785" cy="1198880"/>
          </a:xfrm>
          <a:prstGeom prst="rect">
            <a:avLst/>
          </a:prstGeom>
          <a:solidFill>
            <a:srgbClr val="1F4E79"/>
          </a:solidFill>
        </p:spPr>
        <p:txBody>
          <a:bodyPr wrap="square">
            <a:spAutoFit/>
          </a:bodyPr>
          <a:p>
            <a:pPr indent="0" algn="just" defTabSz="266700">
              <a:spcAft>
                <a:spcPct val="0"/>
              </a:spcAft>
            </a:pPr>
            <a:r>
              <a:rPr lang="zh-CN" altLang="en-US" sz="2000" dirty="0">
                <a:solidFill>
                  <a:schemeClr val="bg1">
                    <a:lumMod val="95000"/>
                  </a:schemeClr>
                </a:solidFill>
                <a:latin typeface="思源黑体 CN Light" panose="020B0300000000000000" pitchFamily="34" charset="-122"/>
                <a:ea typeface="思源黑体 CN Light" panose="020B0300000000000000" pitchFamily="34" charset="-122"/>
              </a:rPr>
              <a:t>该式说明了</a:t>
            </a:r>
            <a:r>
              <a:rPr lang="zh-CN" altLang="en-US" sz="2400" dirty="0">
                <a:solidFill>
                  <a:srgbClr val="FF0000"/>
                </a:solidFill>
                <a:latin typeface="思源黑体 CN Light" panose="020B0300000000000000" pitchFamily="34" charset="-122"/>
                <a:ea typeface="思源黑体 CN Light" panose="020B0300000000000000" pitchFamily="34" charset="-122"/>
              </a:rPr>
              <a:t>汇聚于某节点的电流代数和等于零</a:t>
            </a:r>
            <a:endParaRPr lang="zh-CN" altLang="en-US" sz="2400" dirty="0">
              <a:solidFill>
                <a:srgbClr val="FF0000"/>
              </a:solidFill>
              <a:latin typeface="思源黑体 CN Light" panose="020B0300000000000000" pitchFamily="34" charset="-122"/>
              <a:ea typeface="思源黑体 CN Light" panose="020B0300000000000000" pitchFamily="34" charset="-122"/>
            </a:endParaRPr>
          </a:p>
        </p:txBody>
      </p:sp>
      <p:pic>
        <p:nvPicPr>
          <p:cNvPr id="62" name="图片 102" descr="（1-2）项目一任务三基尔霍夫电流定律"/>
          <p:cNvPicPr>
            <a:picLocks noChangeAspect="1"/>
          </p:cNvPicPr>
          <p:nvPr/>
        </p:nvPicPr>
        <p:blipFill>
          <a:blip r:embed="rId11"/>
          <a:stretch>
            <a:fillRect/>
          </a:stretch>
        </p:blipFill>
        <p:spPr>
          <a:xfrm>
            <a:off x="10220325" y="4036695"/>
            <a:ext cx="1733550" cy="1733550"/>
          </a:xfrm>
          <a:prstGeom prst="rect">
            <a:avLst/>
          </a:prstGeom>
          <a:noFill/>
          <a:ln>
            <a:noFill/>
          </a:ln>
        </p:spPr>
      </p:pic>
      <p:sp>
        <p:nvSpPr>
          <p:cNvPr id="10" name="文本框 9"/>
          <p:cNvSpPr txBox="1"/>
          <p:nvPr/>
        </p:nvSpPr>
        <p:spPr>
          <a:xfrm>
            <a:off x="9963785" y="5881370"/>
            <a:ext cx="2228215" cy="433070"/>
          </a:xfrm>
          <a:prstGeom prst="rect">
            <a:avLst/>
          </a:prstGeom>
        </p:spPr>
        <p:txBody>
          <a:bodyPr wrap="square">
            <a:noAutofit/>
          </a:bodyPr>
          <a:p>
            <a:pPr indent="0" algn="ctr" defTabSz="266700" fontAlgn="auto">
              <a:spcAft>
                <a:spcPct val="0"/>
              </a:spcAft>
            </a:pPr>
            <a:r>
              <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rPr>
              <a:t>基尔霍夫电流定律</a:t>
            </a:r>
            <a:endParaRPr lang="zh-CN" altLang="en-US" sz="18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1146220" y="1042788"/>
            <a:ext cx="10032642" cy="17532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rPr>
              <a:t>     在列节点电流方程以前，先要</a:t>
            </a:r>
            <a:r>
              <a:rPr lang="en-US" altLang="zh-CN" dirty="0">
                <a:solidFill>
                  <a:srgbClr val="FF0000"/>
                </a:solidFill>
                <a:latin typeface="思源黑体 CN Light" panose="020B0300000000000000" pitchFamily="34" charset="-122"/>
                <a:ea typeface="思源黑体 CN Light" panose="020B0300000000000000" pitchFamily="34" charset="-122"/>
              </a:rPr>
              <a:t>选定</a:t>
            </a:r>
            <a:r>
              <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rPr>
              <a:t>各支路电流的</a:t>
            </a:r>
            <a:r>
              <a:rPr lang="en-US" altLang="zh-CN" dirty="0">
                <a:solidFill>
                  <a:srgbClr val="FF0000"/>
                </a:solidFill>
                <a:latin typeface="思源黑体 CN Light" panose="020B0300000000000000" pitchFamily="34" charset="-122"/>
                <a:ea typeface="思源黑体 CN Light" panose="020B0300000000000000" pitchFamily="34" charset="-122"/>
              </a:rPr>
              <a:t>参考方向</a:t>
            </a:r>
            <a:r>
              <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rPr>
              <a:t>，通常把流进节点的电流前面取正号，而流出节点的电流前面取负号。</a:t>
            </a:r>
            <a:r>
              <a:rPr lang="zh-CN" altLang="en-US" dirty="0">
                <a:solidFill>
                  <a:schemeClr val="tx1">
                    <a:lumMod val="75000"/>
                    <a:lumOff val="25000"/>
                  </a:schemeClr>
                </a:solidFill>
                <a:latin typeface="思源黑体 CN Light" panose="020B0300000000000000" pitchFamily="34" charset="-122"/>
                <a:ea typeface="思源黑体 CN Light" panose="020B0300000000000000" pitchFamily="34" charset="-122"/>
              </a:rPr>
              <a:t>下</a:t>
            </a:r>
            <a:r>
              <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rPr>
              <a:t>图所示电路有五条支路的电流汇聚于一个节点，参考方向均已选定，其中I</a:t>
            </a:r>
            <a:r>
              <a:rPr lang="en-US" altLang="zh-CN" baseline="-25000" dirty="0">
                <a:solidFill>
                  <a:schemeClr val="tx1">
                    <a:lumMod val="75000"/>
                    <a:lumOff val="25000"/>
                  </a:schemeClr>
                </a:solidFill>
                <a:latin typeface="思源黑体 CN Light" panose="020B0300000000000000" pitchFamily="34" charset="-122"/>
                <a:ea typeface="思源黑体 CN Light" panose="020B0300000000000000" pitchFamily="34" charset="-122"/>
              </a:rPr>
              <a:t>1</a:t>
            </a:r>
            <a:r>
              <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rPr>
              <a:t>、I</a:t>
            </a:r>
            <a:r>
              <a:rPr lang="en-US" altLang="zh-CN" baseline="-25000" dirty="0">
                <a:solidFill>
                  <a:schemeClr val="tx1">
                    <a:lumMod val="75000"/>
                    <a:lumOff val="25000"/>
                  </a:schemeClr>
                </a:solidFill>
                <a:latin typeface="思源黑体 CN Light" panose="020B0300000000000000" pitchFamily="34" charset="-122"/>
                <a:ea typeface="思源黑体 CN Light" panose="020B0300000000000000" pitchFamily="34" charset="-122"/>
              </a:rPr>
              <a:t>2</a:t>
            </a:r>
            <a:r>
              <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rPr>
              <a:t>、I</a:t>
            </a:r>
            <a:r>
              <a:rPr lang="en-US" altLang="zh-CN" baseline="-25000" dirty="0">
                <a:solidFill>
                  <a:schemeClr val="tx1">
                    <a:lumMod val="75000"/>
                    <a:lumOff val="25000"/>
                  </a:schemeClr>
                </a:solidFill>
                <a:latin typeface="思源黑体 CN Light" panose="020B0300000000000000" pitchFamily="34" charset="-122"/>
                <a:ea typeface="思源黑体 CN Light" panose="020B0300000000000000" pitchFamily="34" charset="-122"/>
              </a:rPr>
              <a:t>4</a:t>
            </a:r>
            <a:r>
              <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rPr>
              <a:t>是流进节点，应取正号，而电流I</a:t>
            </a:r>
            <a:r>
              <a:rPr lang="en-US" altLang="zh-CN" baseline="-25000" dirty="0">
                <a:solidFill>
                  <a:schemeClr val="tx1">
                    <a:lumMod val="75000"/>
                    <a:lumOff val="25000"/>
                  </a:schemeClr>
                </a:solidFill>
                <a:latin typeface="思源黑体 CN Light" panose="020B0300000000000000" pitchFamily="34" charset="-122"/>
                <a:ea typeface="思源黑体 CN Light" panose="020B0300000000000000" pitchFamily="34" charset="-122"/>
              </a:rPr>
              <a:t>3</a:t>
            </a:r>
            <a:r>
              <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rPr>
              <a:t>、I</a:t>
            </a:r>
            <a:r>
              <a:rPr lang="en-US" altLang="zh-CN" baseline="-25000" dirty="0">
                <a:solidFill>
                  <a:schemeClr val="tx1">
                    <a:lumMod val="75000"/>
                    <a:lumOff val="25000"/>
                  </a:schemeClr>
                </a:solidFill>
                <a:latin typeface="思源黑体 CN Light" panose="020B0300000000000000" pitchFamily="34" charset="-122"/>
                <a:ea typeface="思源黑体 CN Light" panose="020B0300000000000000" pitchFamily="34" charset="-122"/>
              </a:rPr>
              <a:t>5</a:t>
            </a:r>
            <a:r>
              <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rPr>
              <a:t>是由节点流出，应取负号，则该节点的电流方程为</a:t>
            </a:r>
            <a:endPar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二、</a:t>
              </a:r>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基尔霍夫电流定律</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graphicFrame>
        <p:nvGraphicFramePr>
          <p:cNvPr id="-2147482544" name="对象 -2147482545"/>
          <p:cNvGraphicFramePr>
            <a:graphicFrameLocks noChangeAspect="1"/>
          </p:cNvGraphicFramePr>
          <p:nvPr/>
        </p:nvGraphicFramePr>
        <p:xfrm>
          <a:off x="4308475" y="5475605"/>
          <a:ext cx="3708400" cy="617855"/>
        </p:xfrm>
        <a:graphic>
          <a:graphicData uri="http://schemas.openxmlformats.org/presentationml/2006/ole">
            <mc:AlternateContent xmlns:mc="http://schemas.openxmlformats.org/markup-compatibility/2006">
              <mc:Choice xmlns:v="urn:schemas-microsoft-com:vml" Requires="v">
                <p:oleObj spid="_x0000_s13" name="" r:id="rId1" imgW="1384935" imgH="228600" progId="Equation.3">
                  <p:embed/>
                </p:oleObj>
              </mc:Choice>
              <mc:Fallback>
                <p:oleObj name="" r:id="rId1" imgW="1384935" imgH="228600" progId="Equation.3">
                  <p:embed/>
                  <p:pic>
                    <p:nvPicPr>
                      <p:cNvPr id="0" name="图片 12"/>
                      <p:cNvPicPr/>
                      <p:nvPr/>
                    </p:nvPicPr>
                    <p:blipFill>
                      <a:blip r:embed="rId2"/>
                      <a:stretch>
                        <a:fillRect/>
                      </a:stretch>
                    </p:blipFill>
                    <p:spPr>
                      <a:xfrm>
                        <a:off x="4308475" y="5475605"/>
                        <a:ext cx="3708400" cy="617855"/>
                      </a:xfrm>
                      <a:prstGeom prst="rect">
                        <a:avLst/>
                      </a:prstGeom>
                      <a:noFill/>
                      <a:ln w="38100">
                        <a:noFill/>
                        <a:miter/>
                      </a:ln>
                    </p:spPr>
                  </p:pic>
                </p:oleObj>
              </mc:Fallback>
            </mc:AlternateContent>
          </a:graphicData>
        </a:graphic>
      </p:graphicFrame>
      <p:pic>
        <p:nvPicPr>
          <p:cNvPr id="63" name="图片 13" descr="1"/>
          <p:cNvPicPr>
            <a:picLocks noChangeAspect="1"/>
          </p:cNvPicPr>
          <p:nvPr/>
        </p:nvPicPr>
        <p:blipFill>
          <a:blip r:embed="rId3"/>
          <a:stretch>
            <a:fillRect/>
          </a:stretch>
        </p:blipFill>
        <p:spPr>
          <a:xfrm>
            <a:off x="4471670" y="3046730"/>
            <a:ext cx="3545205" cy="208978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3"/>
          <p:cNvSpPr txBox="1"/>
          <p:nvPr/>
        </p:nvSpPr>
        <p:spPr>
          <a:xfrm>
            <a:off x="1146220" y="1042788"/>
            <a:ext cx="10032642" cy="9220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dirty="0">
                <a:solidFill>
                  <a:schemeClr val="tx1">
                    <a:lumMod val="75000"/>
                    <a:lumOff val="25000"/>
                  </a:schemeClr>
                </a:solidFill>
                <a:latin typeface="思源黑体 CN Light" panose="020B0300000000000000" pitchFamily="34" charset="-122"/>
                <a:ea typeface="思源黑体 CN Light" panose="020B0300000000000000" pitchFamily="34" charset="-122"/>
              </a:rPr>
              <a:t>     </a:t>
            </a:r>
            <a:r>
              <a:rPr dirty="0">
                <a:latin typeface="思源黑体 CN Light" panose="020B0300000000000000" pitchFamily="34" charset="-122"/>
                <a:ea typeface="思源黑体 CN Light" panose="020B0300000000000000" pitchFamily="34" charset="-122"/>
              </a:rPr>
              <a:t>基尔霍夫电流定律对于包围着几个节点的封闭面也是适用的。</a:t>
            </a:r>
            <a:r>
              <a:rPr lang="zh-CN" dirty="0">
                <a:latin typeface="思源黑体 CN Light" panose="020B0300000000000000" pitchFamily="34" charset="-122"/>
                <a:ea typeface="思源黑体 CN Light" panose="020B0300000000000000" pitchFamily="34" charset="-122"/>
              </a:rPr>
              <a:t>下</a:t>
            </a:r>
            <a:r>
              <a:rPr dirty="0">
                <a:latin typeface="思源黑体 CN Light" panose="020B0300000000000000" pitchFamily="34" charset="-122"/>
                <a:ea typeface="思源黑体 CN Light" panose="020B0300000000000000" pitchFamily="34" charset="-122"/>
              </a:rPr>
              <a:t>图中虚线所示的封闭面内有三个节点，各支路电流的参考方向已选定如图所示，则三个节点的电流方程为</a:t>
            </a:r>
            <a:endParaRPr dirty="0">
              <a:latin typeface="思源黑体 CN Light" panose="020B0300000000000000" pitchFamily="34" charset="-122"/>
              <a:ea typeface="思源黑体 CN Light" panose="020B0300000000000000" pitchFamily="34" charset="-122"/>
            </a:endParaRPr>
          </a:p>
        </p:txBody>
      </p:sp>
      <p:grpSp>
        <p:nvGrpSpPr>
          <p:cNvPr id="6" name="组合 5"/>
          <p:cNvGrpSpPr/>
          <p:nvPr/>
        </p:nvGrpSpPr>
        <p:grpSpPr>
          <a:xfrm>
            <a:off x="451812" y="-359472"/>
            <a:ext cx="6069330" cy="1210658"/>
            <a:chOff x="415234" y="-327275"/>
            <a:chExt cx="6069330" cy="1210658"/>
          </a:xfrm>
        </p:grpSpPr>
        <p:sp>
          <p:nvSpPr>
            <p:cNvPr id="7" name="饼形 6"/>
            <p:cNvSpPr/>
            <p:nvPr/>
          </p:nvSpPr>
          <p:spPr>
            <a:xfrm rot="16200000">
              <a:off x="610005" y="-522046"/>
              <a:ext cx="1210658" cy="1600200"/>
            </a:xfrm>
            <a:prstGeom prst="pie">
              <a:avLst>
                <a:gd name="adj1" fmla="val 10780140"/>
                <a:gd name="adj2" fmla="val 16200000"/>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546360" y="360163"/>
              <a:ext cx="149859" cy="17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269309" y="360430"/>
              <a:ext cx="5215255" cy="521970"/>
            </a:xfrm>
            <a:prstGeom prst="rect">
              <a:avLst/>
            </a:prstGeom>
            <a:noFill/>
          </p:spPr>
          <p:txBody>
            <a:bodyPr wrap="square" rtlCol="0">
              <a:spAutoFit/>
            </a:bodyPr>
            <a:lstStyle/>
            <a:p>
              <a:r>
                <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rPr>
                <a:t>二、</a:t>
              </a:r>
              <a:r>
                <a:rPr lang="zh-CN"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基尔霍夫电流定律</a:t>
              </a:r>
              <a:endParaRPr lang="zh-CN" altLang="en-US" sz="2800" spc="3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pic>
        <p:nvPicPr>
          <p:cNvPr id="64" name="图片 12" descr="1"/>
          <p:cNvPicPr>
            <a:picLocks noChangeAspect="1"/>
          </p:cNvPicPr>
          <p:nvPr/>
        </p:nvPicPr>
        <p:blipFill>
          <a:blip r:embed="rId1"/>
          <a:stretch>
            <a:fillRect/>
          </a:stretch>
        </p:blipFill>
        <p:spPr>
          <a:xfrm>
            <a:off x="1666240" y="2448560"/>
            <a:ext cx="3413125" cy="2323465"/>
          </a:xfrm>
          <a:prstGeom prst="rect">
            <a:avLst/>
          </a:prstGeom>
          <a:noFill/>
          <a:ln>
            <a:noFill/>
          </a:ln>
        </p:spPr>
      </p:pic>
      <p:graphicFrame>
        <p:nvGraphicFramePr>
          <p:cNvPr id="-2147482543" name="对象 -2147482544"/>
          <p:cNvGraphicFramePr>
            <a:graphicFrameLocks noChangeAspect="1"/>
          </p:cNvGraphicFramePr>
          <p:nvPr/>
        </p:nvGraphicFramePr>
        <p:xfrm>
          <a:off x="6870700" y="2040255"/>
          <a:ext cx="2288540" cy="2162810"/>
        </p:xfrm>
        <a:graphic>
          <a:graphicData uri="http://schemas.openxmlformats.org/presentationml/2006/ole">
            <mc:AlternateContent xmlns:mc="http://schemas.openxmlformats.org/markup-compatibility/2006">
              <mc:Choice xmlns:v="urn:schemas-microsoft-com:vml" Requires="v">
                <p:oleObj spid="_x0000_s3076" name="" r:id="rId2" imgW="723900" imgH="685800" progId="Equation.3">
                  <p:embed/>
                </p:oleObj>
              </mc:Choice>
              <mc:Fallback>
                <p:oleObj name="" r:id="rId2" imgW="723900" imgH="685800" progId="Equation.3">
                  <p:embed/>
                  <p:pic>
                    <p:nvPicPr>
                      <p:cNvPr id="0" name="图片 3075"/>
                      <p:cNvPicPr/>
                      <p:nvPr/>
                    </p:nvPicPr>
                    <p:blipFill>
                      <a:blip r:embed="rId3"/>
                      <a:stretch>
                        <a:fillRect/>
                      </a:stretch>
                    </p:blipFill>
                    <p:spPr>
                      <a:xfrm>
                        <a:off x="6870700" y="2040255"/>
                        <a:ext cx="2288540" cy="2162810"/>
                      </a:xfrm>
                      <a:prstGeom prst="rect">
                        <a:avLst/>
                      </a:prstGeom>
                      <a:noFill/>
                      <a:ln w="38100">
                        <a:noFill/>
                        <a:miter/>
                      </a:ln>
                    </p:spPr>
                  </p:pic>
                </p:oleObj>
              </mc:Fallback>
            </mc:AlternateContent>
          </a:graphicData>
        </a:graphic>
      </p:graphicFrame>
      <p:sp>
        <p:nvSpPr>
          <p:cNvPr id="3" name="文本框 2"/>
          <p:cNvSpPr txBox="1"/>
          <p:nvPr/>
        </p:nvSpPr>
        <p:spPr>
          <a:xfrm>
            <a:off x="5608955" y="4235768"/>
            <a:ext cx="5080000" cy="368300"/>
          </a:xfrm>
          <a:prstGeom prst="rect">
            <a:avLst/>
          </a:prstGeom>
        </p:spPr>
        <p:txBody>
          <a:bodyPr>
            <a:spAutoFit/>
          </a:bodyPr>
          <a:p>
            <a:pPr indent="0" algn="just" defTabSz="266700">
              <a:spcAft>
                <a:spcPct val="0"/>
              </a:spcAft>
            </a:pPr>
            <a:r>
              <a:rPr dirty="0">
                <a:latin typeface="思源黑体 CN Light" panose="020B0300000000000000" pitchFamily="34" charset="-122"/>
                <a:ea typeface="思源黑体 CN Light" panose="020B0300000000000000" pitchFamily="34" charset="-122"/>
              </a:rPr>
              <a:t>将上面三式相加便得</a:t>
            </a:r>
            <a:endParaRPr dirty="0">
              <a:latin typeface="思源黑体 CN Light" panose="020B0300000000000000" pitchFamily="34" charset="-122"/>
              <a:ea typeface="思源黑体 CN Light" panose="020B0300000000000000" pitchFamily="34" charset="-122"/>
            </a:endParaRPr>
          </a:p>
        </p:txBody>
      </p:sp>
      <p:graphicFrame>
        <p:nvGraphicFramePr>
          <p:cNvPr id="-2147482542" name="对象 -2147482543"/>
          <p:cNvGraphicFramePr>
            <a:graphicFrameLocks noChangeAspect="1"/>
          </p:cNvGraphicFramePr>
          <p:nvPr/>
        </p:nvGraphicFramePr>
        <p:xfrm>
          <a:off x="7077710" y="4772025"/>
          <a:ext cx="1986280" cy="530860"/>
        </p:xfrm>
        <a:graphic>
          <a:graphicData uri="http://schemas.openxmlformats.org/presentationml/2006/ole">
            <mc:AlternateContent xmlns:mc="http://schemas.openxmlformats.org/markup-compatibility/2006">
              <mc:Choice xmlns:v="urn:schemas-microsoft-com:vml" Requires="v">
                <p:oleObj spid="_x0000_s4" name="" r:id="rId4" imgW="863600" imgH="228600" progId="Equation.3">
                  <p:embed/>
                </p:oleObj>
              </mc:Choice>
              <mc:Fallback>
                <p:oleObj name="" r:id="rId4" imgW="863600" imgH="228600" progId="Equation.3">
                  <p:embed/>
                  <p:pic>
                    <p:nvPicPr>
                      <p:cNvPr id="0" name="图片 3"/>
                      <p:cNvPicPr/>
                      <p:nvPr/>
                    </p:nvPicPr>
                    <p:blipFill>
                      <a:blip r:embed="rId5"/>
                      <a:stretch>
                        <a:fillRect/>
                      </a:stretch>
                    </p:blipFill>
                    <p:spPr>
                      <a:xfrm>
                        <a:off x="7077710" y="4772025"/>
                        <a:ext cx="1986280" cy="530860"/>
                      </a:xfrm>
                      <a:prstGeom prst="rect">
                        <a:avLst/>
                      </a:prstGeom>
                      <a:noFill/>
                      <a:ln w="38100">
                        <a:noFill/>
                        <a:miter/>
                      </a:ln>
                    </p:spPr>
                  </p:pic>
                </p:oleObj>
              </mc:Fallback>
            </mc:AlternateContent>
          </a:graphicData>
        </a:graphic>
      </p:graphicFrame>
      <p:graphicFrame>
        <p:nvGraphicFramePr>
          <p:cNvPr id="-2147482541" name="对象 -2147482542"/>
          <p:cNvGraphicFramePr>
            <a:graphicFrameLocks noChangeAspect="1"/>
          </p:cNvGraphicFramePr>
          <p:nvPr/>
        </p:nvGraphicFramePr>
        <p:xfrm>
          <a:off x="7166610" y="5751195"/>
          <a:ext cx="1144905" cy="444500"/>
        </p:xfrm>
        <a:graphic>
          <a:graphicData uri="http://schemas.openxmlformats.org/presentationml/2006/ole">
            <mc:AlternateContent xmlns:mc="http://schemas.openxmlformats.org/markup-compatibility/2006">
              <mc:Choice xmlns:v="urn:schemas-microsoft-com:vml" Requires="v">
                <p:oleObj spid="_x0000_s5" name="" r:id="rId6" imgW="482600" imgH="190500" progId="Equation.3">
                  <p:embed/>
                </p:oleObj>
              </mc:Choice>
              <mc:Fallback>
                <p:oleObj name="" r:id="rId6" imgW="482600" imgH="190500" progId="Equation.3">
                  <p:embed/>
                  <p:pic>
                    <p:nvPicPr>
                      <p:cNvPr id="0" name="图片 4"/>
                      <p:cNvPicPr/>
                      <p:nvPr/>
                    </p:nvPicPr>
                    <p:blipFill>
                      <a:blip r:embed="rId7"/>
                      <a:stretch>
                        <a:fillRect/>
                      </a:stretch>
                    </p:blipFill>
                    <p:spPr>
                      <a:xfrm>
                        <a:off x="7166610" y="5751195"/>
                        <a:ext cx="1144905" cy="444500"/>
                      </a:xfrm>
                      <a:prstGeom prst="rect">
                        <a:avLst/>
                      </a:prstGeom>
                      <a:noFill/>
                      <a:ln w="38100">
                        <a:noFill/>
                        <a:miter/>
                      </a:ln>
                    </p:spPr>
                  </p:pic>
                </p:oleObj>
              </mc:Fallback>
            </mc:AlternateContent>
          </a:graphicData>
        </a:graphic>
      </p:graphicFrame>
      <p:sp>
        <p:nvSpPr>
          <p:cNvPr id="10" name="文本框 9"/>
          <p:cNvSpPr txBox="1"/>
          <p:nvPr/>
        </p:nvSpPr>
        <p:spPr>
          <a:xfrm>
            <a:off x="5735955" y="5302568"/>
            <a:ext cx="5080000" cy="368300"/>
          </a:xfrm>
          <a:prstGeom prst="rect">
            <a:avLst/>
          </a:prstGeom>
        </p:spPr>
        <p:txBody>
          <a:bodyPr>
            <a:spAutoFit/>
          </a:bodyPr>
          <a:p>
            <a:pPr indent="0" algn="just" defTabSz="266700">
              <a:spcAft>
                <a:spcPct val="0"/>
              </a:spcAft>
            </a:pPr>
            <a:r>
              <a:rPr lang="zh-CN" dirty="0">
                <a:latin typeface="思源黑体 CN Light" panose="020B0300000000000000" pitchFamily="34" charset="-122"/>
                <a:ea typeface="思源黑体 CN Light" panose="020B0300000000000000" pitchFamily="34" charset="-122"/>
              </a:rPr>
              <a:t>或者写成</a:t>
            </a:r>
            <a:endParaRPr lang="en-US" altLang="zh-CN" dirty="0">
              <a:latin typeface="思源黑体 CN Light" panose="020B0300000000000000" pitchFamily="34" charset="-122"/>
              <a:ea typeface="思源黑体 CN Light" panose="020B0300000000000000" pitchFamily="34" charset="-122"/>
            </a:endParaRPr>
          </a:p>
        </p:txBody>
      </p:sp>
      <p:sp>
        <p:nvSpPr>
          <p:cNvPr id="12" name="文本框 11"/>
          <p:cNvSpPr txBox="1"/>
          <p:nvPr/>
        </p:nvSpPr>
        <p:spPr>
          <a:xfrm>
            <a:off x="8710295" y="5671185"/>
            <a:ext cx="2533650" cy="645160"/>
          </a:xfrm>
          <a:prstGeom prst="rect">
            <a:avLst/>
          </a:prstGeom>
          <a:ln w="38100">
            <a:solidFill>
              <a:srgbClr val="1F4E79"/>
            </a:solidFill>
          </a:ln>
        </p:spPr>
        <p:txBody>
          <a:bodyPr wrap="square">
            <a:spAutoFit/>
          </a:bodyPr>
          <a:p>
            <a:pPr marL="0" indent="0" algn="just" defTabSz="266700">
              <a:spcAft>
                <a:spcPct val="0"/>
              </a:spcAft>
            </a:pPr>
            <a:r>
              <a:rPr sz="1800" dirty="0">
                <a:latin typeface="思源黑体 CN Light" panose="020B0300000000000000" pitchFamily="34" charset="-122"/>
                <a:ea typeface="思源黑体 CN Light" panose="020B0300000000000000" pitchFamily="34" charset="-122"/>
              </a:rPr>
              <a:t>可见通过任一封闭面的电流代数和也等于零</a:t>
            </a:r>
            <a:endParaRPr sz="1800" dirty="0">
              <a:latin typeface="思源黑体 CN Light" panose="020B0300000000000000" pitchFamily="34" charset="-122"/>
              <a:ea typeface="思源黑体 CN Light"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ags/tag1.xml><?xml version="1.0" encoding="utf-8"?>
<p:tagLst xmlns:p="http://schemas.openxmlformats.org/presentationml/2006/main">
  <p:tag name="KSO_WM_DIAGRAM_VIRTUALLY_FRAME" val="{&quot;height&quot;:375.5886614173229,&quot;left&quot;:33.1,&quot;top&quot;:91.25,&quot;width&quot;:892.3}"/>
</p:tagLst>
</file>

<file path=ppt/tags/tag10.xml><?xml version="1.0" encoding="utf-8"?>
<p:tagLst xmlns:p="http://schemas.openxmlformats.org/presentationml/2006/main">
  <p:tag name="KSO_WM_DIAGRAM_VIRTUALLY_FRAME" val="{&quot;height&quot;:375.5886614173229,&quot;left&quot;:33.1,&quot;top&quot;:91.25,&quot;width&quot;:892.3}"/>
</p:tagLst>
</file>

<file path=ppt/tags/tag11.xml><?xml version="1.0" encoding="utf-8"?>
<p:tagLst xmlns:p="http://schemas.openxmlformats.org/presentationml/2006/main">
  <p:tag name="KSO_WM_DIAGRAM_VIRTUALLY_FRAME" val="{&quot;height&quot;:375.5886614173229,&quot;left&quot;:33.1,&quot;top&quot;:91.25,&quot;width&quot;:892.3}"/>
</p:tagLst>
</file>

<file path=ppt/tags/tag12.xml><?xml version="1.0" encoding="utf-8"?>
<p:tagLst xmlns:p="http://schemas.openxmlformats.org/presentationml/2006/main">
  <p:tag name="KSO_WM_DIAGRAM_VIRTUALLY_FRAME" val="{&quot;height&quot;:375.5886614173229,&quot;left&quot;:33.1,&quot;top&quot;:91.25,&quot;width&quot;:892.3}"/>
</p:tagLst>
</file>

<file path=ppt/tags/tag13.xml><?xml version="1.0" encoding="utf-8"?>
<p:tagLst xmlns:p="http://schemas.openxmlformats.org/presentationml/2006/main">
  <p:tag name="KSO_WM_DIAGRAM_VIRTUALLY_FRAME" val="{&quot;height&quot;:375.5886614173229,&quot;left&quot;:33.1,&quot;top&quot;:91.25,&quot;width&quot;:892.3}"/>
</p:tagLst>
</file>

<file path=ppt/tags/tag14.xml><?xml version="1.0" encoding="utf-8"?>
<p:tagLst xmlns:p="http://schemas.openxmlformats.org/presentationml/2006/main">
  <p:tag name="KSO_WM_DIAGRAM_VIRTUALLY_FRAME" val="{&quot;height&quot;:375.5886614173229,&quot;left&quot;:33.1,&quot;top&quot;:91.25,&quot;width&quot;:892.3}"/>
</p:tagLst>
</file>

<file path=ppt/tags/tag15.xml><?xml version="1.0" encoding="utf-8"?>
<p:tagLst xmlns:p="http://schemas.openxmlformats.org/presentationml/2006/main">
  <p:tag name="KSO_WM_DIAGRAM_VIRTUALLY_FRAME" val="{&quot;height&quot;:375.5886614173229,&quot;left&quot;:33.1,&quot;top&quot;:91.25,&quot;width&quot;:892.3}"/>
</p:tagLst>
</file>

<file path=ppt/tags/tag16.xml><?xml version="1.0" encoding="utf-8"?>
<p:tagLst xmlns:p="http://schemas.openxmlformats.org/presentationml/2006/main">
  <p:tag name="KSO_WM_DIAGRAM_VIRTUALLY_FRAME" val="{&quot;height&quot;:375.5886614173229,&quot;left&quot;:33.1,&quot;top&quot;:91.25,&quot;width&quot;:892.3}"/>
</p:tagLst>
</file>

<file path=ppt/tags/tag17.xml><?xml version="1.0" encoding="utf-8"?>
<p:tagLst xmlns:p="http://schemas.openxmlformats.org/presentationml/2006/main">
  <p:tag name="KSO_WM_DIAGRAM_VIRTUALLY_FRAME" val="{&quot;height&quot;:320.5161417322835,&quot;left&quot;:51.79732283464567,&quot;top&quot;:146.32251968503937,&quot;width&quot;:856.4053543307087}"/>
</p:tagLst>
</file>

<file path=ppt/tags/tag18.xml><?xml version="1.0" encoding="utf-8"?>
<p:tagLst xmlns:p="http://schemas.openxmlformats.org/presentationml/2006/main">
  <p:tag name="KSO_WM_DIAGRAM_VIRTUALLY_FRAME" val="{&quot;height&quot;:320.5161417322835,&quot;left&quot;:51.79732283464567,&quot;top&quot;:146.32251968503937,&quot;width&quot;:856.4053543307087}"/>
</p:tagLst>
</file>

<file path=ppt/tags/tag19.xml><?xml version="1.0" encoding="utf-8"?>
<p:tagLst xmlns:p="http://schemas.openxmlformats.org/presentationml/2006/main">
  <p:tag name="KSO_WM_DIAGRAM_VIRTUALLY_FRAME" val="{&quot;height&quot;:320.5161417322835,&quot;left&quot;:51.79732283464567,&quot;top&quot;:146.32251968503937,&quot;width&quot;:856.4053543307087}"/>
</p:tagLst>
</file>

<file path=ppt/tags/tag2.xml><?xml version="1.0" encoding="utf-8"?>
<p:tagLst xmlns:p="http://schemas.openxmlformats.org/presentationml/2006/main">
  <p:tag name="KSO_WM_DIAGRAM_VIRTUALLY_FRAME" val="{&quot;height&quot;:375.5886614173229,&quot;left&quot;:33.1,&quot;top&quot;:91.25,&quot;width&quot;:892.3}"/>
</p:tagLst>
</file>

<file path=ppt/tags/tag20.xml><?xml version="1.0" encoding="utf-8"?>
<p:tagLst xmlns:p="http://schemas.openxmlformats.org/presentationml/2006/main">
  <p:tag name="ISPRING_PRESENTATION_TITLE" val="oo"/>
  <p:tag name="commondata" val="eyJoZGlkIjoiMjQ1MzA4MDgxZTYyNTI3ZWE4MzgwNmM0OTg1MTk3NmEifQ=="/>
</p:tagLst>
</file>

<file path=ppt/tags/tag3.xml><?xml version="1.0" encoding="utf-8"?>
<p:tagLst xmlns:p="http://schemas.openxmlformats.org/presentationml/2006/main">
  <p:tag name="KSO_WM_DIAGRAM_VIRTUALLY_FRAME" val="{&quot;height&quot;:375.5886614173229,&quot;left&quot;:33.1,&quot;top&quot;:91.25,&quot;width&quot;:892.3}"/>
</p:tagLst>
</file>

<file path=ppt/tags/tag4.xml><?xml version="1.0" encoding="utf-8"?>
<p:tagLst xmlns:p="http://schemas.openxmlformats.org/presentationml/2006/main">
  <p:tag name="KSO_WM_DIAGRAM_VIRTUALLY_FRAME" val="{&quot;height&quot;:375.5886614173229,&quot;left&quot;:33.1,&quot;top&quot;:91.25,&quot;width&quot;:892.3}"/>
</p:tagLst>
</file>

<file path=ppt/tags/tag5.xml><?xml version="1.0" encoding="utf-8"?>
<p:tagLst xmlns:p="http://schemas.openxmlformats.org/presentationml/2006/main">
  <p:tag name="KSO_WM_DIAGRAM_VIRTUALLY_FRAME" val="{&quot;height&quot;:375.5886614173229,&quot;left&quot;:33.1,&quot;top&quot;:91.25,&quot;width&quot;:892.3}"/>
</p:tagLst>
</file>

<file path=ppt/tags/tag6.xml><?xml version="1.0" encoding="utf-8"?>
<p:tagLst xmlns:p="http://schemas.openxmlformats.org/presentationml/2006/main">
  <p:tag name="KSO_WM_DIAGRAM_VIRTUALLY_FRAME" val="{&quot;height&quot;:375.5886614173229,&quot;left&quot;:33.1,&quot;top&quot;:91.25,&quot;width&quot;:892.3}"/>
</p:tagLst>
</file>

<file path=ppt/tags/tag7.xml><?xml version="1.0" encoding="utf-8"?>
<p:tagLst xmlns:p="http://schemas.openxmlformats.org/presentationml/2006/main">
  <p:tag name="KSO_WM_DIAGRAM_VIRTUALLY_FRAME" val="{&quot;height&quot;:375.5886614173229,&quot;left&quot;:33.1,&quot;top&quot;:91.25,&quot;width&quot;:892.3}"/>
</p:tagLst>
</file>

<file path=ppt/tags/tag8.xml><?xml version="1.0" encoding="utf-8"?>
<p:tagLst xmlns:p="http://schemas.openxmlformats.org/presentationml/2006/main">
  <p:tag name="KSO_WM_DIAGRAM_VIRTUALLY_FRAME" val="{&quot;height&quot;:375.5886614173229,&quot;left&quot;:33.1,&quot;top&quot;:91.25,&quot;width&quot;:892.3}"/>
</p:tagLst>
</file>

<file path=ppt/tags/tag9.xml><?xml version="1.0" encoding="utf-8"?>
<p:tagLst xmlns:p="http://schemas.openxmlformats.org/presentationml/2006/main">
  <p:tag name="KSO_WM_DIAGRAM_VIRTUALLY_FRAME" val="{&quot;height&quot;:375.5886614173229,&quot;left&quot;:33.1,&quot;top&quot;:91.25,&quot;width&quot;:892.3}"/>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1755</Words>
  <Application>WPS 演示</Application>
  <PresentationFormat>宽屏</PresentationFormat>
  <Paragraphs>132</Paragraphs>
  <Slides>16</Slides>
  <Notes>26</Notes>
  <HiddenSlides>0</HiddenSlides>
  <MMClips>0</MMClips>
  <ScaleCrop>false</ScaleCrop>
  <HeadingPairs>
    <vt:vector size="8" baseType="variant">
      <vt:variant>
        <vt:lpstr>已用的字体</vt:lpstr>
      </vt:variant>
      <vt:variant>
        <vt:i4>16</vt:i4>
      </vt:variant>
      <vt:variant>
        <vt:lpstr>主题</vt:lpstr>
      </vt:variant>
      <vt:variant>
        <vt:i4>1</vt:i4>
      </vt:variant>
      <vt:variant>
        <vt:lpstr>嵌入 OLE 服务器</vt:lpstr>
      </vt:variant>
      <vt:variant>
        <vt:i4>17</vt:i4>
      </vt:variant>
      <vt:variant>
        <vt:lpstr>幻灯片标题</vt:lpstr>
      </vt:variant>
      <vt:variant>
        <vt:i4>16</vt:i4>
      </vt:variant>
    </vt:vector>
  </HeadingPairs>
  <TitlesOfParts>
    <vt:vector size="50" baseType="lpstr">
      <vt:lpstr>Arial</vt:lpstr>
      <vt:lpstr>宋体</vt:lpstr>
      <vt:lpstr>Wingdings</vt:lpstr>
      <vt:lpstr>思源黑体 CN Normal</vt:lpstr>
      <vt:lpstr>黑体</vt:lpstr>
      <vt:lpstr>思源黑体 CN Light</vt:lpstr>
      <vt:lpstr>思源黑体 CN Medium</vt:lpstr>
      <vt:lpstr>E-BZ</vt:lpstr>
      <vt:lpstr>楷体</vt:lpstr>
      <vt:lpstr>等线</vt:lpstr>
      <vt:lpstr>微软雅黑</vt:lpstr>
      <vt:lpstr>Arial Unicode MS</vt:lpstr>
      <vt:lpstr>等线 Light</vt:lpstr>
      <vt:lpstr>Calibri</vt:lpstr>
      <vt:lpstr>Segoe Print</vt:lpstr>
      <vt:lpstr>Times New Roman</vt:lpstr>
      <vt:lpstr>Office 主题​​</vt:lpstr>
      <vt:lpstr>Equation.3</vt:lpstr>
      <vt:lpstr>Equation.DSMT4</vt:lpstr>
      <vt:lpstr>Equation.DSMT4</vt:lpstr>
      <vt:lpstr>Equation.3</vt:lpstr>
      <vt:lpstr>Equation.3</vt:lpstr>
      <vt:lpstr>Equation.3</vt:lpstr>
      <vt:lpstr>Equation.3</vt:lpstr>
      <vt:lpstr>Equation.DSMT4</vt:lpstr>
      <vt:lpstr>Equation.DSMT4</vt:lpstr>
      <vt:lpstr>Equation.DSMT4</vt:lpstr>
      <vt:lpstr>Equation.3</vt:lpstr>
      <vt:lpstr>Equation.3</vt:lpstr>
      <vt:lpstr>Equation.3</vt:lpstr>
      <vt:lpstr>Equation.3</vt:lpstr>
      <vt:lpstr>Equation.3</vt:lpstr>
      <vt:lpstr>Equation.3</vt:lpstr>
      <vt:lpstr>Equation.DSMT4</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阳阳</cp:lastModifiedBy>
  <cp:revision>395</cp:revision>
  <dcterms:created xsi:type="dcterms:W3CDTF">2019-10-12T02:28:00Z</dcterms:created>
  <dcterms:modified xsi:type="dcterms:W3CDTF">2024-09-04T13:29:23Z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0476F965E37648C78C2A206DE9ECDCF2_13</vt:lpwstr>
  </property>
  <property fmtid="{D5CDD505-2E9C-101B-9397-08002B2CF9AE}" pid="3" name="KSOProductBuildVer">
    <vt:lpwstr>2052-12.1.0.17857</vt:lpwstr>
  </property>
</Properties>
</file>