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8" r:id="rId3"/>
    <p:sldId id="257" r:id="rId5"/>
    <p:sldId id="333" r:id="rId6"/>
    <p:sldId id="334" r:id="rId7"/>
    <p:sldId id="267" r:id="rId8"/>
    <p:sldId id="265" r:id="rId9"/>
    <p:sldId id="336" r:id="rId10"/>
    <p:sldId id="299" r:id="rId11"/>
    <p:sldId id="337" r:id="rId12"/>
    <p:sldId id="339" r:id="rId13"/>
    <p:sldId id="368" r:id="rId14"/>
    <p:sldId id="347" r:id="rId15"/>
    <p:sldId id="348" r:id="rId16"/>
    <p:sldId id="373" r:id="rId17"/>
    <p:sldId id="349" r:id="rId18"/>
    <p:sldId id="289" r:id="rId19"/>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FB2B61"/>
    <a:srgbClr val="F65C3F"/>
    <a:srgbClr val="F2F2F2"/>
    <a:srgbClr val="5C33D9"/>
    <a:srgbClr val="128EEF"/>
    <a:srgbClr val="24AF9B"/>
    <a:srgbClr val="4AB3D4"/>
    <a:srgbClr val="2F364B"/>
    <a:srgbClr val="6767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09" autoAdjust="0"/>
    <p:restoredTop sz="96318" autoAdjust="0"/>
  </p:normalViewPr>
  <p:slideViewPr>
    <p:cSldViewPr snapToGrid="0">
      <p:cViewPr>
        <p:scale>
          <a:sx n="75" d="100"/>
          <a:sy n="75" d="100"/>
        </p:scale>
        <p:origin x="537"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gs" Target="tags/tag26.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BCBB2E-48DC-49CA-8E72-BE7599524D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25B89-6052-41D9-A908-A6BE7E761BF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FF752-093A-47B5-9666-7DC80AC766F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5FFDA4-7F78-489C-AB5B-DFB65100089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image" Target="../media/image10.wmf"/><Relationship Id="rId2" Type="http://schemas.openxmlformats.org/officeDocument/2006/relationships/oleObject" Target="../embeddings/oleObject1.bin"/><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vmlDrawing" Target="../drawings/vmlDrawing2.vml"/><Relationship Id="rId6" Type="http://schemas.openxmlformats.org/officeDocument/2006/relationships/slideLayout" Target="../slideLayouts/slideLayout2.xml"/><Relationship Id="rId5" Type="http://schemas.openxmlformats.org/officeDocument/2006/relationships/image" Target="../media/image13.wmf"/><Relationship Id="rId4" Type="http://schemas.openxmlformats.org/officeDocument/2006/relationships/oleObject" Target="../embeddings/oleObject3.bin"/><Relationship Id="rId3" Type="http://schemas.openxmlformats.org/officeDocument/2006/relationships/image" Target="../media/image12.wmf"/><Relationship Id="rId2" Type="http://schemas.openxmlformats.org/officeDocument/2006/relationships/oleObject" Target="../embeddings/oleObject2.bin"/><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4" Type="http://schemas.openxmlformats.org/officeDocument/2006/relationships/notesSlide" Target="../notesSlides/notesSlide6.xml"/><Relationship Id="rId13" Type="http://schemas.openxmlformats.org/officeDocument/2006/relationships/slideLayout" Target="../slideLayouts/slideLayout2.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5" Type="http://schemas.openxmlformats.org/officeDocument/2006/relationships/notesSlide" Target="../notesSlides/notesSlide7.xml"/><Relationship Id="rId14" Type="http://schemas.openxmlformats.org/officeDocument/2006/relationships/slideLayout" Target="../slideLayouts/slideLayout2.xml"/><Relationship Id="rId13" Type="http://schemas.openxmlformats.org/officeDocument/2006/relationships/tags" Target="../tags/tag25.xml"/><Relationship Id="rId12" Type="http://schemas.openxmlformats.org/officeDocument/2006/relationships/tags" Target="../tags/tag24.xml"/><Relationship Id="rId11" Type="http://schemas.openxmlformats.org/officeDocument/2006/relationships/tags" Target="../tags/tag23.xml"/><Relationship Id="rId10" Type="http://schemas.openxmlformats.org/officeDocument/2006/relationships/tags" Target="../tags/tag22.xml"/><Relationship Id="rId1" Type="http://schemas.openxmlformats.org/officeDocument/2006/relationships/tags" Target="../tags/tag1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5704408" y="1376055"/>
            <a:ext cx="6073775" cy="4690745"/>
            <a:chOff x="6464885" y="650521"/>
            <a:chExt cx="6073775" cy="4690745"/>
          </a:xfrm>
        </p:grpSpPr>
        <p:sp>
          <p:nvSpPr>
            <p:cNvPr id="36" name="文本框 35"/>
            <p:cNvSpPr txBox="1"/>
            <p:nvPr/>
          </p:nvSpPr>
          <p:spPr>
            <a:xfrm>
              <a:off x="7264985" y="650521"/>
              <a:ext cx="5008254" cy="2308324"/>
            </a:xfrm>
            <a:prstGeom prst="rect">
              <a:avLst/>
            </a:prstGeom>
            <a:noFill/>
          </p:spPr>
          <p:txBody>
            <a:bodyPr wrap="square" rtlCol="0">
              <a:spAutoFit/>
            </a:bodyPr>
            <a:lstStyle/>
            <a:p>
              <a:r>
                <a:rPr lang="zh-CN" altLang="en-US" sz="7200" b="1" spc="600" dirty="0">
                  <a:solidFill>
                    <a:schemeClr val="bg2">
                      <a:lumMod val="25000"/>
                    </a:schemeClr>
                  </a:solidFill>
                  <a:latin typeface="思源黑体 CN Normal" panose="020B0400000000000000" pitchFamily="34" charset="-122"/>
                  <a:ea typeface="思源黑体 CN Normal" panose="020B0400000000000000" pitchFamily="34" charset="-122"/>
                </a:rPr>
                <a:t>汽车电工电子技术</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p:cNvSpPr txBox="1"/>
            <p:nvPr/>
          </p:nvSpPr>
          <p:spPr>
            <a:xfrm>
              <a:off x="6464885" y="4142386"/>
              <a:ext cx="6073775" cy="119888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项目三 汽车常用电磁器件的检修</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1042788"/>
            <a:ext cx="10032642" cy="29997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3．磁滞回线</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如果将磁场强度H由零增至Hm时（对应的工作点不超过饱和点），则B也由零增至Bm。当H由Hm逐渐减小时，B将沿着比起始磁化曲线稍高的曲线下降，当H=0时，B≠0，而有一个数值，称剩余磁感应强度，简称剩磁。剩磁是铁磁物质所特有的磁滞特性。当施加反向磁场时，到-Hc，B才等于零，这时反向磁场强度的大小Hc称为矫顽磁力。当磁场强度到达-Hm时，磁感应强度到达-Bm。然后令H回到零，再次增至Hm，这样重复多次，便可获得一个对称于坐标原点的闭合曲线，称作铁磁物质的磁滞回线。</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640840"/>
            <a:chOff x="415234" y="-327275"/>
            <a:chExt cx="6069330" cy="1640840"/>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953135"/>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铁磁材料的磁性能</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a:p>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5" name="文本框 4"/>
          <p:cNvSpPr txBox="1"/>
          <p:nvPr/>
        </p:nvSpPr>
        <p:spPr>
          <a:xfrm>
            <a:off x="5349240" y="6156960"/>
            <a:ext cx="1484630" cy="454025"/>
          </a:xfrm>
          <a:prstGeom prst="rect">
            <a:avLst/>
          </a:prstGeom>
          <a:solidFill>
            <a:srgbClr val="1F4E79"/>
          </a:solidFill>
        </p:spPr>
        <p:txBody>
          <a:bodyPr wrap="square">
            <a:noAutofit/>
          </a:bodyPr>
          <a:p>
            <a:pPr algn="ctr" defTabSz="914400">
              <a:lnSpc>
                <a:spcPct val="150000"/>
              </a:lnSpc>
              <a:buClrTx/>
              <a:buSzTx/>
              <a:buFontTx/>
            </a:pPr>
            <a:r>
              <a:rPr lang="en-US" altLang="zh-CN" dirty="0">
                <a:solidFill>
                  <a:schemeClr val="bg1"/>
                </a:solidFill>
                <a:latin typeface="思源黑体 CN Light" panose="020B0300000000000000" pitchFamily="34" charset="-122"/>
                <a:ea typeface="思源黑体 CN Light" panose="020B0300000000000000" pitchFamily="34" charset="-122"/>
              </a:rPr>
              <a:t>磁滞回线   </a:t>
            </a:r>
            <a:endParaRPr lang="en-US" altLang="zh-CN" dirty="0">
              <a:solidFill>
                <a:schemeClr val="bg1"/>
              </a:solidFill>
              <a:latin typeface="思源黑体 CN Light" panose="020B0300000000000000" pitchFamily="34" charset="-122"/>
              <a:ea typeface="思源黑体 CN Light" panose="020B0300000000000000" pitchFamily="34" charset="-122"/>
            </a:endParaRPr>
          </a:p>
        </p:txBody>
      </p:sp>
      <p:pic>
        <p:nvPicPr>
          <p:cNvPr id="3" name="图片 2"/>
          <p:cNvPicPr>
            <a:picLocks noChangeAspect="1"/>
          </p:cNvPicPr>
          <p:nvPr/>
        </p:nvPicPr>
        <p:blipFill>
          <a:blip r:embed="rId1"/>
          <a:stretch>
            <a:fillRect/>
          </a:stretch>
        </p:blipFill>
        <p:spPr>
          <a:xfrm>
            <a:off x="4382770" y="4004310"/>
            <a:ext cx="3287395" cy="21526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1. 安培环路定律</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 磁路的基本定律</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937260" y="1840230"/>
            <a:ext cx="10077450" cy="645160"/>
          </a:xfrm>
          <a:prstGeom prst="rect">
            <a:avLst/>
          </a:prstGeom>
          <a:ln w="38100">
            <a:solidFill>
              <a:srgbClr val="1F4E79"/>
            </a:solidFill>
          </a:ln>
        </p:spPr>
        <p:txBody>
          <a:bodyPr wrap="square">
            <a:spAutoFit/>
          </a:bodyPr>
          <a:p>
            <a:pPr marL="0" indent="0" algn="just" defTabSz="266700">
              <a:spcAft>
                <a:spcPct val="0"/>
              </a:spcAft>
            </a:pPr>
            <a:r>
              <a:rPr lang="en-US" altLang="zh-CN" sz="1800" dirty="0">
                <a:latin typeface="思源黑体 CN Light" panose="020B0300000000000000" pitchFamily="34" charset="-122"/>
                <a:ea typeface="思源黑体 CN Light" panose="020B0300000000000000" pitchFamily="34" charset="-122"/>
              </a:rPr>
              <a:t>   安培环路定理也称为全电流定律，沿空间任意一条闭合回路L，磁场强度的线积分等于该闭合回路所包围的电流的代数和。</a:t>
            </a:r>
            <a:endParaRPr lang="en-US" altLang="zh-CN" sz="1800" dirty="0">
              <a:latin typeface="思源黑体 CN Light" panose="020B0300000000000000" pitchFamily="34" charset="-122"/>
              <a:ea typeface="思源黑体 CN Light" panose="020B0300000000000000" pitchFamily="34" charset="-122"/>
            </a:endParaRPr>
          </a:p>
        </p:txBody>
      </p:sp>
      <p:sp>
        <p:nvSpPr>
          <p:cNvPr id="4" name="文本框 3"/>
          <p:cNvSpPr txBox="1"/>
          <p:nvPr/>
        </p:nvSpPr>
        <p:spPr>
          <a:xfrm>
            <a:off x="3556000" y="3145949"/>
            <a:ext cx="5080000" cy="337185"/>
          </a:xfrm>
          <a:prstGeom prst="rect">
            <a:avLst/>
          </a:prstGeom>
        </p:spPr>
        <p:txBody>
          <a:bodyPr>
            <a:spAutoFit/>
          </a:bodyPr>
          <a:p>
            <a:pPr marL="0" indent="0" algn="just" defTabSz="266700">
              <a:spcAft>
                <a:spcPct val="0"/>
              </a:spcAft>
            </a:pPr>
            <a:r>
              <a:rPr lang="en-US" altLang="zh-CN" sz="1600">
                <a:latin typeface="Calibri" panose="020F0502020204030204"/>
                <a:ea typeface="楷体" panose="02010609060101010101" charset="-122"/>
              </a:rPr>
              <a:t> </a:t>
            </a:r>
            <a:endParaRPr lang="en-US" altLang="zh-CN" sz="1600">
              <a:latin typeface="Calibri" panose="020F0502020204030204"/>
              <a:ea typeface="楷体" panose="02010609060101010101" charset="-122"/>
            </a:endParaRPr>
          </a:p>
        </p:txBody>
      </p:sp>
      <p:pic>
        <p:nvPicPr>
          <p:cNvPr id="12" name="图片 11"/>
          <p:cNvPicPr/>
          <p:nvPr/>
        </p:nvPicPr>
        <p:blipFill>
          <a:blip r:embed="rId1"/>
        </p:blipFill>
        <p:spPr>
          <a:xfrm>
            <a:off x="4029075" y="3145790"/>
            <a:ext cx="2385695" cy="694055"/>
          </a:xfrm>
          <a:prstGeom prst="rect">
            <a:avLst/>
          </a:prstGeom>
        </p:spPr>
      </p:pic>
      <p:sp>
        <p:nvSpPr>
          <p:cNvPr id="13" name="文本框 12"/>
          <p:cNvSpPr txBox="1"/>
          <p:nvPr/>
        </p:nvSpPr>
        <p:spPr>
          <a:xfrm>
            <a:off x="1049020" y="4411980"/>
            <a:ext cx="9855835" cy="690245"/>
          </a:xfrm>
          <a:prstGeom prst="rect">
            <a:avLst/>
          </a:prstGeom>
          <a:noFill/>
        </p:spPr>
        <p:txBody>
          <a:bodyPr wrap="square" rtlCol="0">
            <a:noAutofit/>
          </a:bodyPr>
          <a:p>
            <a:pPr algn="just" defTabSz="266700">
              <a:buClrTx/>
              <a:buSzTx/>
              <a:buFontTx/>
            </a:pPr>
            <a:r>
              <a:rPr lang="en-US" altLang="zh-CN" dirty="0">
                <a:latin typeface="思源黑体 CN Light" panose="020B0300000000000000" pitchFamily="34" charset="-122"/>
                <a:ea typeface="思源黑体 CN Light" panose="020B0300000000000000" pitchFamily="34" charset="-122"/>
              </a:rPr>
              <a:t>   式中H为沿该回路上各点切线方向的磁场强度分量；I为每根导体中的电流；磁场强度沿闭合回路的线积分与所选的路径无关。</a:t>
            </a:r>
            <a:endParaRPr lang="en-US" altLang="zh-CN"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2．磁路的欧姆定律</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 磁路的基本定律</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1111885" y="1633220"/>
            <a:ext cx="10153650" cy="793750"/>
          </a:xfrm>
          <a:prstGeom prst="rect">
            <a:avLst/>
          </a:prstGeom>
          <a:ln w="38100">
            <a:noFill/>
          </a:ln>
        </p:spPr>
        <p:txBody>
          <a:bodyPr wrap="square">
            <a:noAutofit/>
          </a:bodyPr>
          <a:p>
            <a:pPr marL="0" indent="304800" algn="just" defTabSz="266700">
              <a:lnSpc>
                <a:spcPts val="2400"/>
              </a:lnSpc>
              <a:spcAft>
                <a:spcPct val="0"/>
              </a:spcAft>
            </a:pPr>
            <a:r>
              <a:rPr lang="en-US" altLang="zh-CN" dirty="0">
                <a:latin typeface="思源黑体 CN Light" panose="020B0300000000000000" pitchFamily="34" charset="-122"/>
                <a:ea typeface="思源黑体 CN Light" panose="020B0300000000000000" pitchFamily="34" charset="-122"/>
                <a:sym typeface="+mn-ea"/>
              </a:rPr>
              <a:t>如图所示, 设一段磁路的截面积为 S, 长为 l, 材料的磁导率为 μ, 磁通为 Φ, 则因</a:t>
            </a:r>
            <a:endParaRPr lang="en-US" altLang="zh-CN" dirty="0">
              <a:latin typeface="思源黑体 CN Light" panose="020B0300000000000000" pitchFamily="34" charset="-122"/>
              <a:ea typeface="思源黑体 CN Light" panose="020B0300000000000000" pitchFamily="34" charset="-122"/>
              <a:sym typeface="+mn-ea"/>
            </a:endParaRPr>
          </a:p>
          <a:p>
            <a:pPr marL="0" indent="304800" algn="just" defTabSz="266700">
              <a:lnSpc>
                <a:spcPts val="2400"/>
              </a:lnSpc>
              <a:spcAft>
                <a:spcPct val="0"/>
              </a:spcAft>
            </a:pPr>
            <a:r>
              <a:rPr lang="en-US" altLang="zh-CN" dirty="0">
                <a:latin typeface="思源黑体 CN Light" panose="020B0300000000000000" pitchFamily="34" charset="-122"/>
                <a:ea typeface="思源黑体 CN Light" panose="020B0300000000000000" pitchFamily="34" charset="-122"/>
                <a:sym typeface="+mn-ea"/>
              </a:rPr>
              <a:t>为 H=B/μ, B=Φ/S, 所以该段的磁动势 F 为：</a:t>
            </a:r>
            <a:endParaRPr lang="en-US" altLang="zh-CN" dirty="0">
              <a:latin typeface="思源黑体 CN Light" panose="020B0300000000000000" pitchFamily="34" charset="-122"/>
              <a:ea typeface="思源黑体 CN Light" panose="020B0300000000000000" pitchFamily="34" charset="-122"/>
              <a:sym typeface="+mn-ea"/>
            </a:endParaRPr>
          </a:p>
        </p:txBody>
      </p:sp>
      <p:sp>
        <p:nvSpPr>
          <p:cNvPr id="4" name="文本框 3"/>
          <p:cNvSpPr txBox="1"/>
          <p:nvPr/>
        </p:nvSpPr>
        <p:spPr>
          <a:xfrm>
            <a:off x="1174750" y="4454525"/>
            <a:ext cx="10152380" cy="2078990"/>
          </a:xfrm>
          <a:prstGeom prst="rect">
            <a:avLst/>
          </a:prstGeom>
          <a:noFill/>
        </p:spPr>
        <p:txBody>
          <a:bodyPr wrap="square" rtlCol="0">
            <a:noAutofit/>
          </a:bodyPr>
          <a:p>
            <a:endParaRPr lang="zh-CN" altLang="en-US"/>
          </a:p>
          <a:p>
            <a:r>
              <a:rPr lang="en-US" altLang="zh-CN" dirty="0">
                <a:latin typeface="思源黑体 CN Light" panose="020B0300000000000000" pitchFamily="34" charset="-122"/>
                <a:ea typeface="思源黑体 CN Light" panose="020B0300000000000000" pitchFamily="34" charset="-122"/>
              </a:rPr>
              <a:t>    上式与电路的欧姆定律类似，磁通相当于电流，磁阻Rm相当于电阻，磁动势相当于电位差，故称作磁路的欧姆定律。其中，F的单位为安匝（At），Rm的单位为1／亨利（H-1）。通常磁路由铁磁物质组成，而其磁导率不是常数，所以一般情况下不能应用磁路的欧姆定律进行计算。磁路的欧姆定律可用于磁路的定性分析。例如利用铁磁物质作外壳，可起到磁屏蔽的作用，就是因为铁磁物质的磁阻小，外磁场的磁感应强度线绝大部分集中通过外壳，漏入外壳内的磁感应线很少，这样就将壳体内部屏蔽起来，避免了外磁场的干扰。</a:t>
            </a:r>
            <a:endParaRPr lang="en-US" altLang="zh-CN" dirty="0">
              <a:latin typeface="思源黑体 CN Light" panose="020B0300000000000000" pitchFamily="34" charset="-122"/>
              <a:ea typeface="思源黑体 CN Light" panose="020B0300000000000000" pitchFamily="34" charset="-122"/>
            </a:endParaRPr>
          </a:p>
        </p:txBody>
      </p:sp>
      <p:pic>
        <p:nvPicPr>
          <p:cNvPr id="131" name="图片 9" descr="4.6.jpg"/>
          <p:cNvPicPr>
            <a:picLocks noChangeAspect="1"/>
          </p:cNvPicPr>
          <p:nvPr/>
        </p:nvPicPr>
        <p:blipFill>
          <a:blip r:embed="rId1"/>
          <a:stretch>
            <a:fillRect/>
          </a:stretch>
        </p:blipFill>
        <p:spPr>
          <a:xfrm>
            <a:off x="2456180" y="2426970"/>
            <a:ext cx="2732405" cy="1437640"/>
          </a:xfrm>
          <a:prstGeom prst="rect">
            <a:avLst/>
          </a:prstGeom>
          <a:noFill/>
          <a:ln>
            <a:noFill/>
          </a:ln>
        </p:spPr>
      </p:pic>
      <p:sp>
        <p:nvSpPr>
          <p:cNvPr id="10" name="文本框 9"/>
          <p:cNvSpPr txBox="1"/>
          <p:nvPr/>
        </p:nvSpPr>
        <p:spPr>
          <a:xfrm>
            <a:off x="2276475" y="3915410"/>
            <a:ext cx="2588895" cy="368300"/>
          </a:xfrm>
          <a:prstGeom prst="rect">
            <a:avLst/>
          </a:prstGeom>
          <a:noFill/>
        </p:spPr>
        <p:txBody>
          <a:bodyPr wrap="square" rtlCol="0">
            <a:spAutoFit/>
          </a:bodyPr>
          <a:p>
            <a:r>
              <a:rPr lang="en-US" altLang="zh-CN"/>
              <a:t>          </a:t>
            </a:r>
            <a:r>
              <a:rPr lang="zh-CN" altLang="en-US"/>
              <a:t>磁路的欧姆定律</a:t>
            </a:r>
            <a:endParaRPr lang="zh-CN" altLang="en-US"/>
          </a:p>
        </p:txBody>
      </p:sp>
      <p:pic>
        <p:nvPicPr>
          <p:cNvPr id="12" name="图片 11"/>
          <p:cNvPicPr/>
          <p:nvPr/>
        </p:nvPicPr>
        <p:blipFill>
          <a:blip r:embed="rId2"/>
        </p:blipFill>
        <p:spPr>
          <a:xfrm>
            <a:off x="6096000" y="2631440"/>
            <a:ext cx="3541395" cy="9042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3. 磁路的基尔霍夫定律</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378787" y="-360107"/>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 磁路的基本定律</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1224915" y="2414270"/>
            <a:ext cx="9537700" cy="1014730"/>
          </a:xfrm>
          <a:prstGeom prst="rect">
            <a:avLst/>
          </a:prstGeom>
          <a:ln w="38100">
            <a:solidFill>
              <a:srgbClr val="1F4E79"/>
            </a:solidFill>
          </a:ln>
        </p:spPr>
        <p:txBody>
          <a:bodyPr wrap="square">
            <a:spAutoFit/>
          </a:bodyPr>
          <a:p>
            <a:pPr indent="304800" algn="just" defTabSz="266700">
              <a:lnSpc>
                <a:spcPts val="2400"/>
              </a:lnSpc>
              <a:spcAft>
                <a:spcPct val="0"/>
              </a:spcAft>
            </a:pPr>
            <a:r>
              <a:rPr lang="en-US" altLang="zh-CN" dirty="0">
                <a:latin typeface="思源黑体 CN Light" panose="020B0300000000000000" pitchFamily="34" charset="-122"/>
                <a:ea typeface="思源黑体 CN Light" panose="020B0300000000000000" pitchFamily="34" charset="-122"/>
              </a:rPr>
              <a:t>对于有分支的磁路，如图所示，任取一闭合面S，根据磁通连续性原理，进入闭合面的磁通，必定等于离开闭合面的磁通，即穿过闭合面的磁通代数和为零。也就是说，当忽略漏磁通时，在磁路中任何一个节点处，磁通的代数和恒等于零。</a:t>
            </a:r>
            <a:endParaRPr lang="en-US" altLang="zh-CN" dirty="0">
              <a:latin typeface="思源黑体 CN Light" panose="020B0300000000000000" pitchFamily="34" charset="-122"/>
              <a:ea typeface="思源黑体 CN Light" panose="020B0300000000000000" pitchFamily="34" charset="-122"/>
            </a:endParaRPr>
          </a:p>
        </p:txBody>
      </p:sp>
      <p:pic>
        <p:nvPicPr>
          <p:cNvPr id="132" name="图片 13" descr="4.7.jpg"/>
          <p:cNvPicPr>
            <a:picLocks noChangeAspect="1"/>
          </p:cNvPicPr>
          <p:nvPr/>
        </p:nvPicPr>
        <p:blipFill>
          <a:blip r:embed="rId1"/>
          <a:stretch>
            <a:fillRect/>
          </a:stretch>
        </p:blipFill>
        <p:spPr>
          <a:xfrm>
            <a:off x="1695450" y="3706495"/>
            <a:ext cx="3402330" cy="2268855"/>
          </a:xfrm>
          <a:prstGeom prst="rect">
            <a:avLst/>
          </a:prstGeom>
          <a:noFill/>
          <a:ln>
            <a:noFill/>
          </a:ln>
        </p:spPr>
      </p:pic>
      <p:sp>
        <p:nvSpPr>
          <p:cNvPr id="3" name="文本框 2"/>
          <p:cNvSpPr txBox="1"/>
          <p:nvPr/>
        </p:nvSpPr>
        <p:spPr>
          <a:xfrm>
            <a:off x="1383665" y="1570990"/>
            <a:ext cx="3482340" cy="506730"/>
          </a:xfrm>
          <a:prstGeom prst="rect">
            <a:avLst/>
          </a:prstGeom>
          <a:noFill/>
        </p:spPr>
        <p:txBody>
          <a:bodyPr wrap="square" rtlCol="0" anchor="t">
            <a:spAutoFit/>
          </a:bodyPr>
          <a:p>
            <a:pPr>
              <a:lnSpc>
                <a:spcPct val="150000"/>
              </a:lnSpc>
            </a:pP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rPr>
              <a:t>（</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rPr>
              <a:t>1</a:t>
            </a: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rPr>
              <a:t>）磁路的基尔霍夫第一定律</a:t>
            </a: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endParaRPr>
          </a:p>
        </p:txBody>
      </p:sp>
      <p:graphicFrame>
        <p:nvGraphicFramePr>
          <p:cNvPr id="-2147481818" name="对象 -2147481819"/>
          <p:cNvGraphicFramePr>
            <a:graphicFrameLocks noChangeAspect="1"/>
          </p:cNvGraphicFramePr>
          <p:nvPr/>
        </p:nvGraphicFramePr>
        <p:xfrm>
          <a:off x="7397115" y="3765550"/>
          <a:ext cx="1508125" cy="680720"/>
        </p:xfrm>
        <a:graphic>
          <a:graphicData uri="http://schemas.openxmlformats.org/presentationml/2006/ole">
            <mc:AlternateContent xmlns:mc="http://schemas.openxmlformats.org/markup-compatibility/2006">
              <mc:Choice xmlns:v="urn:schemas-microsoft-com:vml" Requires="v">
                <p:oleObj spid="_x0000_s3076" name="" r:id="rId2" imgW="571500" imgH="254000" progId="Equation.3">
                  <p:embed/>
                </p:oleObj>
              </mc:Choice>
              <mc:Fallback>
                <p:oleObj name="" r:id="rId2" imgW="571500" imgH="254000" progId="Equation.3">
                  <p:embed/>
                  <p:pic>
                    <p:nvPicPr>
                      <p:cNvPr id="0" name="图片 3075"/>
                      <p:cNvPicPr/>
                      <p:nvPr/>
                    </p:nvPicPr>
                    <p:blipFill>
                      <a:blip r:embed="rId3"/>
                      <a:stretch>
                        <a:fillRect/>
                      </a:stretch>
                    </p:blipFill>
                    <p:spPr>
                      <a:xfrm>
                        <a:off x="7397115" y="3765550"/>
                        <a:ext cx="1508125" cy="680720"/>
                      </a:xfrm>
                      <a:prstGeom prst="rect">
                        <a:avLst/>
                      </a:prstGeom>
                      <a:noFill/>
                      <a:ln w="38100">
                        <a:noFill/>
                        <a:miter/>
                      </a:ln>
                    </p:spPr>
                  </p:pic>
                </p:oleObj>
              </mc:Fallback>
            </mc:AlternateContent>
          </a:graphicData>
        </a:graphic>
      </p:graphicFrame>
      <p:sp>
        <p:nvSpPr>
          <p:cNvPr id="4" name="文本框 3"/>
          <p:cNvSpPr txBox="1"/>
          <p:nvPr/>
        </p:nvSpPr>
        <p:spPr>
          <a:xfrm>
            <a:off x="5682615" y="4842827"/>
            <a:ext cx="5080000" cy="922020"/>
          </a:xfrm>
          <a:prstGeom prst="rect">
            <a:avLst/>
          </a:prstGeom>
          <a:solidFill>
            <a:srgbClr val="1F4E79"/>
          </a:solidFill>
        </p:spPr>
        <p:txBody>
          <a:bodyPr>
            <a:spAutoFit/>
          </a:bodyPr>
          <a:p>
            <a:pPr marL="0" indent="0" algn="just" defTabSz="266700">
              <a:spcAft>
                <a:spcPct val="0"/>
              </a:spcAft>
            </a:pPr>
            <a:r>
              <a:rPr lang="en-US" altLang="zh-CN" sz="1800" dirty="0">
                <a:solidFill>
                  <a:schemeClr val="bg1"/>
                </a:solidFill>
                <a:latin typeface="思源黑体 CN Light" panose="020B0300000000000000" pitchFamily="34" charset="-122"/>
                <a:ea typeface="思源黑体 CN Light" panose="020B0300000000000000" pitchFamily="34" charset="-122"/>
              </a:rPr>
              <a:t>此定律表明：穿出（或进入）任一闭合面的总磁通恒等于零（或者说，进入任一闭合面的磁通恒等于穿出该闭合面的磁通）</a:t>
            </a:r>
            <a:endParaRPr lang="en-US" altLang="zh-CN" sz="1800" dirty="0">
              <a:solidFill>
                <a:schemeClr val="bg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3. 磁路的基尔霍夫定律</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378787" y="-360107"/>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三、 磁路的基本定律</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1383665" y="2338070"/>
            <a:ext cx="9537700" cy="1630045"/>
          </a:xfrm>
          <a:prstGeom prst="rect">
            <a:avLst/>
          </a:prstGeom>
          <a:ln w="38100">
            <a:solidFill>
              <a:srgbClr val="1F4E79"/>
            </a:solidFill>
          </a:ln>
        </p:spPr>
        <p:txBody>
          <a:bodyPr wrap="square">
            <a:spAutoFit/>
          </a:bodyPr>
          <a:p>
            <a:pPr indent="304800" algn="just" defTabSz="266700">
              <a:lnSpc>
                <a:spcPts val="2400"/>
              </a:lnSpc>
              <a:spcAft>
                <a:spcPct val="0"/>
              </a:spcAft>
            </a:pPr>
            <a:r>
              <a:rPr lang="en-US" altLang="zh-CN" dirty="0">
                <a:latin typeface="思源黑体 CN Light" panose="020B0300000000000000" pitchFamily="34" charset="-122"/>
                <a:ea typeface="思源黑体 CN Light" panose="020B0300000000000000" pitchFamily="34" charset="-122"/>
              </a:rPr>
              <a:t>在磁路计算中，为了找出磁通和励磁电流之间的关系，必须应用安培环路定律。为此把磁路中的每一支路按各处材料和截面不同划分成若干段，每一段中因其材料和截面是相同的，所以B及H处处相同。如图所示的磁路分三段，第一段是铁磁物质，截面为S1，平均长度为ll；第二段也是铁磁物质，截面为S2，平均长度为l2；第三段是空气隙，平均长度为l3。设这三段的磁场强度分别为H1、H2、H3。根据安培环路定律知：</a:t>
            </a:r>
            <a:endParaRPr lang="en-US" altLang="zh-CN" dirty="0">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383665" y="1570990"/>
            <a:ext cx="3482340" cy="506730"/>
          </a:xfrm>
          <a:prstGeom prst="rect">
            <a:avLst/>
          </a:prstGeom>
          <a:noFill/>
        </p:spPr>
        <p:txBody>
          <a:bodyPr wrap="square" rtlCol="0" anchor="t">
            <a:spAutoFit/>
          </a:bodyPr>
          <a:p>
            <a:pPr>
              <a:lnSpc>
                <a:spcPct val="150000"/>
              </a:lnSpc>
            </a:pP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rPr>
              <a:t>（</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rPr>
              <a:t>2</a:t>
            </a: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rPr>
              <a:t>）磁路的基尔霍夫第二定律</a:t>
            </a: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endParaRPr>
          </a:p>
        </p:txBody>
      </p:sp>
      <p:pic>
        <p:nvPicPr>
          <p:cNvPr id="133" name="图片 12" descr="4.8.jpg"/>
          <p:cNvPicPr>
            <a:picLocks noChangeAspect="1"/>
          </p:cNvPicPr>
          <p:nvPr/>
        </p:nvPicPr>
        <p:blipFill>
          <a:blip r:embed="rId1"/>
          <a:stretch>
            <a:fillRect/>
          </a:stretch>
        </p:blipFill>
        <p:spPr>
          <a:xfrm>
            <a:off x="1383665" y="4080510"/>
            <a:ext cx="2586355" cy="2157095"/>
          </a:xfrm>
          <a:prstGeom prst="rect">
            <a:avLst/>
          </a:prstGeom>
          <a:noFill/>
          <a:ln>
            <a:noFill/>
          </a:ln>
        </p:spPr>
      </p:pic>
      <p:graphicFrame>
        <p:nvGraphicFramePr>
          <p:cNvPr id="-2147481816" name="对象 -2147481817"/>
          <p:cNvGraphicFramePr>
            <a:graphicFrameLocks noChangeAspect="1"/>
          </p:cNvGraphicFramePr>
          <p:nvPr/>
        </p:nvGraphicFramePr>
        <p:xfrm>
          <a:off x="4944745" y="4137025"/>
          <a:ext cx="5333365" cy="662940"/>
        </p:xfrm>
        <a:graphic>
          <a:graphicData uri="http://schemas.openxmlformats.org/presentationml/2006/ole">
            <mc:AlternateContent xmlns:mc="http://schemas.openxmlformats.org/markup-compatibility/2006">
              <mc:Choice xmlns:v="urn:schemas-microsoft-com:vml" Requires="v">
                <p:oleObj spid="_x0000_s3076" name="" r:id="rId2" imgW="2500630" imgH="317500" progId="Equation.3">
                  <p:embed/>
                </p:oleObj>
              </mc:Choice>
              <mc:Fallback>
                <p:oleObj name="" r:id="rId2" imgW="2500630" imgH="317500" progId="Equation.3">
                  <p:embed/>
                  <p:pic>
                    <p:nvPicPr>
                      <p:cNvPr id="0" name="图片 3075"/>
                      <p:cNvPicPr/>
                      <p:nvPr/>
                    </p:nvPicPr>
                    <p:blipFill>
                      <a:blip r:embed="rId3"/>
                      <a:stretch>
                        <a:fillRect/>
                      </a:stretch>
                    </p:blipFill>
                    <p:spPr>
                      <a:xfrm>
                        <a:off x="4944745" y="4137025"/>
                        <a:ext cx="5333365" cy="662940"/>
                      </a:xfrm>
                      <a:prstGeom prst="rect">
                        <a:avLst/>
                      </a:prstGeom>
                      <a:noFill/>
                      <a:ln w="38100">
                        <a:noFill/>
                        <a:miter/>
                      </a:ln>
                    </p:spPr>
                  </p:pic>
                </p:oleObj>
              </mc:Fallback>
            </mc:AlternateContent>
          </a:graphicData>
        </a:graphic>
      </p:graphicFrame>
      <p:graphicFrame>
        <p:nvGraphicFramePr>
          <p:cNvPr id="-2147481814" name="对象 -2147481815"/>
          <p:cNvGraphicFramePr>
            <a:graphicFrameLocks noChangeAspect="1"/>
          </p:cNvGraphicFramePr>
          <p:nvPr/>
        </p:nvGraphicFramePr>
        <p:xfrm>
          <a:off x="6448425" y="4799965"/>
          <a:ext cx="2252980" cy="517525"/>
        </p:xfrm>
        <a:graphic>
          <a:graphicData uri="http://schemas.openxmlformats.org/presentationml/2006/ole">
            <mc:AlternateContent xmlns:mc="http://schemas.openxmlformats.org/markup-compatibility/2006">
              <mc:Choice xmlns:v="urn:schemas-microsoft-com:vml" Requires="v">
                <p:oleObj spid="_x0000_s4" name="" r:id="rId4" imgW="1116965" imgH="254000" progId="Equation.3">
                  <p:embed/>
                </p:oleObj>
              </mc:Choice>
              <mc:Fallback>
                <p:oleObj name="" r:id="rId4" imgW="1116965" imgH="254000" progId="Equation.3">
                  <p:embed/>
                  <p:pic>
                    <p:nvPicPr>
                      <p:cNvPr id="0" name="图片 3"/>
                      <p:cNvPicPr/>
                      <p:nvPr/>
                    </p:nvPicPr>
                    <p:blipFill>
                      <a:blip r:embed="rId5"/>
                      <a:stretch>
                        <a:fillRect/>
                      </a:stretch>
                    </p:blipFill>
                    <p:spPr>
                      <a:xfrm>
                        <a:off x="6448425" y="4799965"/>
                        <a:ext cx="2252980" cy="517525"/>
                      </a:xfrm>
                      <a:prstGeom prst="rect">
                        <a:avLst/>
                      </a:prstGeom>
                      <a:noFill/>
                      <a:ln w="38100">
                        <a:noFill/>
                        <a:miter/>
                      </a:ln>
                    </p:spPr>
                  </p:pic>
                </p:oleObj>
              </mc:Fallback>
            </mc:AlternateContent>
          </a:graphicData>
        </a:graphic>
      </p:graphicFrame>
      <p:sp>
        <p:nvSpPr>
          <p:cNvPr id="5" name="文本框 4"/>
          <p:cNvSpPr txBox="1"/>
          <p:nvPr/>
        </p:nvSpPr>
        <p:spPr>
          <a:xfrm>
            <a:off x="5074285" y="5526405"/>
            <a:ext cx="5450205" cy="645160"/>
          </a:xfrm>
          <a:prstGeom prst="rect">
            <a:avLst/>
          </a:prstGeom>
          <a:solidFill>
            <a:srgbClr val="1F4E79"/>
          </a:solidFill>
        </p:spPr>
        <p:txBody>
          <a:bodyPr wrap="square">
            <a:spAutoFit/>
          </a:bodyPr>
          <a:p>
            <a:pPr marL="0" indent="0" algn="just" defTabSz="266700">
              <a:spcAft>
                <a:spcPct val="0"/>
              </a:spcAft>
            </a:pPr>
            <a:r>
              <a:rPr lang="en-US" altLang="zh-CN" sz="1800" dirty="0">
                <a:solidFill>
                  <a:schemeClr val="bg1"/>
                </a:solidFill>
                <a:latin typeface="思源黑体 CN Light" panose="020B0300000000000000" pitchFamily="34" charset="-122"/>
                <a:ea typeface="思源黑体 CN Light" panose="020B0300000000000000" pitchFamily="34" charset="-122"/>
              </a:rPr>
              <a:t>在磁场中的任何一个闭合回路中，磁压降的代数和等于磁动势的代数和，被称为磁路的基尔霍夫第二定律</a:t>
            </a:r>
            <a:endParaRPr lang="en-US" altLang="zh-CN" sz="1800" dirty="0">
              <a:solidFill>
                <a:schemeClr val="bg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四、 电喇叭在汽车中的应用</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1022350" y="1224280"/>
            <a:ext cx="9881870" cy="2284730"/>
          </a:xfrm>
          <a:prstGeom prst="rect">
            <a:avLst/>
          </a:prstGeom>
          <a:ln w="38100">
            <a:solidFill>
              <a:schemeClr val="accent1">
                <a:lumMod val="50000"/>
              </a:schemeClr>
            </a:solidFill>
          </a:ln>
        </p:spPr>
        <p:txBody>
          <a:bodyPr wrap="square">
            <a:noAutofit/>
          </a:bodyPr>
          <a:p>
            <a:pPr marL="0" indent="304800" algn="just" defTabSz="266700">
              <a:lnSpc>
                <a:spcPts val="2400"/>
              </a:lnSpc>
              <a:buClrTx/>
              <a:buSzTx/>
              <a:buNone/>
            </a:pPr>
            <a:r>
              <a:rPr lang="en-US" altLang="zh-CN" sz="1800" dirty="0">
                <a:latin typeface="思源黑体 CN Light" panose="020B0300000000000000" pitchFamily="34" charset="-122"/>
                <a:ea typeface="思源黑体 CN Light" panose="020B0300000000000000" pitchFamily="34" charset="-122"/>
              </a:rPr>
              <a:t>电喇叭的工作原理是依据电磁原理使膜片振动发出警告信号。如下图所示，它由铁心、线圈、衔铁、膜片、触点等组成。膜片和衔铁固定在一起，触点与铁心线圈串联，其中一个触点依附于衔铁，其状态由衔铁决定。当衔铁下移时，触点打开，复位时，触点即恢复闭合状态。</a:t>
            </a:r>
            <a:endParaRPr lang="en-US" altLang="zh-CN" sz="1800" dirty="0">
              <a:latin typeface="思源黑体 CN Light" panose="020B0300000000000000" pitchFamily="34" charset="-122"/>
              <a:ea typeface="思源黑体 CN Light" panose="020B0300000000000000" pitchFamily="34" charset="-122"/>
            </a:endParaRPr>
          </a:p>
          <a:p>
            <a:pPr marL="0" indent="304800" algn="just" defTabSz="266700">
              <a:lnSpc>
                <a:spcPts val="2400"/>
              </a:lnSpc>
              <a:buClrTx/>
              <a:buSzTx/>
              <a:buNone/>
            </a:pPr>
            <a:r>
              <a:rPr lang="en-US" altLang="zh-CN" sz="1800" dirty="0">
                <a:latin typeface="思源黑体 CN Light" panose="020B0300000000000000" pitchFamily="34" charset="-122"/>
                <a:ea typeface="思源黑体 CN Light" panose="020B0300000000000000" pitchFamily="34" charset="-122"/>
              </a:rPr>
              <a:t>当电流流过电磁线圈时，线圈便建立起吸引可动衔铁的磁场，吸引衔铁和膜片下移，导致触点打开，从而断开电路，磁力消失，衔铁和膜片在触点臂的弹力作用下复位，触点再次闭合。触点闭合后，线圈又通电产生磁力吸引衔铁和膜片下移。如此反复，使膜片振动，引起喇叭里面的空气柱振动，从而发出声音。</a:t>
            </a:r>
            <a:endParaRPr lang="en-US" altLang="zh-CN" sz="1800" dirty="0">
              <a:latin typeface="思源黑体 CN Light" panose="020B0300000000000000" pitchFamily="34" charset="-122"/>
              <a:ea typeface="思源黑体 CN Light" panose="020B0300000000000000" pitchFamily="34" charset="-122"/>
            </a:endParaRPr>
          </a:p>
        </p:txBody>
      </p:sp>
      <p:pic>
        <p:nvPicPr>
          <p:cNvPr id="134" name="图片 34"/>
          <p:cNvPicPr>
            <a:picLocks noChangeAspect="1"/>
          </p:cNvPicPr>
          <p:nvPr/>
        </p:nvPicPr>
        <p:blipFill>
          <a:blip r:embed="rId1"/>
          <a:stretch>
            <a:fillRect/>
          </a:stretch>
        </p:blipFill>
        <p:spPr>
          <a:xfrm>
            <a:off x="4063365" y="3649980"/>
            <a:ext cx="4178935" cy="2757170"/>
          </a:xfrm>
          <a:prstGeom prst="rect">
            <a:avLst/>
          </a:prstGeom>
          <a:noFill/>
          <a:ln>
            <a:noFill/>
          </a:ln>
        </p:spPr>
      </p:pic>
      <p:sp>
        <p:nvSpPr>
          <p:cNvPr id="3" name="文本框 2"/>
          <p:cNvSpPr txBox="1"/>
          <p:nvPr/>
        </p:nvSpPr>
        <p:spPr>
          <a:xfrm>
            <a:off x="4253865" y="6407150"/>
            <a:ext cx="4064000" cy="368300"/>
          </a:xfrm>
          <a:prstGeom prst="rect">
            <a:avLst/>
          </a:prstGeom>
          <a:noFill/>
        </p:spPr>
        <p:txBody>
          <a:bodyPr wrap="square" rtlCol="0">
            <a:spAutoFit/>
          </a:bodyPr>
          <a:p>
            <a:r>
              <a:rPr lang="en-US" altLang="zh-CN"/>
              <a:t>         </a:t>
            </a:r>
            <a:r>
              <a:rPr lang="zh-CN" altLang="en-US"/>
              <a:t> </a:t>
            </a:r>
            <a:r>
              <a:rPr lang="en-US" altLang="zh-CN" dirty="0">
                <a:latin typeface="思源黑体 CN Light" panose="020B0300000000000000" pitchFamily="34" charset="-122"/>
                <a:ea typeface="思源黑体 CN Light" panose="020B0300000000000000" pitchFamily="34" charset="-122"/>
              </a:rPr>
              <a:t>电喇叭的结构示意图</a:t>
            </a:r>
            <a:endParaRPr lang="en-US" altLang="zh-CN"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383646" y="1543529"/>
            <a:ext cx="5008254" cy="3771743"/>
            <a:chOff x="7264985" y="650521"/>
            <a:chExt cx="5008254" cy="3771743"/>
          </a:xfrm>
        </p:grpSpPr>
        <p:sp>
          <p:nvSpPr>
            <p:cNvPr id="36" name="文本框 35"/>
            <p:cNvSpPr txBox="1"/>
            <p:nvPr/>
          </p:nvSpPr>
          <p:spPr>
            <a:xfrm>
              <a:off x="7264985" y="650521"/>
              <a:ext cx="5008254" cy="1323439"/>
            </a:xfrm>
            <a:prstGeom prst="rect">
              <a:avLst/>
            </a:prstGeom>
            <a:noFill/>
          </p:spPr>
          <p:txBody>
            <a:bodyPr wrap="square" rtlCol="0">
              <a:spAutoFit/>
            </a:bodyPr>
            <a:lstStyle/>
            <a:p>
              <a:r>
                <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rPr>
                <a:t>再接再厉</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39" name="文本框 38"/>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endParaRPr lang="zh-CN" altLang="en-US"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 name="connsiteX0-181" fmla="*/ 110247 w 1807143"/>
              <a:gd name="connsiteY0-182" fmla="*/ 283275 h 1874848"/>
              <a:gd name="connsiteX1-183" fmla="*/ 862722 w 1807143"/>
              <a:gd name="connsiteY1-184" fmla="*/ 1873950 h 1874848"/>
              <a:gd name="connsiteX2-185" fmla="*/ 1786647 w 1807143"/>
              <a:gd name="connsiteY2-186" fmla="*/ 445200 h 1874848"/>
              <a:gd name="connsiteX3-187" fmla="*/ 110247 w 1807143"/>
              <a:gd name="connsiteY3-188" fmla="*/ 283275 h 1874848"/>
              <a:gd name="connsiteX0-189" fmla="*/ 110247 w 1816444"/>
              <a:gd name="connsiteY0-190" fmla="*/ 273208 h 1864752"/>
              <a:gd name="connsiteX1-191" fmla="*/ 862722 w 1816444"/>
              <a:gd name="connsiteY1-192" fmla="*/ 1863883 h 1864752"/>
              <a:gd name="connsiteX2-193" fmla="*/ 1786647 w 1816444"/>
              <a:gd name="connsiteY2-194" fmla="*/ 435133 h 1864752"/>
              <a:gd name="connsiteX3-195" fmla="*/ 110247 w 1816444"/>
              <a:gd name="connsiteY3-196" fmla="*/ 273208 h 1864752"/>
            </a:gdLst>
            <a:ahLst/>
            <a:cxnLst>
              <a:cxn ang="0">
                <a:pos x="connsiteX0-1" y="connsiteY0-2"/>
              </a:cxn>
              <a:cxn ang="0">
                <a:pos x="connsiteX1-3" y="connsiteY1-4"/>
              </a:cxn>
              <a:cxn ang="0">
                <a:pos x="connsiteX2-5" y="connsiteY2-6"/>
              </a:cxn>
              <a:cxn ang="0">
                <a:pos x="connsiteX3-7" y="connsiteY3-8"/>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453130" y="835660"/>
            <a:ext cx="5392420" cy="4139767"/>
            <a:chOff x="1162050" y="990601"/>
            <a:chExt cx="4210050" cy="3898814"/>
          </a:xfrm>
        </p:grpSpPr>
        <p:sp>
          <p:nvSpPr>
            <p:cNvPr id="11" name="同侧圆角矩形 10"/>
            <p:cNvSpPr/>
            <p:nvPr/>
          </p:nvSpPr>
          <p:spPr>
            <a:xfrm>
              <a:off x="1162050" y="990601"/>
              <a:ext cx="4210050" cy="2152650"/>
            </a:xfrm>
            <a:prstGeom prst="round2SameRect">
              <a:avLst>
                <a:gd name="adj1" fmla="val 12290"/>
                <a:gd name="adj2" fmla="val 0"/>
              </a:avLst>
            </a:prstGeom>
            <a:blipFill>
              <a:blip r:embed="rId1"/>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162685" y="4281806"/>
              <a:ext cx="4208780" cy="607609"/>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汽车电喇叭的故障检修</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1415848" y="3483717"/>
              <a:ext cx="3594033" cy="665619"/>
            </a:xfrm>
            <a:prstGeom prst="rect">
              <a:avLst/>
            </a:prstGeom>
            <a:noFill/>
          </p:spPr>
          <p:txBody>
            <a:bodyPr wrap="square" rtlCol="0">
              <a:spAutoFit/>
            </a:bodyPr>
            <a:lstStyle/>
            <a:p>
              <a:pPr algn="ctr"/>
              <a:r>
                <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任务</a:t>
              </a:r>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1</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1" fmla="*/ 0 w 3487594"/>
              <a:gd name="connsiteY0-2" fmla="*/ 2978253 h 2978253"/>
              <a:gd name="connsiteX1-3" fmla="*/ 661834 w 3487594"/>
              <a:gd name="connsiteY1-4" fmla="*/ 330917 h 2978253"/>
              <a:gd name="connsiteX2-5" fmla="*/ 2677551 w 3487594"/>
              <a:gd name="connsiteY2-6" fmla="*/ 330917 h 2978253"/>
              <a:gd name="connsiteX3-7" fmla="*/ 3339385 w 3487594"/>
              <a:gd name="connsiteY3-8" fmla="*/ 2978253 h 2978253"/>
              <a:gd name="connsiteX4-9" fmla="*/ 0 w 3487594"/>
              <a:gd name="connsiteY4-10" fmla="*/ 2978253 h 2978253"/>
              <a:gd name="connsiteX0-11" fmla="*/ 0 w 3487594"/>
              <a:gd name="connsiteY0-12" fmla="*/ 2978253 h 2978253"/>
              <a:gd name="connsiteX1-13" fmla="*/ 661834 w 3487594"/>
              <a:gd name="connsiteY1-14" fmla="*/ 330917 h 2978253"/>
              <a:gd name="connsiteX2-15" fmla="*/ 2677551 w 3487594"/>
              <a:gd name="connsiteY2-16" fmla="*/ 330917 h 2978253"/>
              <a:gd name="connsiteX3-17" fmla="*/ 3339385 w 3487594"/>
              <a:gd name="connsiteY3-18" fmla="*/ 2978253 h 2978253"/>
              <a:gd name="connsiteX4-19" fmla="*/ 0 w 3487594"/>
              <a:gd name="connsiteY4-20" fmla="*/ 2978253 h 2978253"/>
              <a:gd name="connsiteX0-21" fmla="*/ 0 w 3339385"/>
              <a:gd name="connsiteY0-22" fmla="*/ 2978253 h 2978253"/>
              <a:gd name="connsiteX1-23" fmla="*/ 661834 w 3339385"/>
              <a:gd name="connsiteY1-24" fmla="*/ 330917 h 2978253"/>
              <a:gd name="connsiteX2-25" fmla="*/ 2677551 w 3339385"/>
              <a:gd name="connsiteY2-26" fmla="*/ 330917 h 2978253"/>
              <a:gd name="connsiteX3-27" fmla="*/ 3339385 w 3339385"/>
              <a:gd name="connsiteY3-28" fmla="*/ 2978253 h 2978253"/>
              <a:gd name="connsiteX4-29" fmla="*/ 0 w 3339385"/>
              <a:gd name="connsiteY4-30" fmla="*/ 2978253 h 2978253"/>
              <a:gd name="connsiteX0-31" fmla="*/ 0 w 3339385"/>
              <a:gd name="connsiteY0-32" fmla="*/ 2978253 h 2978253"/>
              <a:gd name="connsiteX1-33" fmla="*/ 661834 w 3339385"/>
              <a:gd name="connsiteY1-34" fmla="*/ 330917 h 2978253"/>
              <a:gd name="connsiteX2-35" fmla="*/ 2677551 w 3339385"/>
              <a:gd name="connsiteY2-36" fmla="*/ 330917 h 2978253"/>
              <a:gd name="connsiteX3-37" fmla="*/ 3339385 w 3339385"/>
              <a:gd name="connsiteY3-38" fmla="*/ 2978253 h 2978253"/>
              <a:gd name="connsiteX4-39" fmla="*/ 0 w 3339385"/>
              <a:gd name="connsiteY4-40" fmla="*/ 2978253 h 2978253"/>
              <a:gd name="connsiteX0-41" fmla="*/ 0 w 3339385"/>
              <a:gd name="connsiteY0-42" fmla="*/ 2996159 h 2996159"/>
              <a:gd name="connsiteX1-43" fmla="*/ 661834 w 3339385"/>
              <a:gd name="connsiteY1-44" fmla="*/ 348823 h 2996159"/>
              <a:gd name="connsiteX2-45" fmla="*/ 2400233 w 3339385"/>
              <a:gd name="connsiteY2-46" fmla="*/ 314038 h 2996159"/>
              <a:gd name="connsiteX3-47" fmla="*/ 3339385 w 3339385"/>
              <a:gd name="connsiteY3-48" fmla="*/ 2996159 h 2996159"/>
              <a:gd name="connsiteX4-49" fmla="*/ 0 w 3339385"/>
              <a:gd name="connsiteY4-50" fmla="*/ 2996159 h 2996159"/>
              <a:gd name="connsiteX0-51" fmla="*/ 0 w 3339385"/>
              <a:gd name="connsiteY0-52" fmla="*/ 2996159 h 2996159"/>
              <a:gd name="connsiteX1-53" fmla="*/ 775282 w 3339385"/>
              <a:gd name="connsiteY1-54" fmla="*/ 348823 h 2996159"/>
              <a:gd name="connsiteX2-55" fmla="*/ 2400233 w 3339385"/>
              <a:gd name="connsiteY2-56" fmla="*/ 314038 h 2996159"/>
              <a:gd name="connsiteX3-57" fmla="*/ 3339385 w 3339385"/>
              <a:gd name="connsiteY3-58" fmla="*/ 2996159 h 2996159"/>
              <a:gd name="connsiteX4-59" fmla="*/ 0 w 3339385"/>
              <a:gd name="connsiteY4-60" fmla="*/ 2996159 h 2996159"/>
              <a:gd name="connsiteX0-61" fmla="*/ 0 w 3474973"/>
              <a:gd name="connsiteY0-62" fmla="*/ 2998122 h 3028357"/>
              <a:gd name="connsiteX1-63" fmla="*/ 775282 w 3474973"/>
              <a:gd name="connsiteY1-64" fmla="*/ 350786 h 3028357"/>
              <a:gd name="connsiteX2-65" fmla="*/ 2400233 w 3474973"/>
              <a:gd name="connsiteY2-66" fmla="*/ 316001 h 3028357"/>
              <a:gd name="connsiteX3-67" fmla="*/ 3474973 w 3474973"/>
              <a:gd name="connsiteY3-68" fmla="*/ 3028357 h 3028357"/>
              <a:gd name="connsiteX4-69" fmla="*/ 0 w 3474973"/>
              <a:gd name="connsiteY4-70" fmla="*/ 2998122 h 3028357"/>
              <a:gd name="connsiteX0-71" fmla="*/ 0 w 3746151"/>
              <a:gd name="connsiteY0-72" fmla="*/ 2967887 h 3028357"/>
              <a:gd name="connsiteX1-73" fmla="*/ 1046460 w 3746151"/>
              <a:gd name="connsiteY1-74" fmla="*/ 350786 h 3028357"/>
              <a:gd name="connsiteX2-75" fmla="*/ 2671411 w 3746151"/>
              <a:gd name="connsiteY2-76" fmla="*/ 316001 h 3028357"/>
              <a:gd name="connsiteX3-77" fmla="*/ 3746151 w 3746151"/>
              <a:gd name="connsiteY3-78" fmla="*/ 3028357 h 3028357"/>
              <a:gd name="connsiteX4-79" fmla="*/ 0 w 3746151"/>
              <a:gd name="connsiteY4-80" fmla="*/ 2967887 h 30283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Lst>
            <a:ahLst/>
            <a:cxnLst>
              <a:cxn ang="0">
                <a:pos x="connsiteX0-1" y="connsiteY0-2"/>
              </a:cxn>
              <a:cxn ang="0">
                <a:pos x="connsiteX1-3" y="connsiteY1-4"/>
              </a:cxn>
              <a:cxn ang="0">
                <a:pos x="connsiteX2-5" y="connsiteY2-6"/>
              </a:cxn>
              <a:cxn ang="0">
                <a:pos x="connsiteX3-7" y="connsiteY3-8"/>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任务描述</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555115" y="2847340"/>
            <a:ext cx="8956675" cy="922020"/>
          </a:xfrm>
          <a:prstGeom prst="rect">
            <a:avLst/>
          </a:prstGeom>
          <a:solidFill>
            <a:srgbClr val="1F4E79"/>
          </a:solidFill>
        </p:spPr>
        <p:txBody>
          <a:bodyPr wrap="square">
            <a:spAutoFit/>
          </a:bodyPr>
          <a:p>
            <a:pPr indent="0" algn="just" fontAlgn="auto">
              <a:lnSpc>
                <a:spcPct val="150000"/>
              </a:lnSpc>
            </a:pPr>
            <a:r>
              <a:rPr lang="en-US" altLang="zh-CN" dirty="0">
                <a:solidFill>
                  <a:schemeClr val="bg1"/>
                </a:solidFill>
                <a:latin typeface="思源黑体 CN Light" panose="020B0300000000000000" pitchFamily="34" charset="-122"/>
                <a:ea typeface="思源黑体 CN Light" panose="020B0300000000000000" pitchFamily="34" charset="-122"/>
              </a:rPr>
              <a:t>   </a:t>
            </a:r>
            <a:r>
              <a:rPr lang="zh-CN" altLang="en-US" dirty="0">
                <a:solidFill>
                  <a:schemeClr val="bg1"/>
                </a:solidFill>
                <a:latin typeface="思源黑体 CN Light" panose="020B0300000000000000" pitchFamily="34" charset="-122"/>
                <a:ea typeface="思源黑体 CN Light" panose="020B0300000000000000" pitchFamily="34" charset="-122"/>
              </a:rPr>
              <a:t>一位车主说按喇叭时车辆无任何反应, 请对车辆电喇叭进行进一步的检测, 查找原因,并排除故障。</a:t>
            </a: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endParaRPr lang="zh-CN" altLang="en-US" sz="1600">
              <a:solidFill>
                <a:srgbClr val="000000"/>
              </a:solidFill>
              <a:latin typeface="E-BZ"/>
              <a:ea typeface="E-BZ"/>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任务引导</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528445" y="2520315"/>
            <a:ext cx="8956675" cy="1031240"/>
          </a:xfrm>
          <a:prstGeom prst="rect">
            <a:avLst/>
          </a:prstGeom>
          <a:solidFill>
            <a:srgbClr val="1F4E79"/>
          </a:solidFill>
        </p:spPr>
        <p:txBody>
          <a:bodyPr wrap="square">
            <a:noAutofit/>
          </a:bodyPr>
          <a:p>
            <a:pPr indent="0" algn="just" fontAlgn="auto">
              <a:lnSpc>
                <a:spcPct val="150000"/>
              </a:lnSpc>
            </a:pPr>
            <a:r>
              <a:rPr lang="en-US" altLang="zh-CN" sz="3600" dirty="0">
                <a:solidFill>
                  <a:schemeClr val="bg1"/>
                </a:solidFill>
                <a:latin typeface="思源黑体 CN Light" panose="020B0300000000000000" pitchFamily="34" charset="-122"/>
                <a:ea typeface="思源黑体 CN Light" panose="020B0300000000000000" pitchFamily="34" charset="-122"/>
              </a:rPr>
              <a:t> </a:t>
            </a:r>
            <a:r>
              <a:rPr lang="zh-CN" altLang="en-US" sz="3600" dirty="0">
                <a:solidFill>
                  <a:schemeClr val="bg1"/>
                </a:solidFill>
                <a:latin typeface="思源黑体 CN Light" panose="020B0300000000000000" pitchFamily="34" charset="-122"/>
                <a:ea typeface="思源黑体 CN Light" panose="020B0300000000000000" pitchFamily="34" charset="-122"/>
              </a:rPr>
              <a:t>你见过哪些磁现象?</a:t>
            </a:r>
            <a:endParaRPr lang="zh-CN" altLang="en-US" sz="36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endParaRPr lang="zh-CN" altLang="en-US" sz="3600" dirty="0">
              <a:solidFill>
                <a:schemeClr val="bg1"/>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33195" y="1459230"/>
            <a:ext cx="8956675" cy="737235"/>
          </a:xfrm>
          <a:prstGeom prst="rect">
            <a:avLst/>
          </a:prstGeom>
          <a:noFill/>
          <a:extLst>
            <a:ext uri="{909E8E84-426E-40DD-AFC4-6F175D3DCCD1}">
              <a14:hiddenFill xmlns:a14="http://schemas.microsoft.com/office/drawing/2010/main">
                <a:solidFill>
                  <a:srgbClr val="1F4E79"/>
                </a:solidFill>
              </a14:hiddenFill>
            </a:ext>
          </a:extLst>
        </p:spPr>
        <p:txBody>
          <a:bodyPr wrap="square">
            <a:spAutoFit/>
          </a:bodyPr>
          <a:p>
            <a:pPr indent="0" algn="just" fontAlgn="auto">
              <a:lnSpc>
                <a:spcPct val="150000"/>
              </a:lnSpc>
            </a:pPr>
            <a:r>
              <a:rPr lang="zh-CN" altLang="en-US" sz="2800" b="1" dirty="0">
                <a:solidFill>
                  <a:schemeClr val="tx1"/>
                </a:solidFill>
                <a:latin typeface="思源黑体 CN Light" panose="020B0300000000000000" pitchFamily="34" charset="-122"/>
                <a:ea typeface="思源黑体 CN Light" panose="020B0300000000000000" pitchFamily="34" charset="-122"/>
              </a:rPr>
              <a:t>请思考：</a:t>
            </a:r>
            <a:endParaRPr lang="zh-CN" altLang="en-US" sz="2800" b="1" dirty="0">
              <a:solidFill>
                <a:schemeClr val="tx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10" name="组合 9"/>
          <p:cNvGrpSpPr/>
          <p:nvPr/>
        </p:nvGrpSpPr>
        <p:grpSpPr>
          <a:xfrm>
            <a:off x="390525" y="1518920"/>
            <a:ext cx="5859780" cy="4159250"/>
            <a:chOff x="5281945" y="2184856"/>
            <a:chExt cx="6231027" cy="4305443"/>
          </a:xfrm>
        </p:grpSpPr>
        <p:sp>
          <p:nvSpPr>
            <p:cNvPr id="12" name="矩形 11"/>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文本框 13"/>
            <p:cNvSpPr txBox="1"/>
            <p:nvPr/>
          </p:nvSpPr>
          <p:spPr>
            <a:xfrm>
              <a:off x="5281945" y="2357074"/>
              <a:ext cx="6231027" cy="4133225"/>
            </a:xfrm>
            <a:prstGeom prst="rect">
              <a:avLst/>
            </a:prstGeom>
            <a:noFill/>
          </p:spPr>
          <p:txBody>
            <a:bodyPr wrap="square" rtlCol="0">
              <a:noAutofit/>
            </a:bodyPr>
            <a:lstStyle/>
            <a:p>
              <a:pPr>
                <a:lnSpc>
                  <a:spcPct val="150000"/>
                </a:lnSpc>
              </a:pPr>
              <a:r>
                <a:rPr sz="2000" dirty="0">
                  <a:latin typeface="思源黑体 CN Light" panose="020B0300000000000000" pitchFamily="34" charset="-122"/>
                  <a:ea typeface="思源黑体 CN Light" panose="020B0300000000000000" pitchFamily="34" charset="-122"/>
                  <a:sym typeface="+mn-ea"/>
                </a:rPr>
                <a:t>早在 2 000 多年前, 我们的祖先就发现了磁铁矿石具有吸引铁的性质。 人们把物体能够吸引铁、 钴、镍及其合金的性质称为</a:t>
              </a:r>
              <a:r>
                <a:rPr sz="2000" dirty="0">
                  <a:solidFill>
                    <a:srgbClr val="C00000"/>
                  </a:solidFill>
                  <a:latin typeface="思源黑体 CN Light" panose="020B0300000000000000" pitchFamily="34" charset="-122"/>
                  <a:ea typeface="思源黑体 CN Light" panose="020B0300000000000000" pitchFamily="34" charset="-122"/>
                  <a:sym typeface="+mn-ea"/>
                </a:rPr>
                <a:t>磁性</a:t>
              </a:r>
              <a:r>
                <a:rPr sz="2000" dirty="0">
                  <a:latin typeface="思源黑体 CN Light" panose="020B0300000000000000" pitchFamily="34" charset="-122"/>
                  <a:ea typeface="思源黑体 CN Light" panose="020B0300000000000000" pitchFamily="34" charset="-122"/>
                  <a:sym typeface="+mn-ea"/>
                </a:rPr>
                <a:t>, 把具有磁性的物体叫作</a:t>
              </a:r>
              <a:r>
                <a:rPr sz="2000" dirty="0">
                  <a:solidFill>
                    <a:srgbClr val="C00000"/>
                  </a:solidFill>
                  <a:latin typeface="思源黑体 CN Light" panose="020B0300000000000000" pitchFamily="34" charset="-122"/>
                  <a:ea typeface="思源黑体 CN Light" panose="020B0300000000000000" pitchFamily="34" charset="-122"/>
                  <a:sym typeface="+mn-ea"/>
                </a:rPr>
                <a:t>磁体</a:t>
              </a:r>
              <a:r>
                <a:rPr sz="2000" dirty="0">
                  <a:latin typeface="思源黑体 CN Light" panose="020B0300000000000000" pitchFamily="34" charset="-122"/>
                  <a:ea typeface="思源黑体 CN Light" panose="020B0300000000000000" pitchFamily="34" charset="-122"/>
                  <a:sym typeface="+mn-ea"/>
                </a:rPr>
                <a:t>。 磁体上磁性最强的位置称为磁极, 磁体有两个磁极, 即南极和北极, 通常用字母 </a:t>
              </a:r>
              <a:r>
                <a:rPr sz="2000" dirty="0">
                  <a:solidFill>
                    <a:srgbClr val="C00000"/>
                  </a:solidFill>
                  <a:latin typeface="思源黑体 CN Light" panose="020B0300000000000000" pitchFamily="34" charset="-122"/>
                  <a:ea typeface="思源黑体 CN Light" panose="020B0300000000000000" pitchFamily="34" charset="-122"/>
                  <a:sym typeface="+mn-ea"/>
                </a:rPr>
                <a:t>S 表示南极 (常用蓝色表示)</a:t>
              </a:r>
              <a:r>
                <a:rPr sz="2000" dirty="0">
                  <a:latin typeface="思源黑体 CN Light" panose="020B0300000000000000" pitchFamily="34" charset="-122"/>
                  <a:ea typeface="思源黑体 CN Light" panose="020B0300000000000000" pitchFamily="34" charset="-122"/>
                  <a:sym typeface="+mn-ea"/>
                </a:rPr>
                <a:t>, 用字母</a:t>
              </a:r>
              <a:r>
                <a:rPr sz="2000" dirty="0">
                  <a:solidFill>
                    <a:srgbClr val="C00000"/>
                  </a:solidFill>
                  <a:latin typeface="思源黑体 CN Light" panose="020B0300000000000000" pitchFamily="34" charset="-122"/>
                  <a:ea typeface="思源黑体 CN Light" panose="020B0300000000000000" pitchFamily="34" charset="-122"/>
                  <a:sym typeface="+mn-ea"/>
                </a:rPr>
                <a:t> N 表示北极 (常用红色表示)</a:t>
              </a:r>
              <a:r>
                <a:rPr sz="2000" dirty="0">
                  <a:latin typeface="思源黑体 CN Light" panose="020B0300000000000000" pitchFamily="34" charset="-122"/>
                  <a:ea typeface="思源黑体 CN Light" panose="020B0300000000000000" pitchFamily="34" charset="-122"/>
                  <a:sym typeface="+mn-ea"/>
                </a:rPr>
                <a:t>。 条形、 蹄形、 针形磁铁的磁极位于它们的两端。</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grpSp>
        <p:nvGrpSpPr>
          <p:cNvPr id="3" name="组合 2"/>
          <p:cNvGrpSpPr/>
          <p:nvPr/>
        </p:nvGrpSpPr>
        <p:grpSpPr>
          <a:xfrm>
            <a:off x="451812" y="-359472"/>
            <a:ext cx="5116830" cy="1210658"/>
            <a:chOff x="415234" y="-327275"/>
            <a:chExt cx="5116830" cy="1210658"/>
          </a:xfrm>
        </p:grpSpPr>
        <p:sp>
          <p:nvSpPr>
            <p:cNvPr id="4"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69309" y="360430"/>
              <a:ext cx="42627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磁</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的基本概念</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pic>
        <p:nvPicPr>
          <p:cNvPr id="16" name="图片 15"/>
          <p:cNvPicPr>
            <a:picLocks noChangeAspect="1"/>
          </p:cNvPicPr>
          <p:nvPr/>
        </p:nvPicPr>
        <p:blipFill>
          <a:blip r:embed="rId1"/>
          <a:stretch>
            <a:fillRect/>
          </a:stretch>
        </p:blipFill>
        <p:spPr>
          <a:xfrm>
            <a:off x="6465570" y="1945005"/>
            <a:ext cx="5265420" cy="3307080"/>
          </a:xfrm>
          <a:prstGeom prst="rect">
            <a:avLst/>
          </a:prstGeom>
        </p:spPr>
      </p:pic>
      <p:sp>
        <p:nvSpPr>
          <p:cNvPr id="11" name="文本框 13"/>
          <p:cNvSpPr txBox="1"/>
          <p:nvPr/>
        </p:nvSpPr>
        <p:spPr>
          <a:xfrm>
            <a:off x="936625" y="1042670"/>
            <a:ext cx="10769600"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1. </a:t>
            </a:r>
            <a:r>
              <a:rPr 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磁现象</a:t>
            </a:r>
            <a:endParaRPr 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420370" y="1217295"/>
            <a:ext cx="3211830" cy="5330825"/>
            <a:chOff x="657826" y="1858296"/>
            <a:chExt cx="3212104" cy="4755777"/>
          </a:xfrm>
        </p:grpSpPr>
        <p:sp>
          <p:nvSpPr>
            <p:cNvPr id="2" name="圆角矩形 1"/>
            <p:cNvSpPr/>
            <p:nvPr>
              <p:custDataLst>
                <p:tags r:id="rId2"/>
              </p:custDataLst>
            </p:nvPr>
          </p:nvSpPr>
          <p:spPr>
            <a:xfrm>
              <a:off x="657826" y="1858296"/>
              <a:ext cx="3212104" cy="4755777"/>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3"/>
              </p:custDataLst>
            </p:nvPr>
          </p:nvSpPr>
          <p:spPr>
            <a:xfrm>
              <a:off x="807421" y="2060813"/>
              <a:ext cx="2311680" cy="465664"/>
            </a:xfrm>
            <a:prstGeom prst="rect">
              <a:avLst/>
            </a:prstGeom>
            <a:noFill/>
          </p:spPr>
          <p:txBody>
            <a:bodyPr wrap="square" rtlCol="0">
              <a:spAutoFit/>
            </a:bodyPr>
            <a:lstStyle/>
            <a:p>
              <a:r>
                <a:rPr lang="en-US" sz="2800" spc="300" dirty="0">
                  <a:solidFill>
                    <a:schemeClr val="bg1"/>
                  </a:solidFill>
                  <a:latin typeface="思源黑体 CN Medium" panose="020B0600000000000000" pitchFamily="34" charset="-122"/>
                  <a:ea typeface="思源黑体 CN Medium" panose="020B0600000000000000" pitchFamily="34" charset="-122"/>
                </a:rPr>
                <a:t>2.</a:t>
              </a:r>
              <a:r>
                <a:rPr sz="2800" spc="300" dirty="0">
                  <a:solidFill>
                    <a:schemeClr val="bg1"/>
                  </a:solidFill>
                  <a:latin typeface="思源黑体 CN Medium" panose="020B0600000000000000" pitchFamily="34" charset="-122"/>
                  <a:ea typeface="思源黑体 CN Medium" panose="020B0600000000000000" pitchFamily="34" charset="-122"/>
                </a:rPr>
                <a:t>磁场</a:t>
              </a:r>
              <a:endParaRPr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16" name="文本框 15"/>
            <p:cNvSpPr txBox="1"/>
            <p:nvPr>
              <p:custDataLst>
                <p:tags r:id="rId4"/>
              </p:custDataLst>
            </p:nvPr>
          </p:nvSpPr>
          <p:spPr>
            <a:xfrm>
              <a:off x="716886" y="2510905"/>
              <a:ext cx="2928235" cy="3838045"/>
            </a:xfrm>
            <a:prstGeom prst="rect">
              <a:avLst/>
            </a:prstGeom>
            <a:noFill/>
          </p:spPr>
          <p:txBody>
            <a:bodyPr wrap="square" rtlCol="0">
              <a:noAutofit/>
            </a:bodyPr>
            <a:lstStyle/>
            <a:p>
              <a:pPr algn="just">
                <a:lnSpc>
                  <a:spcPct val="150000"/>
                </a:lnSpc>
              </a:pPr>
              <a:r>
                <a:rPr lang="en-US" altLang="zh-CN" sz="1600" dirty="0">
                  <a:solidFill>
                    <a:schemeClr val="bg1">
                      <a:lumMod val="95000"/>
                    </a:schemeClr>
                  </a:solidFill>
                  <a:latin typeface="思源黑体 CN Light" panose="020B0300000000000000" pitchFamily="34" charset="-122"/>
                  <a:ea typeface="思源黑体 CN Light" panose="020B0300000000000000" pitchFamily="34" charset="-122"/>
                </a:rPr>
                <a:t>   </a:t>
              </a:r>
              <a:r>
                <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rPr>
                <a:t>磁极之间的相互作用力是通过磁极周围的磁场传递的。磁场是磁体周围存在的一种特殊的物质。磁场和电场一样, 是物质存在的另一种形式,是客观存在的物质, 具有力和能的特征。 与电场中用检验电荷区检验电场存在的方法相似, 可借磁极之间存在相互作用力的特性, 用小磁针来检验某一个磁体周围磁场的存在。</a:t>
              </a:r>
              <a:endPar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pSp>
      <p:grpSp>
        <p:nvGrpSpPr>
          <p:cNvPr id="36" name="组合 35"/>
          <p:cNvGrpSpPr/>
          <p:nvPr>
            <p:custDataLst>
              <p:tags r:id="rId5"/>
            </p:custDataLst>
          </p:nvPr>
        </p:nvGrpSpPr>
        <p:grpSpPr>
          <a:xfrm>
            <a:off x="4477385" y="1217295"/>
            <a:ext cx="3211830" cy="5331460"/>
            <a:chOff x="4489948" y="1858296"/>
            <a:chExt cx="3212104" cy="4070555"/>
          </a:xfrm>
        </p:grpSpPr>
        <p:sp>
          <p:nvSpPr>
            <p:cNvPr id="12" name="圆角矩形 11"/>
            <p:cNvSpPr/>
            <p:nvPr>
              <p:custDataLst>
                <p:tags r:id="rId6"/>
              </p:custDataLst>
            </p:nvPr>
          </p:nvSpPr>
          <p:spPr>
            <a:xfrm>
              <a:off x="4489948" y="1858296"/>
              <a:ext cx="3212104" cy="4070555"/>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7"/>
              </p:custDataLst>
            </p:nvPr>
          </p:nvSpPr>
          <p:spPr>
            <a:xfrm>
              <a:off x="4570600" y="2060951"/>
              <a:ext cx="3092714" cy="398523"/>
            </a:xfrm>
            <a:prstGeom prst="rect">
              <a:avLst/>
            </a:prstGeom>
            <a:noFill/>
          </p:spPr>
          <p:txBody>
            <a:bodyPr wrap="square" rtlCol="0">
              <a:spAutoFit/>
            </a:bodyPr>
            <a:lstStyle/>
            <a:p>
              <a:r>
                <a:rPr lang="en-US" altLang="zh-CN" sz="2800" spc="300" dirty="0">
                  <a:solidFill>
                    <a:schemeClr val="accent1">
                      <a:lumMod val="50000"/>
                    </a:schemeClr>
                  </a:solidFill>
                  <a:latin typeface="思源黑体 CN Medium" panose="020B0600000000000000" pitchFamily="34" charset="-122"/>
                  <a:ea typeface="思源黑体 CN Medium" panose="020B0600000000000000" pitchFamily="34" charset="-122"/>
                </a:rPr>
                <a:t>3.</a:t>
              </a:r>
              <a:r>
                <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rPr>
                <a:t>磁感线</a:t>
              </a:r>
              <a:endPar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8" name="文本框 27"/>
            <p:cNvSpPr txBox="1"/>
            <p:nvPr>
              <p:custDataLst>
                <p:tags r:id="rId8"/>
              </p:custDataLst>
            </p:nvPr>
          </p:nvSpPr>
          <p:spPr>
            <a:xfrm>
              <a:off x="4570600" y="2459474"/>
              <a:ext cx="3047625" cy="2607366"/>
            </a:xfrm>
            <a:prstGeom prst="rect">
              <a:avLst/>
            </a:prstGeom>
            <a:noFill/>
          </p:spPr>
          <p:txBody>
            <a:bodyPr wrap="square" rtlCol="0">
              <a:spAutoFit/>
            </a:bodyPr>
            <a:lstStyle/>
            <a:p>
              <a:pPr algn="just">
                <a:lnSpc>
                  <a:spcPct val="150000"/>
                </a:lnSpc>
              </a:pPr>
              <a:r>
                <a:rPr lang="en-US" altLang="zh-CN" sz="1600" dirty="0">
                  <a:solidFill>
                    <a:schemeClr val="accent1">
                      <a:lumMod val="50000"/>
                    </a:schemeClr>
                  </a:solidFill>
                  <a:latin typeface="思源黑体 CN Light" panose="020B0300000000000000" pitchFamily="34" charset="-122"/>
                  <a:ea typeface="思源黑体 CN Light" panose="020B0300000000000000" pitchFamily="34" charset="-122"/>
                </a:rPr>
                <a:t>   </a:t>
              </a:r>
              <a:r>
                <a:rPr lang="zh-CN" altLang="en-US" sz="1600" dirty="0">
                  <a:solidFill>
                    <a:schemeClr val="accent1">
                      <a:lumMod val="50000"/>
                    </a:schemeClr>
                  </a:solidFill>
                  <a:latin typeface="思源黑体 CN Light" panose="020B0300000000000000" pitchFamily="34" charset="-122"/>
                  <a:ea typeface="思源黑体 CN Light" panose="020B0300000000000000" pitchFamily="34" charset="-122"/>
                </a:rPr>
                <a:t>磁场是一种特殊的物质, 不能被肉眼所看到。人们通过铁屑在磁场的作用下形成的磁感线，条形磁铁; 蹄形磁铁案, 即用一组闭合的曲线来描述这种磁场。这种形象地描绘磁场的曲线, 称为磁感线。 在磁感线上, 每一点的切线方向都与该点的磁场方</a:t>
              </a:r>
              <a:endParaRPr lang="zh-CN" altLang="en-US" sz="1600" dirty="0">
                <a:solidFill>
                  <a:schemeClr val="accent1">
                    <a:lumMod val="50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1600" dirty="0">
                  <a:solidFill>
                    <a:schemeClr val="accent1">
                      <a:lumMod val="50000"/>
                    </a:schemeClr>
                  </a:solidFill>
                  <a:latin typeface="思源黑体 CN Light" panose="020B0300000000000000" pitchFamily="34" charset="-122"/>
                  <a:ea typeface="思源黑体 CN Light" panose="020B0300000000000000" pitchFamily="34" charset="-122"/>
                </a:rPr>
                <a:t>向相同。</a:t>
              </a:r>
              <a:endParaRPr lang="zh-CN" altLang="en-US" sz="16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grpSp>
      <p:grpSp>
        <p:nvGrpSpPr>
          <p:cNvPr id="10" name="组合 9"/>
          <p:cNvGrpSpPr/>
          <p:nvPr>
            <p:custDataLst>
              <p:tags r:id="rId9"/>
            </p:custDataLst>
          </p:nvPr>
        </p:nvGrpSpPr>
        <p:grpSpPr>
          <a:xfrm>
            <a:off x="8534400" y="1156970"/>
            <a:ext cx="3211830" cy="5391150"/>
            <a:chOff x="8322070" y="1858296"/>
            <a:chExt cx="3212104" cy="4070555"/>
          </a:xfrm>
          <a:solidFill>
            <a:schemeClr val="accent1">
              <a:lumMod val="50000"/>
            </a:schemeClr>
          </a:solidFill>
        </p:grpSpPr>
        <p:sp>
          <p:nvSpPr>
            <p:cNvPr id="13" name="圆角矩形 12"/>
            <p:cNvSpPr/>
            <p:nvPr>
              <p:custDataLst>
                <p:tags r:id="rId10"/>
              </p:custDataLst>
            </p:nvPr>
          </p:nvSpPr>
          <p:spPr>
            <a:xfrm>
              <a:off x="8322070" y="1858296"/>
              <a:ext cx="3212104" cy="4070555"/>
            </a:xfrm>
            <a:prstGeom prst="roundRect">
              <a:avLst>
                <a:gd name="adj" fmla="val 58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custDataLst>
                <p:tags r:id="rId11"/>
              </p:custDataLst>
            </p:nvPr>
          </p:nvSpPr>
          <p:spPr>
            <a:xfrm>
              <a:off x="8365254" y="2060625"/>
              <a:ext cx="2853933" cy="394110"/>
            </a:xfrm>
            <a:prstGeom prst="rect">
              <a:avLst/>
            </a:prstGeom>
            <a:grpFill/>
          </p:spPr>
          <p:txBody>
            <a:bodyPr wrap="square" rtlCol="0">
              <a:spAutoFit/>
            </a:bodyPr>
            <a:lstStyle/>
            <a:p>
              <a:r>
                <a:rPr lang="en-US" altLang="zh-CN" sz="2800" spc="300" dirty="0">
                  <a:solidFill>
                    <a:schemeClr val="bg1"/>
                  </a:solidFill>
                  <a:latin typeface="思源黑体 CN Medium" panose="020B0600000000000000" pitchFamily="34" charset="-122"/>
                  <a:ea typeface="思源黑体 CN Medium" panose="020B0600000000000000" pitchFamily="34" charset="-122"/>
                </a:rPr>
                <a:t>4.</a:t>
              </a:r>
              <a:r>
                <a:rPr lang="zh-CN" altLang="en-US" sz="2800" spc="300" dirty="0">
                  <a:solidFill>
                    <a:schemeClr val="bg1"/>
                  </a:solidFill>
                  <a:latin typeface="思源黑体 CN Medium" panose="020B0600000000000000" pitchFamily="34" charset="-122"/>
                  <a:ea typeface="思源黑体 CN Medium" panose="020B0600000000000000" pitchFamily="34" charset="-122"/>
                </a:rPr>
                <a:t>磁感应强度</a:t>
              </a:r>
              <a:endParaRPr lang="zh-CN" altLang="en-US"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33" name="文本框 32"/>
            <p:cNvSpPr txBox="1"/>
            <p:nvPr>
              <p:custDataLst>
                <p:tags r:id="rId12"/>
              </p:custDataLst>
            </p:nvPr>
          </p:nvSpPr>
          <p:spPr>
            <a:xfrm>
              <a:off x="8383670" y="2454735"/>
              <a:ext cx="3078743" cy="2578498"/>
            </a:xfrm>
            <a:prstGeom prst="rect">
              <a:avLst/>
            </a:prstGeom>
            <a:grpFill/>
          </p:spPr>
          <p:txBody>
            <a:bodyPr wrap="square" rtlCol="0">
              <a:spAutoFit/>
            </a:bodyPr>
            <a:lstStyle/>
            <a:p>
              <a:pPr algn="just">
                <a:lnSpc>
                  <a:spcPct val="150000"/>
                </a:lnSpc>
              </a:pPr>
              <a:r>
                <a:rPr lang="en-US" altLang="zh-CN" sz="1600" dirty="0">
                  <a:solidFill>
                    <a:schemeClr val="bg1">
                      <a:lumMod val="95000"/>
                    </a:schemeClr>
                  </a:solidFill>
                  <a:latin typeface="思源黑体 CN Light" panose="020B0300000000000000" pitchFamily="34" charset="-122"/>
                  <a:ea typeface="思源黑体 CN Light" panose="020B0300000000000000" pitchFamily="34" charset="-122"/>
                </a:rPr>
                <a:t>   </a:t>
              </a:r>
              <a:r>
                <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rPr>
                <a:t>磁感应强度又叫磁通密度, 它是表示磁场内某点磁场强弱的物理量, 是表征磁场特性的基本场量。 其大小是通过垂直于磁场方向单位面积的磁力线数目表示的, 符号为 B。</a:t>
              </a:r>
              <a:endPar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en-US" altLang="zh-CN" sz="1600" dirty="0">
                  <a:solidFill>
                    <a:schemeClr val="bg1">
                      <a:lumMod val="95000"/>
                    </a:schemeClr>
                  </a:solidFill>
                  <a:latin typeface="思源黑体 CN Light" panose="020B0300000000000000" pitchFamily="34" charset="-122"/>
                  <a:ea typeface="思源黑体 CN Light" panose="020B0300000000000000" pitchFamily="34" charset="-122"/>
                </a:rPr>
                <a:t>   </a:t>
              </a:r>
              <a:r>
                <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rPr>
                <a:t>磁感应强度 B 的电位在国际单位制中是特斯拉, 简称特, 符号为 T。</a:t>
              </a:r>
              <a:endPar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一、磁的基本概念</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213995" y="1873250"/>
            <a:ext cx="2548890" cy="4203702"/>
            <a:chOff x="657826" y="1858296"/>
            <a:chExt cx="3212104" cy="2843836"/>
          </a:xfrm>
        </p:grpSpPr>
        <p:sp>
          <p:nvSpPr>
            <p:cNvPr id="2" name="圆角矩形 1"/>
            <p:cNvSpPr/>
            <p:nvPr>
              <p:custDataLst>
                <p:tags r:id="rId2"/>
              </p:custDataLst>
            </p:nvPr>
          </p:nvSpPr>
          <p:spPr>
            <a:xfrm>
              <a:off x="657826" y="1858296"/>
              <a:ext cx="3212104" cy="2843836"/>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3"/>
              </p:custDataLst>
            </p:nvPr>
          </p:nvSpPr>
          <p:spPr>
            <a:xfrm>
              <a:off x="807421" y="2060813"/>
              <a:ext cx="2311680" cy="353117"/>
            </a:xfrm>
            <a:prstGeom prst="rect">
              <a:avLst/>
            </a:prstGeom>
            <a:noFill/>
          </p:spPr>
          <p:txBody>
            <a:bodyPr wrap="square" rtlCol="0">
              <a:spAutoFit/>
            </a:bodyPr>
            <a:lstStyle/>
            <a:p>
              <a:r>
                <a:rPr lang="en-US" altLang="zh-CN" sz="2800" spc="300" dirty="0">
                  <a:solidFill>
                    <a:schemeClr val="bg1"/>
                  </a:solidFill>
                  <a:latin typeface="思源黑体 CN Medium" panose="020B0600000000000000" pitchFamily="34" charset="-122"/>
                  <a:ea typeface="思源黑体 CN Medium" panose="020B0600000000000000" pitchFamily="34" charset="-122"/>
                </a:rPr>
                <a:t>5.</a:t>
              </a:r>
              <a:r>
                <a:rPr lang="zh-CN" altLang="en-US" sz="2800" spc="300" dirty="0">
                  <a:solidFill>
                    <a:schemeClr val="bg1"/>
                  </a:solidFill>
                  <a:latin typeface="思源黑体 CN Medium" panose="020B0600000000000000" pitchFamily="34" charset="-122"/>
                  <a:ea typeface="思源黑体 CN Medium" panose="020B0600000000000000" pitchFamily="34" charset="-122"/>
                </a:rPr>
                <a:t>磁通</a:t>
              </a:r>
              <a:endParaRPr lang="zh-CN" altLang="en-US"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16" name="文本框 15"/>
            <p:cNvSpPr txBox="1"/>
            <p:nvPr>
              <p:custDataLst>
                <p:tags r:id="rId4"/>
              </p:custDataLst>
            </p:nvPr>
          </p:nvSpPr>
          <p:spPr>
            <a:xfrm>
              <a:off x="716881" y="2511076"/>
              <a:ext cx="3091180" cy="1810689"/>
            </a:xfrm>
            <a:prstGeom prst="rect">
              <a:avLst/>
            </a:prstGeom>
            <a:noFill/>
          </p:spPr>
          <p:txBody>
            <a:bodyPr wrap="square" rtlCol="0">
              <a:spAutoFit/>
            </a:bodyPr>
            <a:lstStyle/>
            <a:p>
              <a:pPr algn="just">
                <a:lnSpc>
                  <a:spcPct val="150000"/>
                </a:lnSpc>
              </a:pPr>
              <a:r>
                <a:rPr lang="en-US" altLang="zh-CN" sz="1600" dirty="0">
                  <a:solidFill>
                    <a:schemeClr val="bg1">
                      <a:lumMod val="95000"/>
                    </a:schemeClr>
                  </a:solidFill>
                  <a:latin typeface="思源黑体 CN Light" panose="020B0300000000000000" pitchFamily="34" charset="-122"/>
                  <a:ea typeface="思源黑体 CN Light" panose="020B0300000000000000" pitchFamily="34" charset="-122"/>
                </a:rPr>
                <a:t>   </a:t>
              </a:r>
              <a:r>
                <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rPr>
                <a:t>在磁场中, 穿过任意一面积的磁力线总量称为该截面的磁通量, 简称磁通, 符号为 Φ。</a:t>
              </a:r>
              <a:endPar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rPr>
                <a:t> </a:t>
              </a:r>
              <a:r>
                <a:rPr lang="en-US" altLang="zh-CN" sz="1600" dirty="0">
                  <a:solidFill>
                    <a:schemeClr val="bg1">
                      <a:lumMod val="95000"/>
                    </a:schemeClr>
                  </a:solidFill>
                  <a:latin typeface="思源黑体 CN Light" panose="020B0300000000000000" pitchFamily="34" charset="-122"/>
                  <a:ea typeface="思源黑体 CN Light" panose="020B0300000000000000" pitchFamily="34" charset="-122"/>
                </a:rPr>
                <a:t>  </a:t>
              </a:r>
              <a:r>
                <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rPr>
                <a:t>均匀磁场中，磁通等于磁感应强度B与垂直于磁场方向的面积S的乘积</a:t>
              </a:r>
              <a:endParaRPr lang="zh-CN" altLang="en-US" sz="16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pSp>
      <p:grpSp>
        <p:nvGrpSpPr>
          <p:cNvPr id="36" name="组合 35"/>
          <p:cNvGrpSpPr/>
          <p:nvPr>
            <p:custDataLst>
              <p:tags r:id="rId5"/>
            </p:custDataLst>
          </p:nvPr>
        </p:nvGrpSpPr>
        <p:grpSpPr>
          <a:xfrm>
            <a:off x="3371215" y="1873885"/>
            <a:ext cx="2548255" cy="4203700"/>
            <a:chOff x="4730634" y="1857811"/>
            <a:chExt cx="3212104" cy="3209513"/>
          </a:xfrm>
        </p:grpSpPr>
        <p:sp>
          <p:nvSpPr>
            <p:cNvPr id="12" name="圆角矩形 11"/>
            <p:cNvSpPr/>
            <p:nvPr>
              <p:custDataLst>
                <p:tags r:id="rId6"/>
              </p:custDataLst>
            </p:nvPr>
          </p:nvSpPr>
          <p:spPr>
            <a:xfrm>
              <a:off x="4730634" y="1857811"/>
              <a:ext cx="3212104" cy="3209513"/>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7"/>
              </p:custDataLst>
            </p:nvPr>
          </p:nvSpPr>
          <p:spPr>
            <a:xfrm>
              <a:off x="4939567" y="2031377"/>
              <a:ext cx="2723747" cy="384463"/>
            </a:xfrm>
            <a:prstGeom prst="rect">
              <a:avLst/>
            </a:prstGeom>
            <a:noFill/>
          </p:spPr>
          <p:txBody>
            <a:bodyPr wrap="square" rtlCol="0">
              <a:noAutofit/>
            </a:bodyPr>
            <a:lstStyle/>
            <a:p>
              <a:r>
                <a:rPr lang="en-US" altLang="zh-CN" sz="2800" spc="300" dirty="0">
                  <a:solidFill>
                    <a:schemeClr val="accent1">
                      <a:lumMod val="50000"/>
                    </a:schemeClr>
                  </a:solidFill>
                  <a:latin typeface="思源黑体 CN Medium" panose="020B0600000000000000" pitchFamily="34" charset="-122"/>
                  <a:ea typeface="思源黑体 CN Medium" panose="020B0600000000000000" pitchFamily="34" charset="-122"/>
                </a:rPr>
                <a:t>6.</a:t>
              </a:r>
              <a:r>
                <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rPr>
                <a:t>磁导率</a:t>
              </a:r>
              <a:endPar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8" name="文本框 27"/>
            <p:cNvSpPr txBox="1"/>
            <p:nvPr>
              <p:custDataLst>
                <p:tags r:id="rId8"/>
              </p:custDataLst>
            </p:nvPr>
          </p:nvSpPr>
          <p:spPr>
            <a:xfrm>
              <a:off x="4873910" y="2415840"/>
              <a:ext cx="2920749" cy="2319867"/>
            </a:xfrm>
            <a:prstGeom prst="rect">
              <a:avLst/>
            </a:prstGeom>
            <a:noFill/>
          </p:spPr>
          <p:txBody>
            <a:bodyPr wrap="square" rtlCol="0">
              <a:noAutofit/>
            </a:bodyPr>
            <a:lstStyle/>
            <a:p>
              <a:pPr algn="just">
                <a:lnSpc>
                  <a:spcPct val="150000"/>
                </a:lnSpc>
              </a:pPr>
              <a:r>
                <a:rPr lang="en-US" altLang="zh-CN" sz="1600" dirty="0">
                  <a:solidFill>
                    <a:schemeClr val="accent1">
                      <a:lumMod val="50000"/>
                    </a:schemeClr>
                  </a:solidFill>
                  <a:latin typeface="思源黑体 CN Light" panose="020B0300000000000000" pitchFamily="34" charset="-122"/>
                  <a:ea typeface="思源黑体 CN Light" panose="020B0300000000000000" pitchFamily="34" charset="-122"/>
                </a:rPr>
                <a:t>   </a:t>
              </a:r>
              <a:r>
                <a:rPr lang="zh-CN" altLang="en-US" sz="1600" dirty="0">
                  <a:solidFill>
                    <a:schemeClr val="accent1">
                      <a:lumMod val="50000"/>
                    </a:schemeClr>
                  </a:solidFill>
                  <a:latin typeface="思源黑体 CN Light" panose="020B0300000000000000" pitchFamily="34" charset="-122"/>
                  <a:ea typeface="思源黑体 CN Light" panose="020B0300000000000000" pitchFamily="34" charset="-122"/>
                </a:rPr>
                <a:t>自然界中, 各种物质对磁场的影响是不同的, 磁导率 μ 就是一个用来表示物质的导磁性能的物理量, 不同的物质有不同的 μ, 其单位为亨 [利] / 米 (H / m)</a:t>
              </a:r>
              <a:endParaRPr lang="zh-CN" altLang="en-US" sz="16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a:t>
              </a:r>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磁的组成</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圆角矩形 5"/>
          <p:cNvSpPr/>
          <p:nvPr>
            <p:custDataLst>
              <p:tags r:id="rId9"/>
            </p:custDataLst>
          </p:nvPr>
        </p:nvSpPr>
        <p:spPr>
          <a:xfrm>
            <a:off x="6523990" y="1873250"/>
            <a:ext cx="2426335" cy="4204970"/>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850380" y="2081530"/>
            <a:ext cx="2885440" cy="523240"/>
          </a:xfrm>
          <a:prstGeom prst="rect">
            <a:avLst/>
          </a:prstGeom>
          <a:noFill/>
        </p:spPr>
        <p:txBody>
          <a:bodyPr wrap="square" rtlCol="0">
            <a:noAutofit/>
          </a:bodyPr>
          <a:p>
            <a:r>
              <a:rPr lang="en-US" altLang="zh-CN" sz="2800" spc="300" dirty="0">
                <a:solidFill>
                  <a:schemeClr val="bg1"/>
                </a:solidFill>
                <a:latin typeface="思源黑体 CN Medium" panose="020B0600000000000000" pitchFamily="34" charset="-122"/>
                <a:ea typeface="思源黑体 CN Medium" panose="020B0600000000000000" pitchFamily="34" charset="-122"/>
              </a:rPr>
              <a:t>7.磁场强度</a:t>
            </a:r>
            <a:endParaRPr lang="en-US" altLang="zh-CN"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8" name="文本框 7"/>
          <p:cNvSpPr txBox="1"/>
          <p:nvPr/>
        </p:nvSpPr>
        <p:spPr>
          <a:xfrm>
            <a:off x="6637655" y="2694305"/>
            <a:ext cx="2233930" cy="2054860"/>
          </a:xfrm>
          <a:prstGeom prst="rect">
            <a:avLst/>
          </a:prstGeom>
          <a:noFill/>
        </p:spPr>
        <p:txBody>
          <a:bodyPr wrap="square" rtlCol="0">
            <a:noAutofit/>
          </a:bodyPr>
          <a:p>
            <a:pPr algn="l">
              <a:buClrTx/>
              <a:buSzTx/>
              <a:buFontTx/>
            </a:pPr>
            <a:r>
              <a:rPr lang="en-US" altLang="zh-CN" sz="1600" spc="300" dirty="0">
                <a:solidFill>
                  <a:schemeClr val="bg1"/>
                </a:solidFill>
                <a:latin typeface="思源黑体 CN Medium" panose="020B0600000000000000" pitchFamily="34" charset="-122"/>
                <a:ea typeface="思源黑体 CN Medium" panose="020B0600000000000000" pitchFamily="34" charset="-122"/>
              </a:rPr>
              <a:t>   在各向同性的媒质中, 磁场中某点的磁感应强度与该点磁导率的比值定义为该点的磁场强度, 用符号 H 表示</a:t>
            </a:r>
            <a:endParaRPr lang="en-US" altLang="zh-CN" sz="1600" spc="300" dirty="0">
              <a:solidFill>
                <a:schemeClr val="bg1"/>
              </a:solidFill>
              <a:latin typeface="思源黑体 CN Medium" panose="020B0600000000000000" pitchFamily="34" charset="-122"/>
              <a:ea typeface="思源黑体 CN Medium" panose="020B0600000000000000" pitchFamily="34" charset="-122"/>
            </a:endParaRPr>
          </a:p>
        </p:txBody>
      </p:sp>
      <p:grpSp>
        <p:nvGrpSpPr>
          <p:cNvPr id="3" name="组合 2"/>
          <p:cNvGrpSpPr/>
          <p:nvPr>
            <p:custDataLst>
              <p:tags r:id="rId10"/>
            </p:custDataLst>
          </p:nvPr>
        </p:nvGrpSpPr>
        <p:grpSpPr>
          <a:xfrm>
            <a:off x="9427845" y="1873250"/>
            <a:ext cx="2548255" cy="4203700"/>
            <a:chOff x="4730634" y="1857811"/>
            <a:chExt cx="3212104" cy="3209513"/>
          </a:xfrm>
        </p:grpSpPr>
        <p:sp>
          <p:nvSpPr>
            <p:cNvPr id="5" name="圆角矩形 4"/>
            <p:cNvSpPr/>
            <p:nvPr>
              <p:custDataLst>
                <p:tags r:id="rId11"/>
              </p:custDataLst>
            </p:nvPr>
          </p:nvSpPr>
          <p:spPr>
            <a:xfrm>
              <a:off x="4730634" y="1857811"/>
              <a:ext cx="3212104" cy="3209513"/>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custDataLst>
                <p:tags r:id="rId12"/>
              </p:custDataLst>
            </p:nvPr>
          </p:nvSpPr>
          <p:spPr>
            <a:xfrm>
              <a:off x="4939567" y="2031377"/>
              <a:ext cx="2723747" cy="384463"/>
            </a:xfrm>
            <a:prstGeom prst="rect">
              <a:avLst/>
            </a:prstGeom>
            <a:noFill/>
          </p:spPr>
          <p:txBody>
            <a:bodyPr wrap="square" rtlCol="0">
              <a:noAutofit/>
            </a:bodyPr>
            <a:p>
              <a:r>
                <a:rPr lang="en-US" altLang="zh-CN" sz="2800" spc="300" dirty="0">
                  <a:solidFill>
                    <a:schemeClr val="accent1">
                      <a:lumMod val="50000"/>
                    </a:schemeClr>
                  </a:solidFill>
                  <a:latin typeface="思源黑体 CN Medium" panose="020B0600000000000000" pitchFamily="34" charset="-122"/>
                  <a:ea typeface="思源黑体 CN Medium" panose="020B0600000000000000" pitchFamily="34" charset="-122"/>
                </a:rPr>
                <a:t>8.</a:t>
              </a:r>
              <a:r>
                <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rPr>
                <a:t>磁路</a:t>
              </a:r>
              <a:endPar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10" name="文本框 9"/>
            <p:cNvSpPr txBox="1"/>
            <p:nvPr>
              <p:custDataLst>
                <p:tags r:id="rId13"/>
              </p:custDataLst>
            </p:nvPr>
          </p:nvSpPr>
          <p:spPr>
            <a:xfrm>
              <a:off x="4873910" y="2415840"/>
              <a:ext cx="2920749" cy="2319867"/>
            </a:xfrm>
            <a:prstGeom prst="rect">
              <a:avLst/>
            </a:prstGeom>
            <a:noFill/>
          </p:spPr>
          <p:txBody>
            <a:bodyPr wrap="square" rtlCol="0">
              <a:noAutofit/>
            </a:bodyPr>
            <a:p>
              <a:pPr algn="just">
                <a:lnSpc>
                  <a:spcPct val="150000"/>
                </a:lnSpc>
              </a:pPr>
              <a:r>
                <a:rPr lang="en-US" altLang="zh-CN" sz="1600" dirty="0">
                  <a:solidFill>
                    <a:schemeClr val="accent1">
                      <a:lumMod val="50000"/>
                    </a:schemeClr>
                  </a:solidFill>
                  <a:latin typeface="思源黑体 CN Light" panose="020B0300000000000000" pitchFamily="34" charset="-122"/>
                  <a:ea typeface="思源黑体 CN Light" panose="020B0300000000000000" pitchFamily="34" charset="-122"/>
                </a:rPr>
                <a:t>   </a:t>
              </a:r>
              <a:r>
                <a:rPr lang="zh-CN" altLang="en-US" sz="1600" dirty="0">
                  <a:solidFill>
                    <a:schemeClr val="accent1">
                      <a:lumMod val="50000"/>
                    </a:schemeClr>
                  </a:solidFill>
                  <a:latin typeface="思源黑体 CN Light" panose="020B0300000000000000" pitchFamily="34" charset="-122"/>
                  <a:ea typeface="思源黑体 CN Light" panose="020B0300000000000000" pitchFamily="34" charset="-122"/>
                </a:rPr>
                <a:t>大部分磁通在铁心内部通过，称为主磁通。主磁通经过的路径称做磁路，磁路通常是由铁磁物质及空气隙组成</a:t>
              </a:r>
              <a:endParaRPr lang="zh-CN" altLang="en-US" sz="16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000760" y="1042670"/>
            <a:ext cx="10297795" cy="2399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sz="20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1. 磁化</a:t>
            </a:r>
            <a:endParaRPr sz="20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sz="20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将铁磁物质放入磁场中, 铁磁物质会呈现出磁性, 这种现象称为铁磁物质被 “磁化”。</a:t>
            </a:r>
            <a:endParaRPr sz="20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gn="just">
              <a:lnSpc>
                <a:spcPct val="150000"/>
              </a:lnSpc>
            </a:pPr>
            <a:r>
              <a:rPr sz="20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en-US" sz="20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sz="2000" b="1" dirty="0">
                <a:solidFill>
                  <a:schemeClr val="tx1">
                    <a:lumMod val="75000"/>
                    <a:lumOff val="25000"/>
                  </a:schemeClr>
                </a:solidFill>
                <a:latin typeface="思源黑体 CN Light" panose="020B0300000000000000" pitchFamily="34" charset="-122"/>
                <a:ea typeface="思源黑体 CN Light" panose="020B0300000000000000" pitchFamily="34" charset="-122"/>
              </a:rPr>
              <a:t>如果把铁磁物质放进外加磁场, 这时大多数的磁畴都企图改变它们的磁场方向, 转到与外加磁场一致的方向, 因此在铁磁物质内部形成了很强的与外磁场同方向的 “附加磁场”,从而使铁磁物质内的磁感应强度大大增加。</a:t>
            </a:r>
            <a:endParaRPr sz="2000"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 铁磁材料的磁性能</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pic>
        <p:nvPicPr>
          <p:cNvPr id="13" name="图片 12"/>
          <p:cNvPicPr>
            <a:picLocks noChangeAspect="1"/>
          </p:cNvPicPr>
          <p:nvPr/>
        </p:nvPicPr>
        <p:blipFill>
          <a:blip r:embed="rId1"/>
          <a:stretch>
            <a:fillRect/>
          </a:stretch>
        </p:blipFill>
        <p:spPr>
          <a:xfrm>
            <a:off x="1547495" y="3871595"/>
            <a:ext cx="8565515" cy="18364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175" y="1042670"/>
            <a:ext cx="10032365" cy="2386330"/>
          </a:xfrm>
          <a:prstGeom prst="rect">
            <a:avLst/>
          </a:prstGeom>
          <a:noFill/>
        </p:spPr>
        <p:txBody>
          <a:bodyPr wrap="square"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2. 磁化曲线</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铁磁物质的磁性能主要由其磁化曲线即 B—H 曲线来表示。 磁化曲线可以由实验来测定。图为某种铁磁质的磁化曲线，也称起始磁化曲线。</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nSpc>
                <a:spcPct val="150000"/>
              </a:lnSpc>
            </a:pPr>
            <a:r>
              <a:rPr 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从磁化曲线中可看出，B与H为非线性关系。Oa段B随着H的增加而较慢增加，这是由于磁畴的惯性，当H增加时，B不能立即上升很快，因而曲线较平缓，且时间短；ab段B随着H的增加而迅速增加，这是由于磁畴在外磁场作用下，都趋于H的方向，B增加很快；在bc段，曲线上升缓慢，这是由于大部分磁畴方向已转向H方向，随着H的增加只有少数磁畴继续转向，B增加缓慢；c点以后，由于磁畴已几乎全部趋向H方向，H增加时B几乎不再增加，称为饱和阶段。B—H曲线上的c点常被称为饱和点。</a:t>
            </a:r>
            <a:endParaRPr b="1"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铁磁材料的磁性能</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pic>
        <p:nvPicPr>
          <p:cNvPr id="2" name="图片 1"/>
          <p:cNvPicPr>
            <a:picLocks noChangeAspect="1"/>
          </p:cNvPicPr>
          <p:nvPr/>
        </p:nvPicPr>
        <p:blipFill>
          <a:blip r:embed="rId1"/>
          <a:stretch>
            <a:fillRect/>
          </a:stretch>
        </p:blipFill>
        <p:spPr>
          <a:xfrm>
            <a:off x="4729480" y="4465955"/>
            <a:ext cx="2118360" cy="1706245"/>
          </a:xfrm>
          <a:prstGeom prst="rect">
            <a:avLst/>
          </a:prstGeom>
        </p:spPr>
      </p:pic>
      <p:sp>
        <p:nvSpPr>
          <p:cNvPr id="3" name="文本框 2"/>
          <p:cNvSpPr txBox="1"/>
          <p:nvPr/>
        </p:nvSpPr>
        <p:spPr>
          <a:xfrm>
            <a:off x="4448175" y="6245225"/>
            <a:ext cx="2261870" cy="408940"/>
          </a:xfrm>
          <a:prstGeom prst="rect">
            <a:avLst/>
          </a:prstGeom>
          <a:noFill/>
        </p:spPr>
        <p:txBody>
          <a:bodyPr wrap="square" rtlCol="0">
            <a:noAutofit/>
          </a:bodyPr>
          <a:p>
            <a:r>
              <a:rPr lang="en-US" altLang="zh-CN"/>
              <a:t>        </a:t>
            </a:r>
            <a:r>
              <a:rPr lang="zh-CN" altLang="en-US"/>
              <a:t> </a:t>
            </a:r>
            <a:r>
              <a:rPr b="1" dirty="0">
                <a:solidFill>
                  <a:schemeClr val="tx1">
                    <a:lumMod val="75000"/>
                    <a:lumOff val="25000"/>
                  </a:schemeClr>
                </a:solidFill>
                <a:latin typeface="思源黑体 CN Light" panose="020B0300000000000000" pitchFamily="34" charset="-122"/>
                <a:ea typeface="思源黑体 CN Light" panose="020B0300000000000000" pitchFamily="34" charset="-122"/>
              </a:rPr>
              <a:t>起始磁化曲线</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p="http://schemas.openxmlformats.org/presentationml/2006/main">
  <p:tag name="KSO_WM_DIAGRAM_VIRTUALLY_FRAME" val="{&quot;height&quot;:424.55,&quot;left&quot;:33.1,&quot;top&quot;:91.1,&quot;width&quot;:891.8}"/>
</p:tagLst>
</file>

<file path=ppt/tags/tag10.xml><?xml version="1.0" encoding="utf-8"?>
<p:tagLst xmlns:p="http://schemas.openxmlformats.org/presentationml/2006/main">
  <p:tag name="KSO_WM_DIAGRAM_VIRTUALLY_FRAME" val="{&quot;height&quot;:424.55,&quot;left&quot;:33.1,&quot;top&quot;:91.1,&quot;width&quot;:891.8}"/>
</p:tagLst>
</file>

<file path=ppt/tags/tag11.xml><?xml version="1.0" encoding="utf-8"?>
<p:tagLst xmlns:p="http://schemas.openxmlformats.org/presentationml/2006/main">
  <p:tag name="KSO_WM_DIAGRAM_VIRTUALLY_FRAME" val="{&quot;height&quot;:424.55,&quot;left&quot;:33.1,&quot;top&quot;:91.1,&quot;width&quot;:891.8}"/>
</p:tagLst>
</file>

<file path=ppt/tags/tag12.xml><?xml version="1.0" encoding="utf-8"?>
<p:tagLst xmlns:p="http://schemas.openxmlformats.org/presentationml/2006/main">
  <p:tag name="KSO_WM_DIAGRAM_VIRTUALLY_FRAME" val="{&quot;height&quot;:424.55,&quot;left&quot;:33.1,&quot;top&quot;:91.1,&quot;width&quot;:891.8}"/>
</p:tagLst>
</file>

<file path=ppt/tags/tag13.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14.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15.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16.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17.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18.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19.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2.xml><?xml version="1.0" encoding="utf-8"?>
<p:tagLst xmlns:p="http://schemas.openxmlformats.org/presentationml/2006/main">
  <p:tag name="KSO_WM_DIAGRAM_VIRTUALLY_FRAME" val="{&quot;height&quot;:424.55,&quot;left&quot;:33.1,&quot;top&quot;:91.1,&quot;width&quot;:891.8}"/>
</p:tagLst>
</file>

<file path=ppt/tags/tag20.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21.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22.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23.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24.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25.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26.xml><?xml version="1.0" encoding="utf-8"?>
<p:tagLst xmlns:p="http://schemas.openxmlformats.org/presentationml/2006/main">
  <p:tag name="ISPRING_PRESENTATION_TITLE" val="oo"/>
  <p:tag name="commondata" val="eyJoZGlkIjoiMjQ1MzA4MDgxZTYyNTI3ZWE4MzgwNmM0OTg1MTk3NmEifQ=="/>
</p:tagLst>
</file>

<file path=ppt/tags/tag3.xml><?xml version="1.0" encoding="utf-8"?>
<p:tagLst xmlns:p="http://schemas.openxmlformats.org/presentationml/2006/main">
  <p:tag name="KSO_WM_DIAGRAM_VIRTUALLY_FRAME" val="{&quot;height&quot;:424.55,&quot;left&quot;:33.1,&quot;top&quot;:91.1,&quot;width&quot;:891.8}"/>
</p:tagLst>
</file>

<file path=ppt/tags/tag4.xml><?xml version="1.0" encoding="utf-8"?>
<p:tagLst xmlns:p="http://schemas.openxmlformats.org/presentationml/2006/main">
  <p:tag name="KSO_WM_DIAGRAM_VIRTUALLY_FRAME" val="{&quot;height&quot;:424.55,&quot;left&quot;:33.1,&quot;top&quot;:91.1,&quot;width&quot;:891.8}"/>
</p:tagLst>
</file>

<file path=ppt/tags/tag5.xml><?xml version="1.0" encoding="utf-8"?>
<p:tagLst xmlns:p="http://schemas.openxmlformats.org/presentationml/2006/main">
  <p:tag name="KSO_WM_DIAGRAM_VIRTUALLY_FRAME" val="{&quot;height&quot;:424.55,&quot;left&quot;:33.1,&quot;top&quot;:91.1,&quot;width&quot;:891.8}"/>
</p:tagLst>
</file>

<file path=ppt/tags/tag6.xml><?xml version="1.0" encoding="utf-8"?>
<p:tagLst xmlns:p="http://schemas.openxmlformats.org/presentationml/2006/main">
  <p:tag name="KSO_WM_DIAGRAM_VIRTUALLY_FRAME" val="{&quot;height&quot;:424.55,&quot;left&quot;:33.1,&quot;top&quot;:91.1,&quot;width&quot;:891.8}"/>
</p:tagLst>
</file>

<file path=ppt/tags/tag7.xml><?xml version="1.0" encoding="utf-8"?>
<p:tagLst xmlns:p="http://schemas.openxmlformats.org/presentationml/2006/main">
  <p:tag name="KSO_WM_DIAGRAM_VIRTUALLY_FRAME" val="{&quot;height&quot;:424.55,&quot;left&quot;:33.1,&quot;top&quot;:91.1,&quot;width&quot;:891.8}"/>
</p:tagLst>
</file>

<file path=ppt/tags/tag8.xml><?xml version="1.0" encoding="utf-8"?>
<p:tagLst xmlns:p="http://schemas.openxmlformats.org/presentationml/2006/main">
  <p:tag name="KSO_WM_DIAGRAM_VIRTUALLY_FRAME" val="{&quot;height&quot;:424.55,&quot;left&quot;:33.1,&quot;top&quot;:91.1,&quot;width&quot;:891.8}"/>
</p:tagLst>
</file>

<file path=ppt/tags/tag9.xml><?xml version="1.0" encoding="utf-8"?>
<p:tagLst xmlns:p="http://schemas.openxmlformats.org/presentationml/2006/main">
  <p:tag name="KSO_WM_DIAGRAM_VIRTUALLY_FRAME" val="{&quot;height&quot;:424.55,&quot;left&quot;:33.1,&quot;top&quot;:91.1,&quot;width&quot;:891.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3034</Words>
  <Application>WPS 演示</Application>
  <PresentationFormat>宽屏</PresentationFormat>
  <Paragraphs>134</Paragraphs>
  <Slides>16</Slides>
  <Notes>26</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3</vt:i4>
      </vt:variant>
      <vt:variant>
        <vt:lpstr>幻灯片标题</vt:lpstr>
      </vt:variant>
      <vt:variant>
        <vt:i4>16</vt:i4>
      </vt:variant>
    </vt:vector>
  </HeadingPairs>
  <TitlesOfParts>
    <vt:vector size="35" baseType="lpstr">
      <vt:lpstr>Arial</vt:lpstr>
      <vt:lpstr>宋体</vt:lpstr>
      <vt:lpstr>Wingdings</vt:lpstr>
      <vt:lpstr>思源黑体 CN Normal</vt:lpstr>
      <vt:lpstr>黑体</vt:lpstr>
      <vt:lpstr>思源黑体 CN Light</vt:lpstr>
      <vt:lpstr>思源黑体 CN Medium</vt:lpstr>
      <vt:lpstr>E-BZ</vt:lpstr>
      <vt:lpstr>Calibri</vt:lpstr>
      <vt:lpstr>楷体</vt:lpstr>
      <vt:lpstr>等线</vt:lpstr>
      <vt:lpstr>微软雅黑</vt:lpstr>
      <vt:lpstr>Arial Unicode MS</vt:lpstr>
      <vt:lpstr>等线 Light</vt:lpstr>
      <vt:lpstr>Segoe Print</vt:lpstr>
      <vt:lpstr>Office 主题​​</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阳阳</cp:lastModifiedBy>
  <cp:revision>375</cp:revision>
  <dcterms:created xsi:type="dcterms:W3CDTF">2019-10-12T02:28:00Z</dcterms:created>
  <dcterms:modified xsi:type="dcterms:W3CDTF">2024-09-05T00:13:57Z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D3659609E93C417797BDB9A7D640C85A_13</vt:lpwstr>
  </property>
  <property fmtid="{D5CDD505-2E9C-101B-9397-08002B2CF9AE}" pid="3" name="KSOProductBuildVer">
    <vt:lpwstr>2052-12.1.0.17857</vt:lpwstr>
  </property>
</Properties>
</file>