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8" r:id="rId3"/>
    <p:sldId id="257" r:id="rId5"/>
    <p:sldId id="333" r:id="rId6"/>
    <p:sldId id="334" r:id="rId7"/>
    <p:sldId id="265" r:id="rId8"/>
    <p:sldId id="336" r:id="rId9"/>
    <p:sldId id="299" r:id="rId10"/>
    <p:sldId id="368" r:id="rId11"/>
    <p:sldId id="369" r:id="rId12"/>
    <p:sldId id="378" r:id="rId13"/>
    <p:sldId id="370" r:id="rId14"/>
    <p:sldId id="379" r:id="rId15"/>
    <p:sldId id="380" r:id="rId16"/>
    <p:sldId id="381" r:id="rId17"/>
    <p:sldId id="337" r:id="rId18"/>
    <p:sldId id="372" r:id="rId19"/>
    <p:sldId id="382" r:id="rId20"/>
    <p:sldId id="289" r:id="rId21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FB2B61"/>
    <a:srgbClr val="F65C3F"/>
    <a:srgbClr val="F2F2F2"/>
    <a:srgbClr val="5C33D9"/>
    <a:srgbClr val="128EEF"/>
    <a:srgbClr val="24AF9B"/>
    <a:srgbClr val="4AB3D4"/>
    <a:srgbClr val="2F364B"/>
    <a:srgbClr val="67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09" autoAdjust="0"/>
    <p:restoredTop sz="96318" autoAdjust="0"/>
  </p:normalViewPr>
  <p:slideViewPr>
    <p:cSldViewPr snapToGrid="0">
      <p:cViewPr>
        <p:scale>
          <a:sx n="75" d="100"/>
          <a:sy n="75" d="100"/>
        </p:scale>
        <p:origin x="537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20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7.wmf"/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5" Type="http://schemas.openxmlformats.org/officeDocument/2006/relationships/image" Target="../media/image20.wmf"/><Relationship Id="rId4" Type="http://schemas.openxmlformats.org/officeDocument/2006/relationships/image" Target="../media/image19.wmf"/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5" Type="http://schemas.openxmlformats.org/officeDocument/2006/relationships/image" Target="../media/image25.wmf"/><Relationship Id="rId4" Type="http://schemas.openxmlformats.org/officeDocument/2006/relationships/image" Target="../media/image24.wmf"/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5" Type="http://schemas.openxmlformats.org/officeDocument/2006/relationships/image" Target="../media/image37.wmf"/><Relationship Id="rId4" Type="http://schemas.openxmlformats.org/officeDocument/2006/relationships/image" Target="../media/image36.wmf"/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CBB2E-48DC-49CA-8E72-BE7599524D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wmf"/><Relationship Id="rId3" Type="http://schemas.openxmlformats.org/officeDocument/2006/relationships/oleObject" Target="../embeddings/oleObject9.bin"/><Relationship Id="rId2" Type="http://schemas.openxmlformats.org/officeDocument/2006/relationships/image" Target="../media/image14.wmf"/><Relationship Id="rId1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4.bin"/><Relationship Id="rId8" Type="http://schemas.openxmlformats.org/officeDocument/2006/relationships/image" Target="../media/image19.wmf"/><Relationship Id="rId7" Type="http://schemas.openxmlformats.org/officeDocument/2006/relationships/oleObject" Target="../embeddings/oleObject13.bin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7.wmf"/><Relationship Id="rId3" Type="http://schemas.openxmlformats.org/officeDocument/2006/relationships/oleObject" Target="../embeddings/oleObject11.bin"/><Relationship Id="rId2" Type="http://schemas.openxmlformats.org/officeDocument/2006/relationships/image" Target="../media/image16.wmf"/><Relationship Id="rId13" Type="http://schemas.openxmlformats.org/officeDocument/2006/relationships/notesSlide" Target="../notesSlides/notesSlide11.xml"/><Relationship Id="rId12" Type="http://schemas.openxmlformats.org/officeDocument/2006/relationships/vmlDrawing" Target="../drawings/vmlDrawing4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0.wmf"/><Relationship Id="rId1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9.bin"/><Relationship Id="rId8" Type="http://schemas.openxmlformats.org/officeDocument/2006/relationships/image" Target="../media/image24.wmf"/><Relationship Id="rId7" Type="http://schemas.openxmlformats.org/officeDocument/2006/relationships/oleObject" Target="../embeddings/oleObject18.bin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2.wmf"/><Relationship Id="rId3" Type="http://schemas.openxmlformats.org/officeDocument/2006/relationships/oleObject" Target="../embeddings/oleObject16.bin"/><Relationship Id="rId2" Type="http://schemas.openxmlformats.org/officeDocument/2006/relationships/image" Target="../media/image21.wmf"/><Relationship Id="rId13" Type="http://schemas.openxmlformats.org/officeDocument/2006/relationships/notesSlide" Target="../notesSlides/notesSlide12.xml"/><Relationship Id="rId12" Type="http://schemas.openxmlformats.org/officeDocument/2006/relationships/vmlDrawing" Target="../drawings/vmlDrawing5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5.wmf"/><Relationship Id="rId1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image" Target="../media/image28.png"/><Relationship Id="rId7" Type="http://schemas.openxmlformats.org/officeDocument/2006/relationships/image" Target="../media/image27.wmf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0.bin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4" Type="http://schemas.openxmlformats.org/officeDocument/2006/relationships/notesSlide" Target="../notesSlides/notesSlide13.xml"/><Relationship Id="rId13" Type="http://schemas.openxmlformats.org/officeDocument/2006/relationships/vmlDrawing" Target="../drawings/vmlDrawing6.v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2.bin"/><Relationship Id="rId8" Type="http://schemas.openxmlformats.org/officeDocument/2006/relationships/image" Target="../media/image29.jpeg"/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image" Target="../media/image28.png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5" Type="http://schemas.openxmlformats.org/officeDocument/2006/relationships/notesSlide" Target="../notesSlides/notesSlide14.xml"/><Relationship Id="rId14" Type="http://schemas.openxmlformats.org/officeDocument/2006/relationships/vmlDrawing" Target="../drawings/vmlDrawing7.v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31.wmf"/><Relationship Id="rId11" Type="http://schemas.openxmlformats.org/officeDocument/2006/relationships/oleObject" Target="../embeddings/oleObject23.bin"/><Relationship Id="rId10" Type="http://schemas.openxmlformats.org/officeDocument/2006/relationships/image" Target="../media/image30.wmf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.wmf"/><Relationship Id="rId8" Type="http://schemas.openxmlformats.org/officeDocument/2006/relationships/oleObject" Target="../embeddings/oleObject27.bin"/><Relationship Id="rId7" Type="http://schemas.openxmlformats.org/officeDocument/2006/relationships/image" Target="../media/image35.wmf"/><Relationship Id="rId6" Type="http://schemas.openxmlformats.org/officeDocument/2006/relationships/oleObject" Target="../embeddings/oleObject26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25.bin"/><Relationship Id="rId3" Type="http://schemas.openxmlformats.org/officeDocument/2006/relationships/image" Target="../media/image33.wmf"/><Relationship Id="rId2" Type="http://schemas.openxmlformats.org/officeDocument/2006/relationships/oleObject" Target="../embeddings/oleObject24.bin"/><Relationship Id="rId14" Type="http://schemas.openxmlformats.org/officeDocument/2006/relationships/notesSlide" Target="../notesSlides/notesSlide16.xml"/><Relationship Id="rId13" Type="http://schemas.openxmlformats.org/officeDocument/2006/relationships/vmlDrawing" Target="../drawings/vmlDrawing8.v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37.wmf"/><Relationship Id="rId10" Type="http://schemas.openxmlformats.org/officeDocument/2006/relationships/oleObject" Target="../embeddings/oleObject28.bin"/><Relationship Id="rId1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1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7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4.wmf"/><Relationship Id="rId11" Type="http://schemas.openxmlformats.org/officeDocument/2006/relationships/notesSlide" Target="../notesSlides/notesSlide7.xml"/><Relationship Id="rId10" Type="http://schemas.openxmlformats.org/officeDocument/2006/relationships/vmlDrawing" Target="../drawings/vmlDrawing1.vml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9.wmf"/><Relationship Id="rId11" Type="http://schemas.openxmlformats.org/officeDocument/2006/relationships/notesSlide" Target="../notesSlides/notesSlide9.xml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653216" y="-646369"/>
            <a:ext cx="11127151" cy="8144235"/>
            <a:chOff x="6666450" y="-983792"/>
            <a:chExt cx="11127151" cy="8144235"/>
          </a:xfrm>
        </p:grpSpPr>
        <p:sp>
          <p:nvSpPr>
            <p:cNvPr id="44" name="矩形 43"/>
            <p:cNvSpPr/>
            <p:nvPr/>
          </p:nvSpPr>
          <p:spPr>
            <a:xfrm>
              <a:off x="14231484" y="487354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0889733" y="569315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1459350" y="390064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0726700" y="2812823"/>
              <a:ext cx="1465300" cy="1409392"/>
            </a:xfrm>
            <a:prstGeom prst="rect">
              <a:avLst/>
            </a:prstGeom>
            <a:noFill/>
            <a:ln w="317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1459350" y="8595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9049978" y="-98379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0298206" y="-24832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019399" y="2018030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9723663" y="319594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948038" y="140343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8687216" y="404517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9565556" y="507855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706178" y="570901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666450" y="26357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917324" y="2977169"/>
              <a:ext cx="1465300" cy="1409392"/>
            </a:xfrm>
            <a:prstGeom prst="rect">
              <a:avLst/>
            </a:prstGeom>
            <a:noFill/>
            <a:ln w="444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7753838" y="13970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矩形 26"/>
            <p:cNvSpPr/>
            <p:nvPr/>
          </p:nvSpPr>
          <p:spPr>
            <a:xfrm>
              <a:off x="8914982" y="279953"/>
              <a:ext cx="1465300" cy="140939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9219138" y="595617"/>
              <a:ext cx="849381" cy="84938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984983" y="4386561"/>
              <a:ext cx="849381" cy="849381"/>
            </a:xfrm>
            <a:prstGeom prst="rect">
              <a:avLst/>
            </a:prstGeom>
            <a:noFill/>
            <a:ln w="666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9506628" y="2187986"/>
              <a:ext cx="1665630" cy="166563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625287" y="5837692"/>
              <a:ext cx="1322751" cy="132275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0711122" y="5219936"/>
              <a:ext cx="1349667" cy="1349667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0680688" y="-291864"/>
              <a:ext cx="1330496" cy="1330496"/>
            </a:xfrm>
            <a:prstGeom prst="rect">
              <a:avLst/>
            </a:prstGeom>
            <a:noFill/>
            <a:ln w="603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3239672" y="3124949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14565052" y="226992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6328301" y="213674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15811153" y="34274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15282494" y="120610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704408" y="1376055"/>
            <a:ext cx="6190615" cy="4137025"/>
            <a:chOff x="6464885" y="650521"/>
            <a:chExt cx="6190615" cy="4137025"/>
          </a:xfrm>
        </p:grpSpPr>
        <p:sp>
          <p:nvSpPr>
            <p:cNvPr id="36" name="文本框 35"/>
            <p:cNvSpPr txBox="1"/>
            <p:nvPr/>
          </p:nvSpPr>
          <p:spPr>
            <a:xfrm>
              <a:off x="7264985" y="650521"/>
              <a:ext cx="500825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pc="600" dirty="0">
                  <a:solidFill>
                    <a:schemeClr val="bg2">
                      <a:lumMod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汽车电工电子技术</a:t>
              </a:r>
              <a:endParaRPr lang="zh-CN" altLang="en-US" sz="8000" b="1" spc="600" dirty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40" name="燕尾形 23"/>
            <p:cNvSpPr/>
            <p:nvPr/>
          </p:nvSpPr>
          <p:spPr>
            <a:xfrm>
              <a:off x="9416412" y="4307964"/>
              <a:ext cx="74613" cy="114300"/>
            </a:xfrm>
            <a:prstGeom prst="chevron">
              <a:avLst>
                <a:gd name="adj" fmla="val 6914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464885" y="4142386"/>
              <a:ext cx="6190615" cy="64516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项目</a:t>
              </a:r>
              <a:r>
                <a:rPr lang="zh-CN" altLang="en-US" sz="3600" spc="3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二 汽车交流电路分析</a:t>
              </a:r>
              <a:endParaRPr lang="zh-CN" altLang="en-US" sz="3600" spc="3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576705" y="1357630"/>
            <a:ext cx="85210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（2）功率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2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）平均功率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457315" cy="1210658"/>
            <a:chOff x="415234" y="-327275"/>
            <a:chExt cx="6457315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60324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sym typeface="+mn-ea"/>
                </a:rPr>
                <a:t>一、单一参数的正弦交流电路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2052320" y="2279650"/>
            <a:ext cx="8045450" cy="755650"/>
          </a:xfrm>
          <a:prstGeom prst="rect">
            <a:avLst/>
          </a:prstGeom>
          <a:noFill/>
          <a:ln w="38100">
            <a:solidFill>
              <a:srgbClr val="1F4E79"/>
            </a:solidFill>
          </a:ln>
        </p:spPr>
        <p:txBody>
          <a:bodyPr wrap="square" rtlCol="0" anchor="t">
            <a:spAutoFit/>
          </a:bodyPr>
          <a:p>
            <a:pPr indent="0" algn="just" defTabSz="266700">
              <a:lnSpc>
                <a:spcPct val="120000"/>
              </a:lnSpc>
              <a:spcAft>
                <a:spcPct val="0"/>
              </a:spcAft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由于瞬时功率不断变化，不便于计算，所以一般用瞬时功率在一个周期内的平均值来表示功率的大小，称为平均功率，又称有功功率，用大写字母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P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表示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052955" y="4422140"/>
            <a:ext cx="8044815" cy="922020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 wrap="square">
            <a:spAutoFit/>
          </a:bodyPr>
          <a:p>
            <a:pPr indent="254000" algn="just" defTabSz="266700">
              <a:spcAft>
                <a:spcPct val="0"/>
              </a:spcAft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电阻取用的功率（有功功率）等于电阻两端电压的有效值与通过电阻的电流有效值的乘积。有功功率的单位是瓦[特]（W），常用功率有千瓦[特]（kW）、毫瓦（mW）。工作中常说的20 W的灯，45 W的电烙铁，是指有功功率。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文本框 13"/>
          <p:cNvSpPr txBox="1"/>
          <p:nvPr/>
        </p:nvSpPr>
        <p:spPr>
          <a:xfrm>
            <a:off x="1146220" y="85101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电阻元件的交流电路特性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-2147482160" name="对象 -2147482161"/>
          <p:cNvGraphicFramePr>
            <a:graphicFrameLocks noChangeAspect="1"/>
          </p:cNvGraphicFramePr>
          <p:nvPr/>
        </p:nvGraphicFramePr>
        <p:xfrm>
          <a:off x="4285615" y="3122295"/>
          <a:ext cx="3418840" cy="57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" r:id="rId1" imgW="2298700" imgH="393700" progId="Equation.3">
                  <p:embed/>
                </p:oleObj>
              </mc:Choice>
              <mc:Fallback>
                <p:oleObj name="" r:id="rId1" imgW="2298700" imgH="393700" progId="Equation.3">
                  <p:embed/>
                  <p:pic>
                    <p:nvPicPr>
                      <p:cNvPr id="0" name="图片 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285615" y="3122295"/>
                        <a:ext cx="3418840" cy="5791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-2147482159" name="对象 -2147482160"/>
          <p:cNvGraphicFramePr>
            <a:graphicFrameLocks noChangeAspect="1"/>
          </p:cNvGraphicFramePr>
          <p:nvPr/>
        </p:nvGraphicFramePr>
        <p:xfrm>
          <a:off x="4522470" y="3780790"/>
          <a:ext cx="1452880" cy="562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3" imgW="1080135" imgH="419100" progId="Equation.3">
                  <p:embed/>
                </p:oleObj>
              </mc:Choice>
              <mc:Fallback>
                <p:oleObj name="" r:id="rId3" imgW="1080135" imgH="419100" progId="Equation.3">
                  <p:embed/>
                  <p:pic>
                    <p:nvPicPr>
                      <p:cNvPr id="0" name="图片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22470" y="3780790"/>
                        <a:ext cx="1452880" cy="56261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457325" y="1663700"/>
            <a:ext cx="961580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例2.16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的电阻接在V的交流电源上，求通过电阻的电流瞬时值、有效值及其有功功率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370955" cy="1210658"/>
            <a:chOff x="415234" y="-327275"/>
            <a:chExt cx="6370955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51688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sym typeface="+mn-ea"/>
                </a:rPr>
                <a:t>一、单一参数的正弦交流电路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aphicFrame>
        <p:nvGraphicFramePr>
          <p:cNvPr id="2" name="对象 -2147482611"/>
          <p:cNvGraphicFramePr>
            <a:graphicFrameLocks noChangeAspect="1"/>
          </p:cNvGraphicFramePr>
          <p:nvPr/>
        </p:nvGraphicFramePr>
        <p:xfrm>
          <a:off x="2458085" y="1833880"/>
          <a:ext cx="459105" cy="253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" imgW="304165" imgH="177800" progId="Equation.DSMT4">
                  <p:embed/>
                </p:oleObj>
              </mc:Choice>
              <mc:Fallback>
                <p:oleObj name="" r:id="rId1" imgW="304165" imgH="177800" progId="Equation.DSMT4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58085" y="1833880"/>
                        <a:ext cx="459105" cy="2533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-2147482390"/>
          <p:cNvGraphicFramePr>
            <a:graphicFrameLocks noChangeAspect="1"/>
          </p:cNvGraphicFramePr>
          <p:nvPr/>
        </p:nvGraphicFramePr>
        <p:xfrm>
          <a:off x="3799205" y="2523490"/>
          <a:ext cx="4045585" cy="734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" r:id="rId3" imgW="2146300" imgH="393700" progId="Equation.3">
                  <p:embed/>
                </p:oleObj>
              </mc:Choice>
              <mc:Fallback>
                <p:oleObj name="" r:id="rId3" imgW="2146300" imgH="393700" progId="Equation.3">
                  <p:embed/>
                  <p:pic>
                    <p:nvPicPr>
                      <p:cNvPr id="0" name="图片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99205" y="2523490"/>
                        <a:ext cx="4045585" cy="73469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2254885" y="280987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解：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4" name="对象 -2147482608"/>
          <p:cNvGraphicFramePr>
            <a:graphicFrameLocks noChangeAspect="1"/>
          </p:cNvGraphicFramePr>
          <p:nvPr/>
        </p:nvGraphicFramePr>
        <p:xfrm>
          <a:off x="4328795" y="3482340"/>
          <a:ext cx="2600960" cy="886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5" imgW="1219835" imgH="419100" progId="Equation.3">
                  <p:embed/>
                </p:oleObj>
              </mc:Choice>
              <mc:Fallback>
                <p:oleObj name="" r:id="rId5" imgW="1219835" imgH="419100" progId="Equation.3">
                  <p:embed/>
                  <p:pic>
                    <p:nvPicPr>
                      <p:cNvPr id="0" name="图片 1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28795" y="3482340"/>
                        <a:ext cx="2600960" cy="8864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-2147482607"/>
          <p:cNvGraphicFramePr>
            <a:graphicFrameLocks noChangeAspect="1"/>
          </p:cNvGraphicFramePr>
          <p:nvPr/>
        </p:nvGraphicFramePr>
        <p:xfrm>
          <a:off x="4100195" y="4413250"/>
          <a:ext cx="2888615" cy="921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7" imgW="1308735" imgH="419100" progId="Equation.3">
                  <p:embed/>
                </p:oleObj>
              </mc:Choice>
              <mc:Fallback>
                <p:oleObj name="" r:id="rId7" imgW="1308735" imgH="419100" progId="Equation.3">
                  <p:embed/>
                  <p:pic>
                    <p:nvPicPr>
                      <p:cNvPr id="0" name="图片 1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00195" y="4413250"/>
                        <a:ext cx="2888615" cy="9213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-2147482389"/>
          <p:cNvGraphicFramePr>
            <a:graphicFrameLocks noChangeAspect="1"/>
          </p:cNvGraphicFramePr>
          <p:nvPr/>
        </p:nvGraphicFramePr>
        <p:xfrm>
          <a:off x="2973070" y="5760085"/>
          <a:ext cx="6439535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9" imgW="2384425" imgH="177800" progId="Equation.3">
                  <p:embed/>
                </p:oleObj>
              </mc:Choice>
              <mc:Fallback>
                <p:oleObj name="" r:id="rId9" imgW="2384425" imgH="177800" progId="Equation.3">
                  <p:embed/>
                  <p:pic>
                    <p:nvPicPr>
                      <p:cNvPr id="0" name="图片 1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973070" y="5760085"/>
                        <a:ext cx="6439535" cy="460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文本框 13"/>
          <p:cNvSpPr txBox="1"/>
          <p:nvPr/>
        </p:nvSpPr>
        <p:spPr>
          <a:xfrm>
            <a:off x="1146220" y="85101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电阻元件的交流电路特性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1812" y="-359472"/>
            <a:ext cx="6370955" cy="1210658"/>
            <a:chOff x="415234" y="-327275"/>
            <a:chExt cx="6370955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51688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sym typeface="+mn-ea"/>
                </a:rPr>
                <a:t>一、单一参数的正弦交流电路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18" name="文本框 13"/>
          <p:cNvSpPr txBox="1"/>
          <p:nvPr/>
        </p:nvSpPr>
        <p:spPr>
          <a:xfrm>
            <a:off x="1146220" y="85101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电阻元件的交流电路特性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9" name="文本框 13"/>
          <p:cNvSpPr txBox="1"/>
          <p:nvPr/>
        </p:nvSpPr>
        <p:spPr>
          <a:xfrm>
            <a:off x="1902460" y="1619250"/>
            <a:ext cx="85210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例2.17  220 V、60 W的白炽灯接在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           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V的交流电源上，求通过白炽灯的电流瞬时值、有效值。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721610" y="277495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解：白炽灯的电阻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21" name="对象 -2147482605"/>
          <p:cNvGraphicFramePr>
            <a:graphicFrameLocks noChangeAspect="1"/>
          </p:cNvGraphicFramePr>
          <p:nvPr/>
        </p:nvGraphicFramePr>
        <p:xfrm>
          <a:off x="5610225" y="1731010"/>
          <a:ext cx="2002155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410335" imgH="228600" progId="Equation.3">
                  <p:embed/>
                </p:oleObj>
              </mc:Choice>
              <mc:Fallback>
                <p:oleObj name="" r:id="rId1" imgW="1410335" imgH="2286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10225" y="1731010"/>
                        <a:ext cx="2002155" cy="327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-2147482604"/>
          <p:cNvGraphicFramePr>
            <a:graphicFrameLocks noChangeAspect="1"/>
          </p:cNvGraphicFramePr>
          <p:nvPr/>
        </p:nvGraphicFramePr>
        <p:xfrm>
          <a:off x="4711065" y="3143250"/>
          <a:ext cx="290131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3" imgW="1600835" imgH="419100" progId="Equation.3">
                  <p:embed/>
                </p:oleObj>
              </mc:Choice>
              <mc:Fallback>
                <p:oleObj name="" r:id="rId3" imgW="1600835" imgH="419100" progId="Equation.3">
                  <p:embed/>
                  <p:pic>
                    <p:nvPicPr>
                      <p:cNvPr id="0" name="图片 1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11065" y="3143250"/>
                        <a:ext cx="2901315" cy="755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-2147482603"/>
          <p:cNvGraphicFramePr>
            <a:graphicFrameLocks noChangeAspect="1"/>
          </p:cNvGraphicFramePr>
          <p:nvPr/>
        </p:nvGraphicFramePr>
        <p:xfrm>
          <a:off x="4554220" y="4041140"/>
          <a:ext cx="3422015" cy="84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5" imgW="1689735" imgH="419100" progId="Equation.3">
                  <p:embed/>
                </p:oleObj>
              </mc:Choice>
              <mc:Fallback>
                <p:oleObj name="" r:id="rId5" imgW="1689735" imgH="419100" progId="Equation.3">
                  <p:embed/>
                  <p:pic>
                    <p:nvPicPr>
                      <p:cNvPr id="0" name="图片 1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54220" y="4041140"/>
                        <a:ext cx="3422015" cy="8432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-2147482601"/>
          <p:cNvGraphicFramePr>
            <a:graphicFrameLocks noChangeAspect="1"/>
          </p:cNvGraphicFramePr>
          <p:nvPr/>
        </p:nvGraphicFramePr>
        <p:xfrm>
          <a:off x="3757930" y="5316855"/>
          <a:ext cx="2171700" cy="630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" name="" r:id="rId7" imgW="1346200" imgH="393700" progId="Equation.3">
                  <p:embed/>
                </p:oleObj>
              </mc:Choice>
              <mc:Fallback>
                <p:oleObj name="" r:id="rId7" imgW="1346200" imgH="393700" progId="Equation.3">
                  <p:embed/>
                  <p:pic>
                    <p:nvPicPr>
                      <p:cNvPr id="0" name="图片 1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57930" y="5316855"/>
                        <a:ext cx="2171700" cy="6305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文本框 27"/>
          <p:cNvSpPr txBox="1"/>
          <p:nvPr/>
        </p:nvSpPr>
        <p:spPr>
          <a:xfrm>
            <a:off x="5891530" y="5445760"/>
            <a:ext cx="614045" cy="30924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A或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29" name="对象 -2147482600"/>
          <p:cNvGraphicFramePr>
            <a:graphicFrameLocks noChangeAspect="1"/>
          </p:cNvGraphicFramePr>
          <p:nvPr/>
        </p:nvGraphicFramePr>
        <p:xfrm>
          <a:off x="6392545" y="5316855"/>
          <a:ext cx="2127885" cy="659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" name="" r:id="rId9" imgW="1346200" imgH="419100" progId="Equation.DSMT4">
                  <p:embed/>
                </p:oleObj>
              </mc:Choice>
              <mc:Fallback>
                <p:oleObj name="" r:id="rId9" imgW="1346200" imgH="419100" progId="Equation.DSMT4">
                  <p:embed/>
                  <p:pic>
                    <p:nvPicPr>
                      <p:cNvPr id="0" name="图片 2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392545" y="5316855"/>
                        <a:ext cx="2127885" cy="6591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1820545" y="1868348"/>
            <a:ext cx="8535670" cy="1218565"/>
            <a:chOff x="657826" y="2537062"/>
            <a:chExt cx="3212104" cy="1637851"/>
          </a:xfrm>
        </p:grpSpPr>
        <p:sp>
          <p:nvSpPr>
            <p:cNvPr id="2" name="圆角矩形 1"/>
            <p:cNvSpPr/>
            <p:nvPr>
              <p:custDataLst>
                <p:tags r:id="rId2"/>
              </p:custDataLst>
            </p:nvPr>
          </p:nvSpPr>
          <p:spPr>
            <a:xfrm>
              <a:off x="657826" y="2537062"/>
              <a:ext cx="3212104" cy="1637851"/>
            </a:xfrm>
            <a:prstGeom prst="roundRect">
              <a:avLst>
                <a:gd name="adj" fmla="val 580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3"/>
              </p:custDataLst>
            </p:nvPr>
          </p:nvSpPr>
          <p:spPr>
            <a:xfrm>
              <a:off x="711385" y="2649935"/>
              <a:ext cx="3091180" cy="1363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把电感线圈接到交流电源上，当线圈的电阻及分布电容非常小时，可略去不计，则此电路可认为是纯电感电路。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3511" y="-265105"/>
            <a:ext cx="6327140" cy="1210658"/>
            <a:chOff x="469460" y="-265105"/>
            <a:chExt cx="5887362" cy="1210658"/>
          </a:xfrm>
        </p:grpSpPr>
        <p:sp>
          <p:nvSpPr>
            <p:cNvPr id="34" name="饼形 6"/>
            <p:cNvSpPr/>
            <p:nvPr/>
          </p:nvSpPr>
          <p:spPr>
            <a:xfrm rot="16200000">
              <a:off x="664231" y="-45987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69489" y="360370"/>
              <a:ext cx="5087333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sym typeface="+mn-ea"/>
                </a:rPr>
                <a:t>一、单一参数的正弦交流电路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ea"/>
              </a:endParaRPr>
            </a:p>
          </p:txBody>
        </p:sp>
      </p:grpSp>
      <p:sp>
        <p:nvSpPr>
          <p:cNvPr id="11" name="文本框 13"/>
          <p:cNvSpPr txBox="1"/>
          <p:nvPr/>
        </p:nvSpPr>
        <p:spPr>
          <a:xfrm>
            <a:off x="1146220" y="104278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电感元件的交流电路特性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文本框 13"/>
          <p:cNvSpPr txBox="1"/>
          <p:nvPr/>
        </p:nvSpPr>
        <p:spPr>
          <a:xfrm>
            <a:off x="1490980" y="3175635"/>
            <a:ext cx="97910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（1）电压与电流的关系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-2147482138" name="对象 -2147482139"/>
          <p:cNvGraphicFramePr>
            <a:graphicFrameLocks noChangeAspect="1"/>
          </p:cNvGraphicFramePr>
          <p:nvPr/>
        </p:nvGraphicFramePr>
        <p:xfrm>
          <a:off x="6387465" y="3771265"/>
          <a:ext cx="2569845" cy="512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4" imgW="1053465" imgH="215900" progId="Equation.3">
                  <p:embed/>
                </p:oleObj>
              </mc:Choice>
              <mc:Fallback>
                <p:oleObj name="" r:id="rId4" imgW="1053465" imgH="2159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87465" y="3771265"/>
                        <a:ext cx="2569845" cy="5124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-2147482142" name="对象 -2147482143"/>
          <p:cNvGraphicFramePr>
            <a:graphicFrameLocks noChangeAspect="1"/>
          </p:cNvGraphicFramePr>
          <p:nvPr/>
        </p:nvGraphicFramePr>
        <p:xfrm>
          <a:off x="2982595" y="3823335"/>
          <a:ext cx="263779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6" imgW="1205230" imgH="215900" progId="Equation.3">
                  <p:embed/>
                </p:oleObj>
              </mc:Choice>
              <mc:Fallback>
                <p:oleObj name="" r:id="rId6" imgW="1205230" imgH="215900" progId="Equation.3">
                  <p:embed/>
                  <p:pic>
                    <p:nvPicPr>
                      <p:cNvPr id="0" name="图片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82595" y="3823335"/>
                        <a:ext cx="2637790" cy="460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6202045" y="4585177"/>
            <a:ext cx="5080000" cy="398780"/>
          </a:xfrm>
          <a:prstGeom prst="rect">
            <a:avLst/>
          </a:prstGeom>
        </p:spPr>
        <p:txBody>
          <a:bodyPr>
            <a:spAutoFit/>
          </a:bodyPr>
          <a:p>
            <a:pPr marL="0" indent="0" algn="just" defTabSz="266700">
              <a:spcAft>
                <a:spcPct val="0"/>
              </a:spcAft>
            </a:pPr>
            <a:r>
              <a:rPr lang="zh-CN" altLang="en-US" sz="20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X</a:t>
            </a:r>
            <a:r>
              <a:rPr lang="zh-CN" altLang="en-US" sz="2000" baseline="-250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L</a:t>
            </a:r>
            <a:r>
              <a:rPr lang="zh-CN" altLang="en-US" sz="2000" dirty="0">
                <a:solidFill>
                  <a:schemeClr val="tx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称为线圈的感抗，单位为欧姆（</a:t>
            </a:r>
            <a:r>
              <a:rPr lang="en-US" altLang="zh-CN" sz="2000" dirty="0">
                <a:solidFill>
                  <a:schemeClr val="tx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r>
              <a:rPr lang="zh-CN" altLang="en-US" sz="2000" dirty="0">
                <a:solidFill>
                  <a:schemeClr val="tx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）</a:t>
            </a:r>
            <a:endParaRPr lang="zh-CN" altLang="en-US" sz="2000" dirty="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9" name="图片 8"/>
          <p:cNvPicPr/>
          <p:nvPr/>
        </p:nvPicPr>
        <p:blipFill>
          <a:blip r:embed="rId8"/>
        </p:blipFill>
        <p:spPr>
          <a:xfrm>
            <a:off x="10005695" y="4699000"/>
            <a:ext cx="231140" cy="196850"/>
          </a:xfrm>
          <a:prstGeom prst="rect">
            <a:avLst/>
          </a:prstGeom>
        </p:spPr>
      </p:pic>
      <p:grpSp>
        <p:nvGrpSpPr>
          <p:cNvPr id="18" name="组合 17"/>
          <p:cNvGrpSpPr/>
          <p:nvPr>
            <p:custDataLst>
              <p:tags r:id="rId9"/>
            </p:custDataLst>
          </p:nvPr>
        </p:nvGrpSpPr>
        <p:grpSpPr>
          <a:xfrm>
            <a:off x="1820545" y="5285441"/>
            <a:ext cx="8535670" cy="1489552"/>
            <a:chOff x="657826" y="2536421"/>
            <a:chExt cx="3212104" cy="2002080"/>
          </a:xfrm>
        </p:grpSpPr>
        <p:sp>
          <p:nvSpPr>
            <p:cNvPr id="19" name="圆角矩形 18"/>
            <p:cNvSpPr/>
            <p:nvPr>
              <p:custDataLst>
                <p:tags r:id="rId10"/>
              </p:custDataLst>
            </p:nvPr>
          </p:nvSpPr>
          <p:spPr>
            <a:xfrm>
              <a:off x="657826" y="2537062"/>
              <a:ext cx="3212104" cy="2001439"/>
            </a:xfrm>
            <a:prstGeom prst="roundRect">
              <a:avLst>
                <a:gd name="adj" fmla="val 580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>
              <p:custDataLst>
                <p:tags r:id="rId11"/>
              </p:custDataLst>
            </p:nvPr>
          </p:nvSpPr>
          <p:spPr>
            <a:xfrm>
              <a:off x="711385" y="2536421"/>
              <a:ext cx="3091180" cy="1984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当通过线圈的电流是一正弦交流电时，则线圈两端的电压也必是同频率的正弦交流电，并且电压超前电流</a:t>
              </a:r>
              <a:r>
                <a:rPr lang="en-US" altLang="zh-CN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π/2</a:t>
              </a: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；电流有效值等于电压有效值与线圈感抗之比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1820545" y="1868348"/>
            <a:ext cx="8535670" cy="754380"/>
            <a:chOff x="657826" y="2537062"/>
            <a:chExt cx="3212104" cy="1013948"/>
          </a:xfrm>
        </p:grpSpPr>
        <p:sp>
          <p:nvSpPr>
            <p:cNvPr id="2" name="圆角矩形 1"/>
            <p:cNvSpPr/>
            <p:nvPr>
              <p:custDataLst>
                <p:tags r:id="rId2"/>
              </p:custDataLst>
            </p:nvPr>
          </p:nvSpPr>
          <p:spPr>
            <a:xfrm>
              <a:off x="657826" y="2537062"/>
              <a:ext cx="3212104" cy="1013948"/>
            </a:xfrm>
            <a:prstGeom prst="roundRect">
              <a:avLst>
                <a:gd name="adj" fmla="val 580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3"/>
              </p:custDataLst>
            </p:nvPr>
          </p:nvSpPr>
          <p:spPr>
            <a:xfrm>
              <a:off x="682200" y="2649723"/>
              <a:ext cx="3142806" cy="743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介质电阻和分布电感影响很小，即电容起主导作用的电路称为纯电容电路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3511" y="-265105"/>
            <a:ext cx="6327140" cy="1210658"/>
            <a:chOff x="469460" y="-265105"/>
            <a:chExt cx="5887362" cy="1210658"/>
          </a:xfrm>
        </p:grpSpPr>
        <p:sp>
          <p:nvSpPr>
            <p:cNvPr id="34" name="饼形 6"/>
            <p:cNvSpPr/>
            <p:nvPr/>
          </p:nvSpPr>
          <p:spPr>
            <a:xfrm rot="16200000">
              <a:off x="664231" y="-45987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69489" y="360370"/>
              <a:ext cx="5087333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sym typeface="+mn-ea"/>
                </a:rPr>
                <a:t>一、单一参数的正弦交流电路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ea"/>
              </a:endParaRPr>
            </a:p>
          </p:txBody>
        </p:sp>
      </p:grpSp>
      <p:sp>
        <p:nvSpPr>
          <p:cNvPr id="11" name="文本框 13"/>
          <p:cNvSpPr txBox="1"/>
          <p:nvPr/>
        </p:nvSpPr>
        <p:spPr>
          <a:xfrm>
            <a:off x="1146220" y="104278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电容元件的交流电路特性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文本框 13"/>
          <p:cNvSpPr txBox="1"/>
          <p:nvPr/>
        </p:nvSpPr>
        <p:spPr>
          <a:xfrm>
            <a:off x="1490980" y="3175635"/>
            <a:ext cx="97910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（1）电压与电流的关系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02045" y="4585177"/>
            <a:ext cx="5080000" cy="398780"/>
          </a:xfrm>
          <a:prstGeom prst="rect">
            <a:avLst/>
          </a:prstGeom>
        </p:spPr>
        <p:txBody>
          <a:bodyPr>
            <a:spAutoFit/>
          </a:bodyPr>
          <a:p>
            <a:pPr indent="0" algn="just" defTabSz="266700">
              <a:spcAft>
                <a:spcPct val="0"/>
              </a:spcAft>
            </a:pPr>
            <a:r>
              <a:rPr lang="zh-CN" altLang="en-US" sz="20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X</a:t>
            </a:r>
            <a:r>
              <a:rPr lang="en-US" altLang="zh-CN" sz="2000" baseline="-250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C</a:t>
            </a:r>
            <a:r>
              <a:rPr lang="zh-CN" altLang="en-US" sz="20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称为电容器的容抗，单位为欧姆（</a:t>
            </a:r>
            <a:r>
              <a:rPr lang="en-US" altLang="zh-CN" sz="20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r>
              <a:rPr lang="zh-CN" altLang="en-US" sz="20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）</a:t>
            </a:r>
            <a:endParaRPr lang="zh-CN" altLang="en-US" sz="20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9" name="图片 8"/>
          <p:cNvPicPr/>
          <p:nvPr/>
        </p:nvPicPr>
        <p:blipFill>
          <a:blip r:embed="rId4"/>
        </p:blipFill>
        <p:spPr>
          <a:xfrm>
            <a:off x="10247630" y="4699000"/>
            <a:ext cx="231140" cy="196850"/>
          </a:xfrm>
          <a:prstGeom prst="rect">
            <a:avLst/>
          </a:prstGeom>
        </p:spPr>
      </p:pic>
      <p:grpSp>
        <p:nvGrpSpPr>
          <p:cNvPr id="18" name="组合 17"/>
          <p:cNvGrpSpPr/>
          <p:nvPr>
            <p:custDataLst>
              <p:tags r:id="rId5"/>
            </p:custDataLst>
          </p:nvPr>
        </p:nvGrpSpPr>
        <p:grpSpPr>
          <a:xfrm>
            <a:off x="1820545" y="5217496"/>
            <a:ext cx="8535670" cy="1489552"/>
            <a:chOff x="657826" y="2536421"/>
            <a:chExt cx="3212104" cy="2002080"/>
          </a:xfrm>
        </p:grpSpPr>
        <p:sp>
          <p:nvSpPr>
            <p:cNvPr id="19" name="圆角矩形 18"/>
            <p:cNvSpPr/>
            <p:nvPr>
              <p:custDataLst>
                <p:tags r:id="rId6"/>
              </p:custDataLst>
            </p:nvPr>
          </p:nvSpPr>
          <p:spPr>
            <a:xfrm>
              <a:off x="657826" y="2537062"/>
              <a:ext cx="3212104" cy="2001439"/>
            </a:xfrm>
            <a:prstGeom prst="roundRect">
              <a:avLst>
                <a:gd name="adj" fmla="val 580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>
              <p:custDataLst>
                <p:tags r:id="rId7"/>
              </p:custDataLst>
            </p:nvPr>
          </p:nvSpPr>
          <p:spPr>
            <a:xfrm>
              <a:off x="681961" y="2536421"/>
              <a:ext cx="3187969" cy="1984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当电容器两端加有正弦交流电压时，通过电容器的电流为同频率的正弦交流电，并且电流超前于电压</a:t>
              </a:r>
              <a:r>
                <a:rPr lang="en-US" altLang="zh-CN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π/2</a:t>
              </a: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，电流有效值等于电压有效值与电容器容抗之比。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99" name="图片 5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78770" y="1802130"/>
            <a:ext cx="1370965" cy="177863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-2147482102" name="对象 -2147482103"/>
          <p:cNvGraphicFramePr>
            <a:graphicFrameLocks noChangeAspect="1"/>
          </p:cNvGraphicFramePr>
          <p:nvPr/>
        </p:nvGraphicFramePr>
        <p:xfrm>
          <a:off x="3535680" y="3771265"/>
          <a:ext cx="129159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" name="" r:id="rId9" imgW="609600" imgH="444500" progId="Equation.3">
                  <p:embed/>
                </p:oleObj>
              </mc:Choice>
              <mc:Fallback>
                <p:oleObj name="" r:id="rId9" imgW="609600" imgH="444500" progId="Equation.3">
                  <p:embed/>
                  <p:pic>
                    <p:nvPicPr>
                      <p:cNvPr id="0" name="图片 9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535680" y="3771265"/>
                        <a:ext cx="1291590" cy="958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-2147482103" name="对象 -2147482104"/>
          <p:cNvGraphicFramePr>
            <a:graphicFrameLocks noChangeAspect="1"/>
          </p:cNvGraphicFramePr>
          <p:nvPr/>
        </p:nvGraphicFramePr>
        <p:xfrm>
          <a:off x="6800850" y="3736975"/>
          <a:ext cx="2159635" cy="794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11" imgW="1155700" imgH="419100" progId="Equation.3">
                  <p:embed/>
                </p:oleObj>
              </mc:Choice>
              <mc:Fallback>
                <p:oleObj name="" r:id="rId11" imgW="1155700" imgH="419100" progId="Equation.3">
                  <p:embed/>
                  <p:pic>
                    <p:nvPicPr>
                      <p:cNvPr id="0" name="图片 1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800850" y="3736975"/>
                        <a:ext cx="2159635" cy="7943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1812" y="-359472"/>
            <a:ext cx="6655435" cy="1210658"/>
            <a:chOff x="415234" y="-327275"/>
            <a:chExt cx="6655435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80136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二、电阻、电感、电容的串并联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752600" y="2148840"/>
            <a:ext cx="8199120" cy="175323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marL="0" algn="l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实际上，仅仅含有一个元件的交流电路并不多见，而真正的纯电阻、纯电感、纯电容电路也是不存在的。它们是一种理想的电路。常见的交流电路往往同时具有几个元件，并按一定的方式联结起来。然而任何一个实际的电路却可以利用这些理想电路的串、并联的组合来代替。下面分别对串、并联电路进行讨论。</a:t>
            </a:r>
            <a:endParaRPr lang="en-US" altLang="zh-CN" sz="18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146220" y="1042788"/>
            <a:ext cx="1003264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1．电阻、电感、电容的串联电路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下图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为一电阻、电感、电容的串联电路，电压和电流的参考方向如图所示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655435" cy="1210658"/>
            <a:chOff x="415234" y="-327275"/>
            <a:chExt cx="6655435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80136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二、电阻、电感、电容的串并联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pic>
        <p:nvPicPr>
          <p:cNvPr id="101" name="图片 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1895" y="2157095"/>
            <a:ext cx="1418590" cy="21437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015365" y="4449445"/>
            <a:ext cx="2592705" cy="344170"/>
          </a:xfrm>
          <a:prstGeom prst="rect">
            <a:avLst/>
          </a:prstGeom>
        </p:spPr>
        <p:txBody>
          <a:bodyPr>
            <a:noAutofit/>
          </a:bodyPr>
          <a:p>
            <a:pPr indent="0" algn="just" defTabSz="266700">
              <a:spcAft>
                <a:spcPct val="0"/>
              </a:spcAft>
            </a:pP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R、L、C串联电路</a:t>
            </a:r>
            <a:endParaRPr sz="1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56000" y="2597785"/>
            <a:ext cx="3551555" cy="368300"/>
          </a:xfrm>
          <a:prstGeom prst="rect">
            <a:avLst/>
          </a:prstGeom>
        </p:spPr>
        <p:txBody>
          <a:bodyPr wrap="square">
            <a:spAutoFit/>
          </a:bodyPr>
          <a:p>
            <a:pPr algn="just" defTabSz="266700">
              <a:buClrTx/>
              <a:buSzTx/>
              <a:buFontTx/>
            </a:pP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设流经电路中的电流为</a:t>
            </a:r>
            <a:endParaRPr sz="1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4" name="对象 -2147482522"/>
          <p:cNvGraphicFramePr>
            <a:graphicFrameLocks noChangeAspect="1"/>
          </p:cNvGraphicFramePr>
          <p:nvPr/>
        </p:nvGraphicFramePr>
        <p:xfrm>
          <a:off x="5990590" y="2623820"/>
          <a:ext cx="111696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761365" imgH="215900" progId="Equation.3">
                  <p:embed/>
                </p:oleObj>
              </mc:Choice>
              <mc:Fallback>
                <p:oleObj name="" r:id="rId2" imgW="761365" imgH="2159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990590" y="2623820"/>
                        <a:ext cx="1116965" cy="31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7156450" y="2572385"/>
            <a:ext cx="650240" cy="417830"/>
          </a:xfrm>
          <a:prstGeom prst="rect">
            <a:avLst/>
          </a:prstGeom>
        </p:spPr>
        <p:txBody>
          <a:bodyPr>
            <a:noAutofit/>
          </a:bodyPr>
          <a:p>
            <a:pPr indent="0" algn="just" defTabSz="266700">
              <a:spcAft>
                <a:spcPct val="0"/>
              </a:spcAft>
            </a:pP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则</a:t>
            </a:r>
            <a:endParaRPr sz="1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10" name="对象 -2147482521"/>
          <p:cNvGraphicFramePr>
            <a:graphicFrameLocks noChangeAspect="1"/>
          </p:cNvGraphicFramePr>
          <p:nvPr/>
        </p:nvGraphicFramePr>
        <p:xfrm>
          <a:off x="7591425" y="2603500"/>
          <a:ext cx="2019935" cy="334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4" imgW="1294765" imgH="215900" progId="Equation.3">
                  <p:embed/>
                </p:oleObj>
              </mc:Choice>
              <mc:Fallback>
                <p:oleObj name="" r:id="rId4" imgW="1294765" imgH="215900" progId="Equation.3">
                  <p:embed/>
                  <p:pic>
                    <p:nvPicPr>
                      <p:cNvPr id="0" name="图片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91425" y="2603500"/>
                        <a:ext cx="2019935" cy="3346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-2147482520"/>
          <p:cNvGraphicFramePr>
            <a:graphicFrameLocks noChangeAspect="1"/>
          </p:cNvGraphicFramePr>
          <p:nvPr/>
        </p:nvGraphicFramePr>
        <p:xfrm>
          <a:off x="5628640" y="3082290"/>
          <a:ext cx="2668270" cy="568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6" imgW="1828800" imgH="393700" progId="Equation.3">
                  <p:embed/>
                </p:oleObj>
              </mc:Choice>
              <mc:Fallback>
                <p:oleObj name="" r:id="rId6" imgW="1828800" imgH="393700" progId="Equation.3">
                  <p:embed/>
                  <p:pic>
                    <p:nvPicPr>
                      <p:cNvPr id="0" name="图片 1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8640" y="3082290"/>
                        <a:ext cx="2668270" cy="5689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-2147482519"/>
          <p:cNvGraphicFramePr>
            <a:graphicFrameLocks noChangeAspect="1"/>
          </p:cNvGraphicFramePr>
          <p:nvPr/>
        </p:nvGraphicFramePr>
        <p:xfrm>
          <a:off x="5628640" y="3703955"/>
          <a:ext cx="2635250" cy="543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" name="" r:id="rId8" imgW="1968500" imgH="406400" progId="Equation.3">
                  <p:embed/>
                </p:oleObj>
              </mc:Choice>
              <mc:Fallback>
                <p:oleObj name="" r:id="rId8" imgW="1968500" imgH="406400" progId="Equation.3">
                  <p:embed/>
                  <p:pic>
                    <p:nvPicPr>
                      <p:cNvPr id="0" name="图片 1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628640" y="3703955"/>
                        <a:ext cx="2635250" cy="5435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3608070" y="4316730"/>
            <a:ext cx="2527300" cy="300355"/>
          </a:xfrm>
          <a:prstGeom prst="rect">
            <a:avLst/>
          </a:prstGeom>
        </p:spPr>
        <p:txBody>
          <a:bodyPr>
            <a:noAutofit/>
          </a:bodyPr>
          <a:p>
            <a:pPr indent="0" algn="just" defTabSz="266700">
              <a:spcAft>
                <a:spcPct val="0"/>
              </a:spcAft>
            </a:pP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根据基尔霍夫电压定律</a:t>
            </a:r>
            <a:endParaRPr sz="1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907280" y="4932045"/>
            <a:ext cx="3121660" cy="396240"/>
          </a:xfrm>
          <a:prstGeom prst="rect">
            <a:avLst/>
          </a:prstGeom>
        </p:spPr>
        <p:txBody>
          <a:bodyPr wrap="square">
            <a:noAutofit/>
          </a:bodyPr>
          <a:p>
            <a:pPr indent="1066800" algn="just" defTabSz="266700">
              <a:spcAft>
                <a:spcPct val="0"/>
              </a:spcAft>
            </a:pP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u = u</a:t>
            </a:r>
            <a:r>
              <a:rPr sz="1800" b="1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R</a:t>
            </a: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+ u</a:t>
            </a:r>
            <a:r>
              <a:rPr sz="1800" b="1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L</a:t>
            </a: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+ u</a:t>
            </a:r>
            <a:r>
              <a:rPr sz="1800" b="1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C</a:t>
            </a:r>
            <a:endParaRPr sz="1800" b="1" baseline="-250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08070" y="5432425"/>
            <a:ext cx="2221865" cy="368300"/>
          </a:xfrm>
          <a:prstGeom prst="rect">
            <a:avLst/>
          </a:prstGeom>
        </p:spPr>
        <p:txBody>
          <a:bodyPr wrap="square">
            <a:spAutoFit/>
          </a:bodyPr>
          <a:p>
            <a:pPr indent="254000" algn="just" defTabSz="266700">
              <a:spcAft>
                <a:spcPct val="0"/>
              </a:spcAft>
            </a:pP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经运算化简得</a:t>
            </a:r>
            <a:endParaRPr sz="1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22" name="对象 -2147482517"/>
          <p:cNvGraphicFramePr>
            <a:graphicFrameLocks noChangeAspect="1"/>
          </p:cNvGraphicFramePr>
          <p:nvPr/>
        </p:nvGraphicFramePr>
        <p:xfrm>
          <a:off x="5990590" y="6089015"/>
          <a:ext cx="1963420" cy="359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" name="" r:id="rId10" imgW="1167130" imgH="215900" progId="Equation.3">
                  <p:embed/>
                </p:oleObj>
              </mc:Choice>
              <mc:Fallback>
                <p:oleObj name="" r:id="rId10" imgW="1167130" imgH="215900" progId="Equation.3">
                  <p:embed/>
                  <p:pic>
                    <p:nvPicPr>
                      <p:cNvPr id="0" name="图片 1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990590" y="6089015"/>
                        <a:ext cx="1963420" cy="35941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146220" y="1042788"/>
            <a:ext cx="1003264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．电阻、电感、电容的</a:t>
            </a:r>
            <a:r>
              <a:rPr 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并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联电路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下图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为一电阻、电感、电容的</a:t>
            </a:r>
            <a:r>
              <a:rPr 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并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联电路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655435" cy="1210658"/>
            <a:chOff x="415234" y="-327275"/>
            <a:chExt cx="6655435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80136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二、电阻、电感、电容的串并联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pic>
        <p:nvPicPr>
          <p:cNvPr id="105" name="图片 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3190" y="2530475"/>
            <a:ext cx="3840480" cy="2811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图片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470" y="2530475"/>
            <a:ext cx="3129280" cy="2811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653216" y="-646369"/>
            <a:ext cx="11127151" cy="8144235"/>
            <a:chOff x="6666450" y="-983792"/>
            <a:chExt cx="11127151" cy="8144235"/>
          </a:xfrm>
        </p:grpSpPr>
        <p:sp>
          <p:nvSpPr>
            <p:cNvPr id="44" name="矩形 43"/>
            <p:cNvSpPr/>
            <p:nvPr/>
          </p:nvSpPr>
          <p:spPr>
            <a:xfrm>
              <a:off x="14231484" y="487354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0889733" y="569315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1459350" y="390064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0726700" y="2812823"/>
              <a:ext cx="1465300" cy="1409392"/>
            </a:xfrm>
            <a:prstGeom prst="rect">
              <a:avLst/>
            </a:prstGeom>
            <a:noFill/>
            <a:ln w="317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1459350" y="8595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9049978" y="-98379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0298206" y="-24832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019399" y="2018030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9723663" y="319594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948038" y="140343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8687216" y="404517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9565556" y="507855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706178" y="570901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666450" y="26357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917324" y="2977169"/>
              <a:ext cx="1465300" cy="1409392"/>
            </a:xfrm>
            <a:prstGeom prst="rect">
              <a:avLst/>
            </a:prstGeom>
            <a:noFill/>
            <a:ln w="444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7753838" y="13970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矩形 26"/>
            <p:cNvSpPr/>
            <p:nvPr/>
          </p:nvSpPr>
          <p:spPr>
            <a:xfrm>
              <a:off x="8914982" y="279953"/>
              <a:ext cx="1465300" cy="140939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9219138" y="595617"/>
              <a:ext cx="849381" cy="84938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984983" y="4386561"/>
              <a:ext cx="849381" cy="849381"/>
            </a:xfrm>
            <a:prstGeom prst="rect">
              <a:avLst/>
            </a:prstGeom>
            <a:noFill/>
            <a:ln w="666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9506628" y="2187986"/>
              <a:ext cx="1665630" cy="166563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625287" y="5837692"/>
              <a:ext cx="1322751" cy="132275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0711122" y="5219936"/>
              <a:ext cx="1349667" cy="1349667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0680688" y="-291864"/>
              <a:ext cx="1330496" cy="1330496"/>
            </a:xfrm>
            <a:prstGeom prst="rect">
              <a:avLst/>
            </a:prstGeom>
            <a:noFill/>
            <a:ln w="603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3239672" y="3124949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14565052" y="226992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6328301" y="213674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15811153" y="34274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15282494" y="120610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83646" y="1543529"/>
            <a:ext cx="5008254" cy="3771743"/>
            <a:chOff x="7264985" y="650521"/>
            <a:chExt cx="5008254" cy="3771743"/>
          </a:xfrm>
        </p:grpSpPr>
        <p:sp>
          <p:nvSpPr>
            <p:cNvPr id="36" name="文本框 35"/>
            <p:cNvSpPr txBox="1"/>
            <p:nvPr/>
          </p:nvSpPr>
          <p:spPr>
            <a:xfrm>
              <a:off x="7264985" y="650521"/>
              <a:ext cx="500825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0" b="1" spc="600" dirty="0">
                  <a:solidFill>
                    <a:schemeClr val="bg2">
                      <a:lumMod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再接再厉</a:t>
              </a:r>
              <a:endParaRPr lang="zh-CN" altLang="en-US" sz="8000" b="1" spc="600" dirty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336389" y="3064740"/>
              <a:ext cx="28996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引领世界，创造未来 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40" name="燕尾形 23"/>
            <p:cNvSpPr/>
            <p:nvPr/>
          </p:nvSpPr>
          <p:spPr>
            <a:xfrm>
              <a:off x="9416412" y="4307964"/>
              <a:ext cx="74613" cy="114300"/>
            </a:xfrm>
            <a:prstGeom prst="chevron">
              <a:avLst>
                <a:gd name="adj" fmla="val 6914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 rot="18000000">
            <a:off x="-510994" y="-624161"/>
            <a:ext cx="2766480" cy="2825746"/>
          </a:xfrm>
          <a:custGeom>
            <a:avLst/>
            <a:gdLst>
              <a:gd name="connsiteX0" fmla="*/ 23727 w 1761625"/>
              <a:gd name="connsiteY0" fmla="*/ 386077 h 1700705"/>
              <a:gd name="connsiteX1" fmla="*/ 747627 w 1761625"/>
              <a:gd name="connsiteY1" fmla="*/ 1700527 h 1700705"/>
              <a:gd name="connsiteX2" fmla="*/ 1757277 w 1761625"/>
              <a:gd name="connsiteY2" fmla="*/ 290827 h 1700705"/>
              <a:gd name="connsiteX3" fmla="*/ 328527 w 1761625"/>
              <a:gd name="connsiteY3" fmla="*/ 5077 h 1700705"/>
              <a:gd name="connsiteX4" fmla="*/ 23727 w 1761625"/>
              <a:gd name="connsiteY4" fmla="*/ 386077 h 1700705"/>
              <a:gd name="connsiteX0-1" fmla="*/ 23727 w 1763559"/>
              <a:gd name="connsiteY0-2" fmla="*/ 386077 h 1701593"/>
              <a:gd name="connsiteX1-3" fmla="*/ 747627 w 1763559"/>
              <a:gd name="connsiteY1-4" fmla="*/ 1700527 h 1701593"/>
              <a:gd name="connsiteX2-5" fmla="*/ 1757277 w 1763559"/>
              <a:gd name="connsiteY2-6" fmla="*/ 290827 h 1701593"/>
              <a:gd name="connsiteX3-7" fmla="*/ 328527 w 1763559"/>
              <a:gd name="connsiteY3-8" fmla="*/ 5077 h 1701593"/>
              <a:gd name="connsiteX4-9" fmla="*/ 23727 w 1763559"/>
              <a:gd name="connsiteY4-10" fmla="*/ 386077 h 1701593"/>
              <a:gd name="connsiteX0-11" fmla="*/ 23009 w 1760907"/>
              <a:gd name="connsiteY0-12" fmla="*/ 668528 h 1719417"/>
              <a:gd name="connsiteX1-13" fmla="*/ 746909 w 1760907"/>
              <a:gd name="connsiteY1-14" fmla="*/ 1716278 h 1719417"/>
              <a:gd name="connsiteX2-15" fmla="*/ 1756559 w 1760907"/>
              <a:gd name="connsiteY2-16" fmla="*/ 306578 h 1719417"/>
              <a:gd name="connsiteX3-17" fmla="*/ 327809 w 1760907"/>
              <a:gd name="connsiteY3-18" fmla="*/ 20828 h 1719417"/>
              <a:gd name="connsiteX4-19" fmla="*/ 23009 w 1760907"/>
              <a:gd name="connsiteY4-20" fmla="*/ 668528 h 1719417"/>
              <a:gd name="connsiteX0-21" fmla="*/ 5885 w 1743783"/>
              <a:gd name="connsiteY0-22" fmla="*/ 764690 h 1815643"/>
              <a:gd name="connsiteX1-23" fmla="*/ 729785 w 1743783"/>
              <a:gd name="connsiteY1-24" fmla="*/ 1812440 h 1815643"/>
              <a:gd name="connsiteX2-25" fmla="*/ 1739435 w 1743783"/>
              <a:gd name="connsiteY2-26" fmla="*/ 402740 h 1815643"/>
              <a:gd name="connsiteX3-27" fmla="*/ 463085 w 1743783"/>
              <a:gd name="connsiteY3-28" fmla="*/ 12215 h 1815643"/>
              <a:gd name="connsiteX4-29" fmla="*/ 5885 w 1743783"/>
              <a:gd name="connsiteY4-30" fmla="*/ 764690 h 1815643"/>
              <a:gd name="connsiteX0-31" fmla="*/ 5885 w 1744149"/>
              <a:gd name="connsiteY0-32" fmla="*/ 764690 h 1812466"/>
              <a:gd name="connsiteX1-33" fmla="*/ 729785 w 1744149"/>
              <a:gd name="connsiteY1-34" fmla="*/ 1812440 h 1812466"/>
              <a:gd name="connsiteX2-35" fmla="*/ 1739435 w 1744149"/>
              <a:gd name="connsiteY2-36" fmla="*/ 402740 h 1812466"/>
              <a:gd name="connsiteX3-37" fmla="*/ 463085 w 1744149"/>
              <a:gd name="connsiteY3-38" fmla="*/ 12215 h 1812466"/>
              <a:gd name="connsiteX4-39" fmla="*/ 5885 w 1744149"/>
              <a:gd name="connsiteY4-40" fmla="*/ 764690 h 1812466"/>
              <a:gd name="connsiteX0-41" fmla="*/ 5885 w 1744149"/>
              <a:gd name="connsiteY0-42" fmla="*/ 779479 h 1827255"/>
              <a:gd name="connsiteX1-43" fmla="*/ 729785 w 1744149"/>
              <a:gd name="connsiteY1-44" fmla="*/ 1827229 h 1827255"/>
              <a:gd name="connsiteX2-45" fmla="*/ 1739435 w 1744149"/>
              <a:gd name="connsiteY2-46" fmla="*/ 417529 h 1827255"/>
              <a:gd name="connsiteX3-47" fmla="*/ 463085 w 1744149"/>
              <a:gd name="connsiteY3-48" fmla="*/ 27004 h 1827255"/>
              <a:gd name="connsiteX4-49" fmla="*/ 5885 w 1744149"/>
              <a:gd name="connsiteY4-50" fmla="*/ 779479 h 1827255"/>
              <a:gd name="connsiteX0-51" fmla="*/ 5885 w 1757044"/>
              <a:gd name="connsiteY0-52" fmla="*/ 779479 h 1827259"/>
              <a:gd name="connsiteX1-53" fmla="*/ 729785 w 1757044"/>
              <a:gd name="connsiteY1-54" fmla="*/ 1827229 h 1827259"/>
              <a:gd name="connsiteX2-55" fmla="*/ 1739435 w 1757044"/>
              <a:gd name="connsiteY2-56" fmla="*/ 417529 h 1827259"/>
              <a:gd name="connsiteX3-57" fmla="*/ 463085 w 1757044"/>
              <a:gd name="connsiteY3-58" fmla="*/ 27004 h 1827259"/>
              <a:gd name="connsiteX4-59" fmla="*/ 5885 w 1757044"/>
              <a:gd name="connsiteY4-60" fmla="*/ 779479 h 1827259"/>
              <a:gd name="connsiteX0-61" fmla="*/ 5885 w 1799344"/>
              <a:gd name="connsiteY0-62" fmla="*/ 779479 h 1827259"/>
              <a:gd name="connsiteX1-63" fmla="*/ 729785 w 1799344"/>
              <a:gd name="connsiteY1-64" fmla="*/ 1827229 h 1827259"/>
              <a:gd name="connsiteX2-65" fmla="*/ 1739435 w 1799344"/>
              <a:gd name="connsiteY2-66" fmla="*/ 417529 h 1827259"/>
              <a:gd name="connsiteX3-67" fmla="*/ 463085 w 1799344"/>
              <a:gd name="connsiteY3-68" fmla="*/ 27004 h 1827259"/>
              <a:gd name="connsiteX4-69" fmla="*/ 5885 w 1799344"/>
              <a:gd name="connsiteY4-70" fmla="*/ 779479 h 1827259"/>
              <a:gd name="connsiteX0-71" fmla="*/ 9310 w 1745619"/>
              <a:gd name="connsiteY0-72" fmla="*/ 685664 h 1733440"/>
              <a:gd name="connsiteX1-73" fmla="*/ 733210 w 1745619"/>
              <a:gd name="connsiteY1-74" fmla="*/ 1733414 h 1733440"/>
              <a:gd name="connsiteX2-75" fmla="*/ 1742860 w 1745619"/>
              <a:gd name="connsiteY2-76" fmla="*/ 323714 h 1733440"/>
              <a:gd name="connsiteX3-77" fmla="*/ 418885 w 1745619"/>
              <a:gd name="connsiteY3-78" fmla="*/ 18914 h 1733440"/>
              <a:gd name="connsiteX4-79" fmla="*/ 9310 w 1745619"/>
              <a:gd name="connsiteY4-80" fmla="*/ 685664 h 1733440"/>
              <a:gd name="connsiteX0-81" fmla="*/ 12052 w 1748850"/>
              <a:gd name="connsiteY0-82" fmla="*/ 729612 h 1777388"/>
              <a:gd name="connsiteX1-83" fmla="*/ 735952 w 1748850"/>
              <a:gd name="connsiteY1-84" fmla="*/ 1777362 h 1777388"/>
              <a:gd name="connsiteX2-85" fmla="*/ 1745602 w 1748850"/>
              <a:gd name="connsiteY2-86" fmla="*/ 367662 h 1777388"/>
              <a:gd name="connsiteX3-87" fmla="*/ 393052 w 1748850"/>
              <a:gd name="connsiteY3-88" fmla="*/ 15237 h 1777388"/>
              <a:gd name="connsiteX4-89" fmla="*/ 12052 w 1748850"/>
              <a:gd name="connsiteY4-90" fmla="*/ 729612 h 1777388"/>
              <a:gd name="connsiteX0-91" fmla="*/ 10861 w 1775992"/>
              <a:gd name="connsiteY0-92" fmla="*/ 679262 h 1776944"/>
              <a:gd name="connsiteX1-93" fmla="*/ 763336 w 1775992"/>
              <a:gd name="connsiteY1-94" fmla="*/ 1774637 h 1776944"/>
              <a:gd name="connsiteX2-95" fmla="*/ 1772986 w 1775992"/>
              <a:gd name="connsiteY2-96" fmla="*/ 364937 h 1776944"/>
              <a:gd name="connsiteX3-97" fmla="*/ 420436 w 1775992"/>
              <a:gd name="connsiteY3-98" fmla="*/ 12512 h 1776944"/>
              <a:gd name="connsiteX4-99" fmla="*/ 10861 w 1775992"/>
              <a:gd name="connsiteY4-100" fmla="*/ 679262 h 1776944"/>
              <a:gd name="connsiteX0-101" fmla="*/ 10861 w 1775992"/>
              <a:gd name="connsiteY0-102" fmla="*/ 679262 h 1776944"/>
              <a:gd name="connsiteX1-103" fmla="*/ 763336 w 1775992"/>
              <a:gd name="connsiteY1-104" fmla="*/ 1774637 h 1776944"/>
              <a:gd name="connsiteX2-105" fmla="*/ 1772986 w 1775992"/>
              <a:gd name="connsiteY2-106" fmla="*/ 364937 h 1776944"/>
              <a:gd name="connsiteX3-107" fmla="*/ 420436 w 1775992"/>
              <a:gd name="connsiteY3-108" fmla="*/ 12512 h 1776944"/>
              <a:gd name="connsiteX4-109" fmla="*/ 10861 w 1775992"/>
              <a:gd name="connsiteY4-110" fmla="*/ 679262 h 1776944"/>
              <a:gd name="connsiteX0-111" fmla="*/ 15219 w 1782417"/>
              <a:gd name="connsiteY0-112" fmla="*/ 679465 h 1796157"/>
              <a:gd name="connsiteX1-113" fmla="*/ 853419 w 1782417"/>
              <a:gd name="connsiteY1-114" fmla="*/ 1793890 h 1796157"/>
              <a:gd name="connsiteX2-115" fmla="*/ 1777344 w 1782417"/>
              <a:gd name="connsiteY2-116" fmla="*/ 365140 h 1796157"/>
              <a:gd name="connsiteX3-117" fmla="*/ 424794 w 1782417"/>
              <a:gd name="connsiteY3-118" fmla="*/ 12715 h 1796157"/>
              <a:gd name="connsiteX4-119" fmla="*/ 15219 w 1782417"/>
              <a:gd name="connsiteY4-120" fmla="*/ 679465 h 1796157"/>
              <a:gd name="connsiteX0-121" fmla="*/ 11937 w 1779135"/>
              <a:gd name="connsiteY0-122" fmla="*/ 693345 h 1810037"/>
              <a:gd name="connsiteX1-123" fmla="*/ 850137 w 1779135"/>
              <a:gd name="connsiteY1-124" fmla="*/ 1807770 h 1810037"/>
              <a:gd name="connsiteX2-125" fmla="*/ 1774062 w 1779135"/>
              <a:gd name="connsiteY2-126" fmla="*/ 379020 h 1810037"/>
              <a:gd name="connsiteX3-127" fmla="*/ 421512 w 1779135"/>
              <a:gd name="connsiteY3-128" fmla="*/ 26595 h 1810037"/>
              <a:gd name="connsiteX4-129" fmla="*/ 11937 w 1779135"/>
              <a:gd name="connsiteY4-130" fmla="*/ 693345 h 1810037"/>
              <a:gd name="connsiteX0-131" fmla="*/ 14258 w 1781456"/>
              <a:gd name="connsiteY0-132" fmla="*/ 679466 h 1796158"/>
              <a:gd name="connsiteX1-133" fmla="*/ 852458 w 1781456"/>
              <a:gd name="connsiteY1-134" fmla="*/ 1793891 h 1796158"/>
              <a:gd name="connsiteX2-135" fmla="*/ 1776383 w 1781456"/>
              <a:gd name="connsiteY2-136" fmla="*/ 365141 h 1796158"/>
              <a:gd name="connsiteX3-137" fmla="*/ 423833 w 1781456"/>
              <a:gd name="connsiteY3-138" fmla="*/ 12716 h 1796158"/>
              <a:gd name="connsiteX4-139" fmla="*/ 14258 w 1781456"/>
              <a:gd name="connsiteY4-140" fmla="*/ 679466 h 1796158"/>
              <a:gd name="connsiteX0-141" fmla="*/ 37377 w 1394588"/>
              <a:gd name="connsiteY0-142" fmla="*/ 87190 h 1870464"/>
              <a:gd name="connsiteX1-143" fmla="*/ 466002 w 1394588"/>
              <a:gd name="connsiteY1-144" fmla="*/ 1868365 h 1870464"/>
              <a:gd name="connsiteX2-145" fmla="*/ 1389927 w 1394588"/>
              <a:gd name="connsiteY2-146" fmla="*/ 439615 h 1870464"/>
              <a:gd name="connsiteX3-147" fmla="*/ 37377 w 1394588"/>
              <a:gd name="connsiteY3-148" fmla="*/ 87190 h 1870464"/>
              <a:gd name="connsiteX0-149" fmla="*/ 23985 w 1714079"/>
              <a:gd name="connsiteY0-150" fmla="*/ 123464 h 1714590"/>
              <a:gd name="connsiteX1-151" fmla="*/ 776460 w 1714079"/>
              <a:gd name="connsiteY1-152" fmla="*/ 1714139 h 1714590"/>
              <a:gd name="connsiteX2-153" fmla="*/ 1700385 w 1714079"/>
              <a:gd name="connsiteY2-154" fmla="*/ 285389 h 1714590"/>
              <a:gd name="connsiteX3-155" fmla="*/ 23985 w 1714079"/>
              <a:gd name="connsiteY3-156" fmla="*/ 123464 h 1714590"/>
              <a:gd name="connsiteX0-157" fmla="*/ 103744 w 1793838"/>
              <a:gd name="connsiteY0-158" fmla="*/ 254346 h 1845472"/>
              <a:gd name="connsiteX1-159" fmla="*/ 856219 w 1793838"/>
              <a:gd name="connsiteY1-160" fmla="*/ 1845021 h 1845472"/>
              <a:gd name="connsiteX2-161" fmla="*/ 1780144 w 1793838"/>
              <a:gd name="connsiteY2-162" fmla="*/ 416271 h 1845472"/>
              <a:gd name="connsiteX3-163" fmla="*/ 103744 w 1793838"/>
              <a:gd name="connsiteY3-164" fmla="*/ 254346 h 1845472"/>
              <a:gd name="connsiteX0-165" fmla="*/ 103744 w 1801778"/>
              <a:gd name="connsiteY0-166" fmla="*/ 263564 h 1854705"/>
              <a:gd name="connsiteX1-167" fmla="*/ 856219 w 1801778"/>
              <a:gd name="connsiteY1-168" fmla="*/ 1854239 h 1854705"/>
              <a:gd name="connsiteX2-169" fmla="*/ 1780144 w 1801778"/>
              <a:gd name="connsiteY2-170" fmla="*/ 425489 h 1854705"/>
              <a:gd name="connsiteX3-171" fmla="*/ 103744 w 1801778"/>
              <a:gd name="connsiteY3-172" fmla="*/ 263564 h 1854705"/>
              <a:gd name="connsiteX0-173" fmla="*/ 110247 w 1810119"/>
              <a:gd name="connsiteY0-174" fmla="*/ 263564 h 1855080"/>
              <a:gd name="connsiteX1-175" fmla="*/ 862722 w 1810119"/>
              <a:gd name="connsiteY1-176" fmla="*/ 1854239 h 1855080"/>
              <a:gd name="connsiteX2-177" fmla="*/ 1786647 w 1810119"/>
              <a:gd name="connsiteY2-178" fmla="*/ 425489 h 1855080"/>
              <a:gd name="connsiteX3-179" fmla="*/ 110247 w 1810119"/>
              <a:gd name="connsiteY3-180" fmla="*/ 263564 h 1855080"/>
              <a:gd name="connsiteX0-181" fmla="*/ 110247 w 1807143"/>
              <a:gd name="connsiteY0-182" fmla="*/ 283275 h 1874848"/>
              <a:gd name="connsiteX1-183" fmla="*/ 862722 w 1807143"/>
              <a:gd name="connsiteY1-184" fmla="*/ 1873950 h 1874848"/>
              <a:gd name="connsiteX2-185" fmla="*/ 1786647 w 1807143"/>
              <a:gd name="connsiteY2-186" fmla="*/ 445200 h 1874848"/>
              <a:gd name="connsiteX3-187" fmla="*/ 110247 w 1807143"/>
              <a:gd name="connsiteY3-188" fmla="*/ 283275 h 1874848"/>
              <a:gd name="connsiteX0-189" fmla="*/ 110247 w 1816444"/>
              <a:gd name="connsiteY0-190" fmla="*/ 273208 h 1864752"/>
              <a:gd name="connsiteX1-191" fmla="*/ 862722 w 1816444"/>
              <a:gd name="connsiteY1-192" fmla="*/ 1863883 h 1864752"/>
              <a:gd name="connsiteX2-193" fmla="*/ 1786647 w 1816444"/>
              <a:gd name="connsiteY2-194" fmla="*/ 435133 h 1864752"/>
              <a:gd name="connsiteX3-195" fmla="*/ 110247 w 1816444"/>
              <a:gd name="connsiteY3-196" fmla="*/ 273208 h 18647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16444" h="1864752">
                <a:moveTo>
                  <a:pt x="110247" y="273208"/>
                </a:moveTo>
                <a:cubicBezTo>
                  <a:pt x="-291391" y="806608"/>
                  <a:pt x="507122" y="1827371"/>
                  <a:pt x="862722" y="1863883"/>
                </a:cubicBezTo>
                <a:cubicBezTo>
                  <a:pt x="1218322" y="1900395"/>
                  <a:pt x="1975560" y="776446"/>
                  <a:pt x="1786647" y="435133"/>
                </a:cubicBezTo>
                <a:cubicBezTo>
                  <a:pt x="1597734" y="93820"/>
                  <a:pt x="511885" y="-260192"/>
                  <a:pt x="110247" y="27320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317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453604" y="1112951"/>
            <a:ext cx="4716780" cy="4490085"/>
            <a:chOff x="813435" y="990601"/>
            <a:chExt cx="4716780" cy="4490085"/>
          </a:xfrm>
        </p:grpSpPr>
        <p:sp>
          <p:nvSpPr>
            <p:cNvPr id="11" name="同侧圆角矩形 10"/>
            <p:cNvSpPr/>
            <p:nvPr/>
          </p:nvSpPr>
          <p:spPr>
            <a:xfrm>
              <a:off x="1162050" y="990601"/>
              <a:ext cx="4210050" cy="2152650"/>
            </a:xfrm>
            <a:prstGeom prst="round2SameRect">
              <a:avLst>
                <a:gd name="adj1" fmla="val 12290"/>
                <a:gd name="adj2" fmla="val 0"/>
              </a:avLst>
            </a:prstGeom>
            <a:blipFill>
              <a:blip r:embed="rId1"/>
              <a:srcRect/>
              <a:stretch>
                <a:fillRect t="-14872" b="-1469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13435" y="4281806"/>
              <a:ext cx="4716780" cy="119888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单一参数的正弦交流电路</a:t>
              </a:r>
              <a:endParaRPr lang="zh-CN" altLang="en-US" sz="3600" spc="3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415848" y="3483717"/>
              <a:ext cx="3594033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任务</a:t>
              </a:r>
              <a:r>
                <a:rPr lang="en-US" altLang="zh-CN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2</a:t>
              </a:r>
              <a:endParaRPr lang="en-US" altLang="zh-CN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sp>
        <p:nvSpPr>
          <p:cNvPr id="26" name="梯形 11"/>
          <p:cNvSpPr/>
          <p:nvPr/>
        </p:nvSpPr>
        <p:spPr>
          <a:xfrm rot="13500000">
            <a:off x="9877370" y="-599766"/>
            <a:ext cx="2085441" cy="1512062"/>
          </a:xfrm>
          <a:custGeom>
            <a:avLst/>
            <a:gdLst>
              <a:gd name="connsiteX0" fmla="*/ 0 w 3339385"/>
              <a:gd name="connsiteY0" fmla="*/ 2647336 h 2647336"/>
              <a:gd name="connsiteX1" fmla="*/ 661834 w 3339385"/>
              <a:gd name="connsiteY1" fmla="*/ 0 h 2647336"/>
              <a:gd name="connsiteX2" fmla="*/ 2677551 w 3339385"/>
              <a:gd name="connsiteY2" fmla="*/ 0 h 2647336"/>
              <a:gd name="connsiteX3" fmla="*/ 3339385 w 3339385"/>
              <a:gd name="connsiteY3" fmla="*/ 2647336 h 2647336"/>
              <a:gd name="connsiteX4" fmla="*/ 0 w 3339385"/>
              <a:gd name="connsiteY4" fmla="*/ 2647336 h 2647336"/>
              <a:gd name="connsiteX0-1" fmla="*/ 0 w 3487594"/>
              <a:gd name="connsiteY0-2" fmla="*/ 2978253 h 2978253"/>
              <a:gd name="connsiteX1-3" fmla="*/ 661834 w 3487594"/>
              <a:gd name="connsiteY1-4" fmla="*/ 330917 h 2978253"/>
              <a:gd name="connsiteX2-5" fmla="*/ 2677551 w 3487594"/>
              <a:gd name="connsiteY2-6" fmla="*/ 330917 h 2978253"/>
              <a:gd name="connsiteX3-7" fmla="*/ 3339385 w 3487594"/>
              <a:gd name="connsiteY3-8" fmla="*/ 2978253 h 2978253"/>
              <a:gd name="connsiteX4-9" fmla="*/ 0 w 3487594"/>
              <a:gd name="connsiteY4-10" fmla="*/ 2978253 h 2978253"/>
              <a:gd name="connsiteX0-11" fmla="*/ 0 w 3487594"/>
              <a:gd name="connsiteY0-12" fmla="*/ 2978253 h 2978253"/>
              <a:gd name="connsiteX1-13" fmla="*/ 661834 w 3487594"/>
              <a:gd name="connsiteY1-14" fmla="*/ 330917 h 2978253"/>
              <a:gd name="connsiteX2-15" fmla="*/ 2677551 w 3487594"/>
              <a:gd name="connsiteY2-16" fmla="*/ 330917 h 2978253"/>
              <a:gd name="connsiteX3-17" fmla="*/ 3339385 w 3487594"/>
              <a:gd name="connsiteY3-18" fmla="*/ 2978253 h 2978253"/>
              <a:gd name="connsiteX4-19" fmla="*/ 0 w 3487594"/>
              <a:gd name="connsiteY4-20" fmla="*/ 2978253 h 2978253"/>
              <a:gd name="connsiteX0-21" fmla="*/ 0 w 3339385"/>
              <a:gd name="connsiteY0-22" fmla="*/ 2978253 h 2978253"/>
              <a:gd name="connsiteX1-23" fmla="*/ 661834 w 3339385"/>
              <a:gd name="connsiteY1-24" fmla="*/ 330917 h 2978253"/>
              <a:gd name="connsiteX2-25" fmla="*/ 2677551 w 3339385"/>
              <a:gd name="connsiteY2-26" fmla="*/ 330917 h 2978253"/>
              <a:gd name="connsiteX3-27" fmla="*/ 3339385 w 3339385"/>
              <a:gd name="connsiteY3-28" fmla="*/ 2978253 h 2978253"/>
              <a:gd name="connsiteX4-29" fmla="*/ 0 w 3339385"/>
              <a:gd name="connsiteY4-30" fmla="*/ 2978253 h 2978253"/>
              <a:gd name="connsiteX0-31" fmla="*/ 0 w 3339385"/>
              <a:gd name="connsiteY0-32" fmla="*/ 2978253 h 2978253"/>
              <a:gd name="connsiteX1-33" fmla="*/ 661834 w 3339385"/>
              <a:gd name="connsiteY1-34" fmla="*/ 330917 h 2978253"/>
              <a:gd name="connsiteX2-35" fmla="*/ 2677551 w 3339385"/>
              <a:gd name="connsiteY2-36" fmla="*/ 330917 h 2978253"/>
              <a:gd name="connsiteX3-37" fmla="*/ 3339385 w 3339385"/>
              <a:gd name="connsiteY3-38" fmla="*/ 2978253 h 2978253"/>
              <a:gd name="connsiteX4-39" fmla="*/ 0 w 3339385"/>
              <a:gd name="connsiteY4-40" fmla="*/ 2978253 h 2978253"/>
              <a:gd name="connsiteX0-41" fmla="*/ 0 w 3339385"/>
              <a:gd name="connsiteY0-42" fmla="*/ 2996159 h 2996159"/>
              <a:gd name="connsiteX1-43" fmla="*/ 661834 w 3339385"/>
              <a:gd name="connsiteY1-44" fmla="*/ 348823 h 2996159"/>
              <a:gd name="connsiteX2-45" fmla="*/ 2400233 w 3339385"/>
              <a:gd name="connsiteY2-46" fmla="*/ 314038 h 2996159"/>
              <a:gd name="connsiteX3-47" fmla="*/ 3339385 w 3339385"/>
              <a:gd name="connsiteY3-48" fmla="*/ 2996159 h 2996159"/>
              <a:gd name="connsiteX4-49" fmla="*/ 0 w 3339385"/>
              <a:gd name="connsiteY4-50" fmla="*/ 2996159 h 2996159"/>
              <a:gd name="connsiteX0-51" fmla="*/ 0 w 3339385"/>
              <a:gd name="connsiteY0-52" fmla="*/ 2996159 h 2996159"/>
              <a:gd name="connsiteX1-53" fmla="*/ 775282 w 3339385"/>
              <a:gd name="connsiteY1-54" fmla="*/ 348823 h 2996159"/>
              <a:gd name="connsiteX2-55" fmla="*/ 2400233 w 3339385"/>
              <a:gd name="connsiteY2-56" fmla="*/ 314038 h 2996159"/>
              <a:gd name="connsiteX3-57" fmla="*/ 3339385 w 3339385"/>
              <a:gd name="connsiteY3-58" fmla="*/ 2996159 h 2996159"/>
              <a:gd name="connsiteX4-59" fmla="*/ 0 w 3339385"/>
              <a:gd name="connsiteY4-60" fmla="*/ 2996159 h 2996159"/>
              <a:gd name="connsiteX0-61" fmla="*/ 0 w 3474973"/>
              <a:gd name="connsiteY0-62" fmla="*/ 2998122 h 3028357"/>
              <a:gd name="connsiteX1-63" fmla="*/ 775282 w 3474973"/>
              <a:gd name="connsiteY1-64" fmla="*/ 350786 h 3028357"/>
              <a:gd name="connsiteX2-65" fmla="*/ 2400233 w 3474973"/>
              <a:gd name="connsiteY2-66" fmla="*/ 316001 h 3028357"/>
              <a:gd name="connsiteX3-67" fmla="*/ 3474973 w 3474973"/>
              <a:gd name="connsiteY3-68" fmla="*/ 3028357 h 3028357"/>
              <a:gd name="connsiteX4-69" fmla="*/ 0 w 3474973"/>
              <a:gd name="connsiteY4-70" fmla="*/ 2998122 h 3028357"/>
              <a:gd name="connsiteX0-71" fmla="*/ 0 w 3746151"/>
              <a:gd name="connsiteY0-72" fmla="*/ 2967887 h 3028357"/>
              <a:gd name="connsiteX1-73" fmla="*/ 1046460 w 3746151"/>
              <a:gd name="connsiteY1-74" fmla="*/ 350786 h 3028357"/>
              <a:gd name="connsiteX2-75" fmla="*/ 2671411 w 3746151"/>
              <a:gd name="connsiteY2-76" fmla="*/ 316001 h 3028357"/>
              <a:gd name="connsiteX3-77" fmla="*/ 3746151 w 3746151"/>
              <a:gd name="connsiteY3-78" fmla="*/ 3028357 h 3028357"/>
              <a:gd name="connsiteX4-79" fmla="*/ 0 w 3746151"/>
              <a:gd name="connsiteY4-80" fmla="*/ 2967887 h 30283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746151" h="3028357">
                <a:moveTo>
                  <a:pt x="0" y="2967887"/>
                </a:moveTo>
                <a:cubicBezTo>
                  <a:pt x="220611" y="2085442"/>
                  <a:pt x="508349" y="1157031"/>
                  <a:pt x="1046460" y="350786"/>
                </a:cubicBezTo>
                <a:cubicBezTo>
                  <a:pt x="1492718" y="-90437"/>
                  <a:pt x="2221463" y="-130261"/>
                  <a:pt x="2671411" y="316001"/>
                </a:cubicBezTo>
                <a:cubicBezTo>
                  <a:pt x="3121360" y="762263"/>
                  <a:pt x="3493909" y="2180734"/>
                  <a:pt x="3746151" y="3028357"/>
                </a:cubicBezTo>
                <a:lnTo>
                  <a:pt x="0" y="2967887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outerShdw blurRad="317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95913">
            <a:off x="9459961" y="5674652"/>
            <a:ext cx="2309336" cy="2366697"/>
          </a:xfrm>
          <a:custGeom>
            <a:avLst/>
            <a:gdLst>
              <a:gd name="connsiteX0" fmla="*/ 23727 w 1761625"/>
              <a:gd name="connsiteY0" fmla="*/ 386077 h 1700705"/>
              <a:gd name="connsiteX1" fmla="*/ 747627 w 1761625"/>
              <a:gd name="connsiteY1" fmla="*/ 1700527 h 1700705"/>
              <a:gd name="connsiteX2" fmla="*/ 1757277 w 1761625"/>
              <a:gd name="connsiteY2" fmla="*/ 290827 h 1700705"/>
              <a:gd name="connsiteX3" fmla="*/ 328527 w 1761625"/>
              <a:gd name="connsiteY3" fmla="*/ 5077 h 1700705"/>
              <a:gd name="connsiteX4" fmla="*/ 23727 w 1761625"/>
              <a:gd name="connsiteY4" fmla="*/ 386077 h 1700705"/>
              <a:gd name="connsiteX0-1" fmla="*/ 23727 w 1763559"/>
              <a:gd name="connsiteY0-2" fmla="*/ 386077 h 1701593"/>
              <a:gd name="connsiteX1-3" fmla="*/ 747627 w 1763559"/>
              <a:gd name="connsiteY1-4" fmla="*/ 1700527 h 1701593"/>
              <a:gd name="connsiteX2-5" fmla="*/ 1757277 w 1763559"/>
              <a:gd name="connsiteY2-6" fmla="*/ 290827 h 1701593"/>
              <a:gd name="connsiteX3-7" fmla="*/ 328527 w 1763559"/>
              <a:gd name="connsiteY3-8" fmla="*/ 5077 h 1701593"/>
              <a:gd name="connsiteX4-9" fmla="*/ 23727 w 1763559"/>
              <a:gd name="connsiteY4-10" fmla="*/ 386077 h 1701593"/>
              <a:gd name="connsiteX0-11" fmla="*/ 23009 w 1760907"/>
              <a:gd name="connsiteY0-12" fmla="*/ 668528 h 1719417"/>
              <a:gd name="connsiteX1-13" fmla="*/ 746909 w 1760907"/>
              <a:gd name="connsiteY1-14" fmla="*/ 1716278 h 1719417"/>
              <a:gd name="connsiteX2-15" fmla="*/ 1756559 w 1760907"/>
              <a:gd name="connsiteY2-16" fmla="*/ 306578 h 1719417"/>
              <a:gd name="connsiteX3-17" fmla="*/ 327809 w 1760907"/>
              <a:gd name="connsiteY3-18" fmla="*/ 20828 h 1719417"/>
              <a:gd name="connsiteX4-19" fmla="*/ 23009 w 1760907"/>
              <a:gd name="connsiteY4-20" fmla="*/ 668528 h 1719417"/>
              <a:gd name="connsiteX0-21" fmla="*/ 5885 w 1743783"/>
              <a:gd name="connsiteY0-22" fmla="*/ 764690 h 1815643"/>
              <a:gd name="connsiteX1-23" fmla="*/ 729785 w 1743783"/>
              <a:gd name="connsiteY1-24" fmla="*/ 1812440 h 1815643"/>
              <a:gd name="connsiteX2-25" fmla="*/ 1739435 w 1743783"/>
              <a:gd name="connsiteY2-26" fmla="*/ 402740 h 1815643"/>
              <a:gd name="connsiteX3-27" fmla="*/ 463085 w 1743783"/>
              <a:gd name="connsiteY3-28" fmla="*/ 12215 h 1815643"/>
              <a:gd name="connsiteX4-29" fmla="*/ 5885 w 1743783"/>
              <a:gd name="connsiteY4-30" fmla="*/ 764690 h 1815643"/>
              <a:gd name="connsiteX0-31" fmla="*/ 5885 w 1744149"/>
              <a:gd name="connsiteY0-32" fmla="*/ 764690 h 1812466"/>
              <a:gd name="connsiteX1-33" fmla="*/ 729785 w 1744149"/>
              <a:gd name="connsiteY1-34" fmla="*/ 1812440 h 1812466"/>
              <a:gd name="connsiteX2-35" fmla="*/ 1739435 w 1744149"/>
              <a:gd name="connsiteY2-36" fmla="*/ 402740 h 1812466"/>
              <a:gd name="connsiteX3-37" fmla="*/ 463085 w 1744149"/>
              <a:gd name="connsiteY3-38" fmla="*/ 12215 h 1812466"/>
              <a:gd name="connsiteX4-39" fmla="*/ 5885 w 1744149"/>
              <a:gd name="connsiteY4-40" fmla="*/ 764690 h 1812466"/>
              <a:gd name="connsiteX0-41" fmla="*/ 5885 w 1744149"/>
              <a:gd name="connsiteY0-42" fmla="*/ 779479 h 1827255"/>
              <a:gd name="connsiteX1-43" fmla="*/ 729785 w 1744149"/>
              <a:gd name="connsiteY1-44" fmla="*/ 1827229 h 1827255"/>
              <a:gd name="connsiteX2-45" fmla="*/ 1739435 w 1744149"/>
              <a:gd name="connsiteY2-46" fmla="*/ 417529 h 1827255"/>
              <a:gd name="connsiteX3-47" fmla="*/ 463085 w 1744149"/>
              <a:gd name="connsiteY3-48" fmla="*/ 27004 h 1827255"/>
              <a:gd name="connsiteX4-49" fmla="*/ 5885 w 1744149"/>
              <a:gd name="connsiteY4-50" fmla="*/ 779479 h 1827255"/>
              <a:gd name="connsiteX0-51" fmla="*/ 5885 w 1757044"/>
              <a:gd name="connsiteY0-52" fmla="*/ 779479 h 1827259"/>
              <a:gd name="connsiteX1-53" fmla="*/ 729785 w 1757044"/>
              <a:gd name="connsiteY1-54" fmla="*/ 1827229 h 1827259"/>
              <a:gd name="connsiteX2-55" fmla="*/ 1739435 w 1757044"/>
              <a:gd name="connsiteY2-56" fmla="*/ 417529 h 1827259"/>
              <a:gd name="connsiteX3-57" fmla="*/ 463085 w 1757044"/>
              <a:gd name="connsiteY3-58" fmla="*/ 27004 h 1827259"/>
              <a:gd name="connsiteX4-59" fmla="*/ 5885 w 1757044"/>
              <a:gd name="connsiteY4-60" fmla="*/ 779479 h 1827259"/>
              <a:gd name="connsiteX0-61" fmla="*/ 5885 w 1799344"/>
              <a:gd name="connsiteY0-62" fmla="*/ 779479 h 1827259"/>
              <a:gd name="connsiteX1-63" fmla="*/ 729785 w 1799344"/>
              <a:gd name="connsiteY1-64" fmla="*/ 1827229 h 1827259"/>
              <a:gd name="connsiteX2-65" fmla="*/ 1739435 w 1799344"/>
              <a:gd name="connsiteY2-66" fmla="*/ 417529 h 1827259"/>
              <a:gd name="connsiteX3-67" fmla="*/ 463085 w 1799344"/>
              <a:gd name="connsiteY3-68" fmla="*/ 27004 h 1827259"/>
              <a:gd name="connsiteX4-69" fmla="*/ 5885 w 1799344"/>
              <a:gd name="connsiteY4-70" fmla="*/ 779479 h 1827259"/>
              <a:gd name="connsiteX0-71" fmla="*/ 9310 w 1745619"/>
              <a:gd name="connsiteY0-72" fmla="*/ 685664 h 1733440"/>
              <a:gd name="connsiteX1-73" fmla="*/ 733210 w 1745619"/>
              <a:gd name="connsiteY1-74" fmla="*/ 1733414 h 1733440"/>
              <a:gd name="connsiteX2-75" fmla="*/ 1742860 w 1745619"/>
              <a:gd name="connsiteY2-76" fmla="*/ 323714 h 1733440"/>
              <a:gd name="connsiteX3-77" fmla="*/ 418885 w 1745619"/>
              <a:gd name="connsiteY3-78" fmla="*/ 18914 h 1733440"/>
              <a:gd name="connsiteX4-79" fmla="*/ 9310 w 1745619"/>
              <a:gd name="connsiteY4-80" fmla="*/ 685664 h 1733440"/>
              <a:gd name="connsiteX0-81" fmla="*/ 12052 w 1748850"/>
              <a:gd name="connsiteY0-82" fmla="*/ 729612 h 1777388"/>
              <a:gd name="connsiteX1-83" fmla="*/ 735952 w 1748850"/>
              <a:gd name="connsiteY1-84" fmla="*/ 1777362 h 1777388"/>
              <a:gd name="connsiteX2-85" fmla="*/ 1745602 w 1748850"/>
              <a:gd name="connsiteY2-86" fmla="*/ 367662 h 1777388"/>
              <a:gd name="connsiteX3-87" fmla="*/ 393052 w 1748850"/>
              <a:gd name="connsiteY3-88" fmla="*/ 15237 h 1777388"/>
              <a:gd name="connsiteX4-89" fmla="*/ 12052 w 1748850"/>
              <a:gd name="connsiteY4-90" fmla="*/ 729612 h 1777388"/>
              <a:gd name="connsiteX0-91" fmla="*/ 10861 w 1775992"/>
              <a:gd name="connsiteY0-92" fmla="*/ 679262 h 1776944"/>
              <a:gd name="connsiteX1-93" fmla="*/ 763336 w 1775992"/>
              <a:gd name="connsiteY1-94" fmla="*/ 1774637 h 1776944"/>
              <a:gd name="connsiteX2-95" fmla="*/ 1772986 w 1775992"/>
              <a:gd name="connsiteY2-96" fmla="*/ 364937 h 1776944"/>
              <a:gd name="connsiteX3-97" fmla="*/ 420436 w 1775992"/>
              <a:gd name="connsiteY3-98" fmla="*/ 12512 h 1776944"/>
              <a:gd name="connsiteX4-99" fmla="*/ 10861 w 1775992"/>
              <a:gd name="connsiteY4-100" fmla="*/ 679262 h 1776944"/>
              <a:gd name="connsiteX0-101" fmla="*/ 10861 w 1775992"/>
              <a:gd name="connsiteY0-102" fmla="*/ 679262 h 1776944"/>
              <a:gd name="connsiteX1-103" fmla="*/ 763336 w 1775992"/>
              <a:gd name="connsiteY1-104" fmla="*/ 1774637 h 1776944"/>
              <a:gd name="connsiteX2-105" fmla="*/ 1772986 w 1775992"/>
              <a:gd name="connsiteY2-106" fmla="*/ 364937 h 1776944"/>
              <a:gd name="connsiteX3-107" fmla="*/ 420436 w 1775992"/>
              <a:gd name="connsiteY3-108" fmla="*/ 12512 h 1776944"/>
              <a:gd name="connsiteX4-109" fmla="*/ 10861 w 1775992"/>
              <a:gd name="connsiteY4-110" fmla="*/ 679262 h 1776944"/>
              <a:gd name="connsiteX0-111" fmla="*/ 15219 w 1782417"/>
              <a:gd name="connsiteY0-112" fmla="*/ 679465 h 1796157"/>
              <a:gd name="connsiteX1-113" fmla="*/ 853419 w 1782417"/>
              <a:gd name="connsiteY1-114" fmla="*/ 1793890 h 1796157"/>
              <a:gd name="connsiteX2-115" fmla="*/ 1777344 w 1782417"/>
              <a:gd name="connsiteY2-116" fmla="*/ 365140 h 1796157"/>
              <a:gd name="connsiteX3-117" fmla="*/ 424794 w 1782417"/>
              <a:gd name="connsiteY3-118" fmla="*/ 12715 h 1796157"/>
              <a:gd name="connsiteX4-119" fmla="*/ 15219 w 1782417"/>
              <a:gd name="connsiteY4-120" fmla="*/ 679465 h 1796157"/>
              <a:gd name="connsiteX0-121" fmla="*/ 11937 w 1779135"/>
              <a:gd name="connsiteY0-122" fmla="*/ 693345 h 1810037"/>
              <a:gd name="connsiteX1-123" fmla="*/ 850137 w 1779135"/>
              <a:gd name="connsiteY1-124" fmla="*/ 1807770 h 1810037"/>
              <a:gd name="connsiteX2-125" fmla="*/ 1774062 w 1779135"/>
              <a:gd name="connsiteY2-126" fmla="*/ 379020 h 1810037"/>
              <a:gd name="connsiteX3-127" fmla="*/ 421512 w 1779135"/>
              <a:gd name="connsiteY3-128" fmla="*/ 26595 h 1810037"/>
              <a:gd name="connsiteX4-129" fmla="*/ 11937 w 1779135"/>
              <a:gd name="connsiteY4-130" fmla="*/ 693345 h 1810037"/>
              <a:gd name="connsiteX0-131" fmla="*/ 14258 w 1781456"/>
              <a:gd name="connsiteY0-132" fmla="*/ 679466 h 1796158"/>
              <a:gd name="connsiteX1-133" fmla="*/ 852458 w 1781456"/>
              <a:gd name="connsiteY1-134" fmla="*/ 1793891 h 1796158"/>
              <a:gd name="connsiteX2-135" fmla="*/ 1776383 w 1781456"/>
              <a:gd name="connsiteY2-136" fmla="*/ 365141 h 1796158"/>
              <a:gd name="connsiteX3-137" fmla="*/ 423833 w 1781456"/>
              <a:gd name="connsiteY3-138" fmla="*/ 12716 h 1796158"/>
              <a:gd name="connsiteX4-139" fmla="*/ 14258 w 1781456"/>
              <a:gd name="connsiteY4-140" fmla="*/ 679466 h 1796158"/>
              <a:gd name="connsiteX0-141" fmla="*/ 37377 w 1394588"/>
              <a:gd name="connsiteY0-142" fmla="*/ 87190 h 1870464"/>
              <a:gd name="connsiteX1-143" fmla="*/ 466002 w 1394588"/>
              <a:gd name="connsiteY1-144" fmla="*/ 1868365 h 1870464"/>
              <a:gd name="connsiteX2-145" fmla="*/ 1389927 w 1394588"/>
              <a:gd name="connsiteY2-146" fmla="*/ 439615 h 1870464"/>
              <a:gd name="connsiteX3-147" fmla="*/ 37377 w 1394588"/>
              <a:gd name="connsiteY3-148" fmla="*/ 87190 h 1870464"/>
              <a:gd name="connsiteX0-149" fmla="*/ 23985 w 1714079"/>
              <a:gd name="connsiteY0-150" fmla="*/ 123464 h 1714590"/>
              <a:gd name="connsiteX1-151" fmla="*/ 776460 w 1714079"/>
              <a:gd name="connsiteY1-152" fmla="*/ 1714139 h 1714590"/>
              <a:gd name="connsiteX2-153" fmla="*/ 1700385 w 1714079"/>
              <a:gd name="connsiteY2-154" fmla="*/ 285389 h 1714590"/>
              <a:gd name="connsiteX3-155" fmla="*/ 23985 w 1714079"/>
              <a:gd name="connsiteY3-156" fmla="*/ 123464 h 1714590"/>
              <a:gd name="connsiteX0-157" fmla="*/ 103744 w 1793838"/>
              <a:gd name="connsiteY0-158" fmla="*/ 254346 h 1845472"/>
              <a:gd name="connsiteX1-159" fmla="*/ 856219 w 1793838"/>
              <a:gd name="connsiteY1-160" fmla="*/ 1845021 h 1845472"/>
              <a:gd name="connsiteX2-161" fmla="*/ 1780144 w 1793838"/>
              <a:gd name="connsiteY2-162" fmla="*/ 416271 h 1845472"/>
              <a:gd name="connsiteX3-163" fmla="*/ 103744 w 1793838"/>
              <a:gd name="connsiteY3-164" fmla="*/ 254346 h 1845472"/>
              <a:gd name="connsiteX0-165" fmla="*/ 103744 w 1801778"/>
              <a:gd name="connsiteY0-166" fmla="*/ 263564 h 1854705"/>
              <a:gd name="connsiteX1-167" fmla="*/ 856219 w 1801778"/>
              <a:gd name="connsiteY1-168" fmla="*/ 1854239 h 1854705"/>
              <a:gd name="connsiteX2-169" fmla="*/ 1780144 w 1801778"/>
              <a:gd name="connsiteY2-170" fmla="*/ 425489 h 1854705"/>
              <a:gd name="connsiteX3-171" fmla="*/ 103744 w 1801778"/>
              <a:gd name="connsiteY3-172" fmla="*/ 263564 h 1854705"/>
              <a:gd name="connsiteX0-173" fmla="*/ 110247 w 1810119"/>
              <a:gd name="connsiteY0-174" fmla="*/ 263564 h 1855080"/>
              <a:gd name="connsiteX1-175" fmla="*/ 862722 w 1810119"/>
              <a:gd name="connsiteY1-176" fmla="*/ 1854239 h 1855080"/>
              <a:gd name="connsiteX2-177" fmla="*/ 1786647 w 1810119"/>
              <a:gd name="connsiteY2-178" fmla="*/ 425489 h 1855080"/>
              <a:gd name="connsiteX3-179" fmla="*/ 110247 w 1810119"/>
              <a:gd name="connsiteY3-180" fmla="*/ 263564 h 18550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10119" h="1855080">
                <a:moveTo>
                  <a:pt x="110247" y="263564"/>
                </a:moveTo>
                <a:cubicBezTo>
                  <a:pt x="-291391" y="796964"/>
                  <a:pt x="507122" y="1817727"/>
                  <a:pt x="862722" y="1854239"/>
                </a:cubicBezTo>
                <a:cubicBezTo>
                  <a:pt x="1218322" y="1890751"/>
                  <a:pt x="1950160" y="728702"/>
                  <a:pt x="1786647" y="425489"/>
                </a:cubicBezTo>
                <a:cubicBezTo>
                  <a:pt x="1623134" y="122276"/>
                  <a:pt x="511885" y="-269836"/>
                  <a:pt x="110247" y="26356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  <a:alpha val="4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317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51812" y="-359472"/>
            <a:ext cx="4513785" cy="1210658"/>
            <a:chOff x="415234" y="-327275"/>
            <a:chExt cx="4513785" cy="1210658"/>
          </a:xfrm>
        </p:grpSpPr>
        <p:sp>
          <p:nvSpPr>
            <p:cNvPr id="32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69561" y="360163"/>
              <a:ext cx="365945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任务描述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477645" y="2760345"/>
            <a:ext cx="8956675" cy="133794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在交流电路中，电阻、电感、电容分别会呈现出不同的特性，同时需经常使用示波器对不同元件的电压、电流进行检测，通过示波器可以直观的观察不同元件的波形（形状类型、幅值、频率、周期、相位等）。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endParaRPr lang="zh-CN" altLang="en-US" sz="1600">
              <a:solidFill>
                <a:srgbClr val="000000"/>
              </a:solidFill>
              <a:latin typeface="E-BZ"/>
              <a:ea typeface="E-BZ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51812" y="-359472"/>
            <a:ext cx="4513785" cy="1210658"/>
            <a:chOff x="415234" y="-327275"/>
            <a:chExt cx="4513785" cy="1210658"/>
          </a:xfrm>
        </p:grpSpPr>
        <p:sp>
          <p:nvSpPr>
            <p:cNvPr id="32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69561" y="360163"/>
              <a:ext cx="365945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任务引导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528445" y="2468880"/>
            <a:ext cx="8956675" cy="230695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1.电阻、电感、电容元件上分别通过交流电和直流电有什么区别？</a:t>
            </a:r>
            <a:endParaRPr lang="zh-CN" altLang="en-US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0" algn="just" fontAlgn="auto">
              <a:lnSpc>
                <a:spcPct val="150000"/>
              </a:lnSpc>
            </a:pPr>
            <a:endParaRPr lang="zh-CN" altLang="en-US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2.电容充放电的过程是什么样的？</a:t>
            </a:r>
            <a:endParaRPr lang="zh-CN" altLang="en-US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endParaRPr lang="zh-CN" altLang="en-US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3195" y="1459230"/>
            <a:ext cx="8956675" cy="73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1F4E79"/>
                </a:solidFill>
              </a14:hiddenFill>
            </a:ext>
          </a:extLst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请思考：</a:t>
            </a:r>
            <a:endParaRPr lang="zh-CN" altLang="en-US" sz="2800" b="1" dirty="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2001520" y="1367790"/>
            <a:ext cx="8487410" cy="2895600"/>
            <a:chOff x="2239111" y="1858296"/>
            <a:chExt cx="8488134" cy="2895954"/>
          </a:xfrm>
        </p:grpSpPr>
        <p:sp>
          <p:nvSpPr>
            <p:cNvPr id="2" name="圆角矩形 1"/>
            <p:cNvSpPr/>
            <p:nvPr>
              <p:custDataLst>
                <p:tags r:id="rId2"/>
              </p:custDataLst>
            </p:nvPr>
          </p:nvSpPr>
          <p:spPr>
            <a:xfrm>
              <a:off x="2239111" y="1858296"/>
              <a:ext cx="8488134" cy="2895954"/>
            </a:xfrm>
            <a:prstGeom prst="roundRect">
              <a:avLst>
                <a:gd name="adj" fmla="val 580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>
              <p:custDataLst>
                <p:tags r:id="rId3"/>
              </p:custDataLst>
            </p:nvPr>
          </p:nvSpPr>
          <p:spPr>
            <a:xfrm>
              <a:off x="2380728" y="2267309"/>
              <a:ext cx="7958499" cy="156411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just"/>
              <a:r>
                <a:rPr lang="en-US" altLang="zh-CN" sz="2400" spc="300" dirty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    </a:t>
              </a:r>
              <a:r>
                <a:rPr lang="zh-CN" altLang="en-US" sz="2400" spc="300" dirty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交流电路一般均受电阻、电感、电容这三个元件的影响，而这三个元件对交流电路的影响又各不相同。因此需掌握单一元件（电阻、电感、电容）在交流电路中电压与电流的特性关系，如纯电阻电路、纯电感电路、纯电容电路。</a:t>
              </a:r>
              <a:endParaRPr lang="zh-CN" altLang="en-US" sz="2400" spc="3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3511" y="-265105"/>
            <a:ext cx="6402705" cy="1210658"/>
            <a:chOff x="469460" y="-265105"/>
            <a:chExt cx="5957675" cy="1210658"/>
          </a:xfrm>
        </p:grpSpPr>
        <p:sp>
          <p:nvSpPr>
            <p:cNvPr id="34" name="饼形 6"/>
            <p:cNvSpPr/>
            <p:nvPr/>
          </p:nvSpPr>
          <p:spPr>
            <a:xfrm rot="16200000">
              <a:off x="664231" y="-45987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69489" y="360370"/>
              <a:ext cx="5157646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一、单一参数的正弦交流电路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pic>
        <p:nvPicPr>
          <p:cNvPr id="95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0263" y="4447223"/>
            <a:ext cx="1650365" cy="16503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689090" y="6194743"/>
            <a:ext cx="5080000" cy="275590"/>
          </a:xfrm>
          <a:prstGeom prst="rect">
            <a:avLst/>
          </a:prstGeom>
        </p:spPr>
        <p:txBody>
          <a:bodyPr>
            <a:spAutoFit/>
          </a:bodyPr>
          <a:p>
            <a:pPr marL="0" indent="254000" algn="ctr" defTabSz="266700">
              <a:spcAft>
                <a:spcPct val="0"/>
              </a:spcAft>
            </a:pPr>
            <a:r>
              <a:rPr lang="zh-CN" altLang="en-US" sz="1200">
                <a:latin typeface="Calibri" panose="020F0502020204030204"/>
                <a:ea typeface="楷体" panose="02010609060101010101" charset="-122"/>
              </a:rPr>
              <a:t>（电阻、电感、电容元件在交流电路中的特性）</a:t>
            </a:r>
            <a:endParaRPr lang="zh-CN" altLang="en-US" sz="1200">
              <a:latin typeface="Calibri" panose="020F0502020204030204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1820545" y="1514018"/>
            <a:ext cx="8535670" cy="2210892"/>
            <a:chOff x="657826" y="2060813"/>
            <a:chExt cx="3212104" cy="2971620"/>
          </a:xfrm>
        </p:grpSpPr>
        <p:sp>
          <p:nvSpPr>
            <p:cNvPr id="2" name="圆角矩形 1"/>
            <p:cNvSpPr/>
            <p:nvPr>
              <p:custDataLst>
                <p:tags r:id="rId2"/>
              </p:custDataLst>
            </p:nvPr>
          </p:nvSpPr>
          <p:spPr>
            <a:xfrm>
              <a:off x="657826" y="2536822"/>
              <a:ext cx="3212104" cy="2495611"/>
            </a:xfrm>
            <a:prstGeom prst="roundRect">
              <a:avLst>
                <a:gd name="adj" fmla="val 580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>
              <p:custDataLst>
                <p:tags r:id="rId3"/>
              </p:custDataLst>
            </p:nvPr>
          </p:nvSpPr>
          <p:spPr>
            <a:xfrm>
              <a:off x="807421" y="2060813"/>
              <a:ext cx="2311680" cy="46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2800" spc="3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4"/>
              </p:custDataLst>
            </p:nvPr>
          </p:nvSpPr>
          <p:spPr>
            <a:xfrm>
              <a:off x="711385" y="2649935"/>
              <a:ext cx="3091180" cy="1984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所谓纯电阻电路就是在交流电路中只具有电阻性元件的电路。例如，白炽灯、电阻炉等组成的交流电路就可看成是纯电阻电路。如下图所示，图中所标的电压、电流的方向是指它们的参考方向。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3511" y="-265105"/>
            <a:ext cx="6327140" cy="1210658"/>
            <a:chOff x="469460" y="-265105"/>
            <a:chExt cx="5887362" cy="1210658"/>
          </a:xfrm>
        </p:grpSpPr>
        <p:sp>
          <p:nvSpPr>
            <p:cNvPr id="34" name="饼形 6"/>
            <p:cNvSpPr/>
            <p:nvPr/>
          </p:nvSpPr>
          <p:spPr>
            <a:xfrm rot="16200000">
              <a:off x="664231" y="-45987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69489" y="360370"/>
              <a:ext cx="5087333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sym typeface="+mn-ea"/>
                </a:rPr>
                <a:t>一、单一参数的正弦交流电路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ea"/>
              </a:endParaRPr>
            </a:p>
          </p:txBody>
        </p:sp>
      </p:grpSp>
      <p:pic>
        <p:nvPicPr>
          <p:cNvPr id="5" name="图片 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7565" y="3954145"/>
            <a:ext cx="2740660" cy="151066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3355975" y="5547043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228600" algn="ctr" defTabSz="266700">
              <a:spcAft>
                <a:spcPct val="0"/>
              </a:spcAft>
            </a:pPr>
            <a:r>
              <a:rPr lang="en-US" altLang="zh-CN" sz="1600">
                <a:latin typeface="Calibri" panose="020F0502020204030204"/>
                <a:ea typeface="楷体" panose="02010609060101010101" charset="-122"/>
              </a:rPr>
              <a:t>  </a:t>
            </a:r>
            <a:r>
              <a:rPr lang="zh-CN" altLang="en-US" sz="1600">
                <a:latin typeface="Calibri" panose="020F0502020204030204"/>
                <a:ea typeface="楷体" panose="02010609060101010101" charset="-122"/>
              </a:rPr>
              <a:t>纯电阻电路</a:t>
            </a:r>
            <a:endParaRPr lang="zh-CN" altLang="en-US" sz="1600">
              <a:latin typeface="Calibri" panose="020F0502020204030204"/>
              <a:ea typeface="楷体" panose="02010609060101010101" charset="-122"/>
            </a:endParaRPr>
          </a:p>
        </p:txBody>
      </p:sp>
      <p:sp>
        <p:nvSpPr>
          <p:cNvPr id="11" name="文本框 13"/>
          <p:cNvSpPr txBox="1"/>
          <p:nvPr/>
        </p:nvSpPr>
        <p:spPr>
          <a:xfrm>
            <a:off x="1146220" y="104278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电阻元件的交流电路特性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387475" y="1518920"/>
            <a:ext cx="979106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（1）电压与电流的关系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设电压为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      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，根据欧姆定律，电路中的电流为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式中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  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上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式两边同除以得到有效值之间的关系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388100" cy="1210658"/>
            <a:chOff x="415234" y="-327275"/>
            <a:chExt cx="638810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53402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sym typeface="+mn-ea"/>
                </a:rPr>
                <a:t>一、单一参数的正弦交流电路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aphicFrame>
        <p:nvGraphicFramePr>
          <p:cNvPr id="2" name="对象 -2147482624"/>
          <p:cNvGraphicFramePr>
            <a:graphicFrameLocks noChangeAspect="1"/>
          </p:cNvGraphicFramePr>
          <p:nvPr/>
        </p:nvGraphicFramePr>
        <p:xfrm>
          <a:off x="2462530" y="2068195"/>
          <a:ext cx="1449705" cy="372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1" imgW="837565" imgH="215900" progId="Equation.3">
                  <p:embed/>
                </p:oleObj>
              </mc:Choice>
              <mc:Fallback>
                <p:oleObj name="" r:id="rId1" imgW="837565" imgH="215900" progId="Equation.3">
                  <p:embed/>
                  <p:pic>
                    <p:nvPicPr>
                      <p:cNvPr id="0" name="图片 1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462530" y="2068195"/>
                        <a:ext cx="1449705" cy="3727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-2147482623"/>
          <p:cNvGraphicFramePr>
            <a:graphicFrameLocks noChangeAspect="1"/>
          </p:cNvGraphicFramePr>
          <p:nvPr/>
        </p:nvGraphicFramePr>
        <p:xfrm>
          <a:off x="7399020" y="1867535"/>
          <a:ext cx="3054350" cy="666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" name="" r:id="rId3" imgW="1790700" imgH="393700" progId="Equation.3">
                  <p:embed/>
                </p:oleObj>
              </mc:Choice>
              <mc:Fallback>
                <p:oleObj name="" r:id="rId3" imgW="1790700" imgH="393700" progId="Equation.3">
                  <p:embed/>
                  <p:pic>
                    <p:nvPicPr>
                      <p:cNvPr id="0" name="图片 1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99020" y="1867535"/>
                        <a:ext cx="3054350" cy="66611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-2147482622"/>
          <p:cNvGraphicFramePr>
            <a:graphicFrameLocks noChangeAspect="1"/>
          </p:cNvGraphicFramePr>
          <p:nvPr/>
        </p:nvGraphicFramePr>
        <p:xfrm>
          <a:off x="2374900" y="2671445"/>
          <a:ext cx="1013460" cy="690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" name="" r:id="rId5" imgW="571500" imgH="393700" progId="Equation.3">
                  <p:embed/>
                </p:oleObj>
              </mc:Choice>
              <mc:Fallback>
                <p:oleObj name="" r:id="rId5" imgW="571500" imgH="393700" progId="Equation.3">
                  <p:embed/>
                  <p:pic>
                    <p:nvPicPr>
                      <p:cNvPr id="0" name="图片 1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74900" y="2671445"/>
                        <a:ext cx="1013460" cy="6908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-2147482620"/>
          <p:cNvGraphicFramePr>
            <a:graphicFrameLocks noChangeAspect="1"/>
          </p:cNvGraphicFramePr>
          <p:nvPr/>
        </p:nvGraphicFramePr>
        <p:xfrm>
          <a:off x="5655310" y="3514090"/>
          <a:ext cx="963930" cy="643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7" imgW="419100" imgH="393700" progId="Equation.3">
                  <p:embed/>
                </p:oleObj>
              </mc:Choice>
              <mc:Fallback>
                <p:oleObj name="" r:id="rId7" imgW="419100" imgH="393700" progId="Equation.3">
                  <p:embed/>
                  <p:pic>
                    <p:nvPicPr>
                      <p:cNvPr id="0" name="图片 1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55310" y="3514090"/>
                        <a:ext cx="963930" cy="6432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1496060" y="4537075"/>
            <a:ext cx="8897620" cy="10541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noAutofit/>
          </a:bodyPr>
          <a:p>
            <a:pPr marL="0" indent="0" algn="just" defTabSz="266700">
              <a:spcAft>
                <a:spcPct val="0"/>
              </a:spcAft>
            </a:pPr>
            <a:r>
              <a:rPr lang="zh-CN" altLang="en-US" sz="2000">
                <a:solidFill>
                  <a:schemeClr val="bg1"/>
                </a:solidFill>
                <a:latin typeface="Calibri" panose="020F0502020204030204"/>
                <a:ea typeface="楷体" panose="02010609060101010101" charset="-122"/>
              </a:rPr>
              <a:t> </a:t>
            </a:r>
            <a:r>
              <a:rPr lang="en-US" altLang="zh-CN" sz="2000">
                <a:solidFill>
                  <a:schemeClr val="bg1"/>
                </a:solidFill>
                <a:latin typeface="Calibri" panose="020F0502020204030204"/>
                <a:ea typeface="楷体" panose="02010609060101010101" charset="-122"/>
              </a:rPr>
              <a:t>        </a:t>
            </a:r>
            <a:r>
              <a:rPr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由上述分析可知，在交流电压作用下，电阻中通过的电流是与电压同频率的正弦交流电流，电流与电压同相位。通过电阻的电流有效值等于电阻两端电压有效值与电阻值之比（最大值也如此），仍保持欧姆定律的形式。</a:t>
            </a:r>
            <a:endParaRPr sz="1800" b="1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文本框 13"/>
          <p:cNvSpPr txBox="1"/>
          <p:nvPr/>
        </p:nvSpPr>
        <p:spPr>
          <a:xfrm>
            <a:off x="1146220" y="104278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电阻元件的交流电路特性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4370705" y="2219960"/>
            <a:ext cx="344995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下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图是它们的曲线图和相量图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471285" cy="1210658"/>
            <a:chOff x="415234" y="-327275"/>
            <a:chExt cx="6471285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70274" y="360430"/>
              <a:ext cx="551624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sym typeface="+mn-ea"/>
                </a:rPr>
                <a:t>一、单一参数的正弦交流电路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pic>
        <p:nvPicPr>
          <p:cNvPr id="97" name="图片 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63215" y="2921000"/>
            <a:ext cx="3831590" cy="2842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875" y="3429000"/>
            <a:ext cx="2203450" cy="2203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2718435" y="5961380"/>
            <a:ext cx="3976370" cy="64516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Aft>
                <a:spcPct val="0"/>
              </a:spcAft>
            </a:pP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纯电阻电路中电流、电压、功率的曲线图及电压、电流相量图</a:t>
            </a:r>
            <a:endParaRPr sz="1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" name="文本框 13"/>
          <p:cNvSpPr txBox="1"/>
          <p:nvPr/>
        </p:nvSpPr>
        <p:spPr>
          <a:xfrm>
            <a:off x="1146220" y="104278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电阻元件的交流电路特性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文本框 13"/>
          <p:cNvSpPr txBox="1"/>
          <p:nvPr/>
        </p:nvSpPr>
        <p:spPr>
          <a:xfrm>
            <a:off x="1387475" y="1518920"/>
            <a:ext cx="979106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（1）电压与电流的关系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576705" y="1357630"/>
            <a:ext cx="85210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（2）功率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1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）瞬时功率</a:t>
            </a: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457315" cy="1210658"/>
            <a:chOff x="415234" y="-327275"/>
            <a:chExt cx="6457315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60324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  <a:sym typeface="+mn-ea"/>
                </a:rPr>
                <a:t>一、单一参数的正弦交流电路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aphicFrame>
        <p:nvGraphicFramePr>
          <p:cNvPr id="2" name="对象 -2147482619"/>
          <p:cNvGraphicFramePr>
            <a:graphicFrameLocks noChangeAspect="1"/>
          </p:cNvGraphicFramePr>
          <p:nvPr/>
        </p:nvGraphicFramePr>
        <p:xfrm>
          <a:off x="4999355" y="3184525"/>
          <a:ext cx="1452245" cy="545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508000" imgH="190500" progId="Equation.3">
                  <p:embed/>
                </p:oleObj>
              </mc:Choice>
              <mc:Fallback>
                <p:oleObj name="" r:id="rId1" imgW="508000" imgH="1905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999355" y="3184525"/>
                        <a:ext cx="1452245" cy="5454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2052320" y="3732848"/>
            <a:ext cx="5080000" cy="368300"/>
          </a:xfrm>
          <a:prstGeom prst="rect">
            <a:avLst/>
          </a:prstGeom>
        </p:spPr>
        <p:txBody>
          <a:bodyPr>
            <a:spAutoFit/>
          </a:bodyPr>
          <a:p>
            <a:pPr indent="254000" algn="just" defTabSz="266700">
              <a:spcAft>
                <a:spcPct val="0"/>
              </a:spcAft>
            </a:pP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把电流和电压的瞬时值表达式代入，可得</a:t>
            </a:r>
            <a:endParaRPr sz="1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3" name="对象 -2147482618"/>
          <p:cNvGraphicFramePr>
            <a:graphicFrameLocks noChangeAspect="1"/>
          </p:cNvGraphicFramePr>
          <p:nvPr/>
        </p:nvGraphicFramePr>
        <p:xfrm>
          <a:off x="3752850" y="4180205"/>
          <a:ext cx="5296535" cy="447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" name="" r:id="rId3" imgW="2730500" imgH="228600" progId="Equation.3">
                  <p:embed/>
                </p:oleObj>
              </mc:Choice>
              <mc:Fallback>
                <p:oleObj name="" r:id="rId3" imgW="2730500" imgH="228600" progId="Equation.3">
                  <p:embed/>
                  <p:pic>
                    <p:nvPicPr>
                      <p:cNvPr id="0" name="图片 2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52850" y="4180205"/>
                        <a:ext cx="5296535" cy="4470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-2147482617"/>
          <p:cNvGraphicFramePr>
            <a:graphicFrameLocks noChangeAspect="1"/>
          </p:cNvGraphicFramePr>
          <p:nvPr/>
        </p:nvGraphicFramePr>
        <p:xfrm>
          <a:off x="4010660" y="4799330"/>
          <a:ext cx="3808730" cy="635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5" imgW="2336800" imgH="393700" progId="Equation.3">
                  <p:embed/>
                </p:oleObj>
              </mc:Choice>
              <mc:Fallback>
                <p:oleObj name="" r:id="rId5" imgW="2336800" imgH="393700" progId="Equation.3">
                  <p:embed/>
                  <p:pic>
                    <p:nvPicPr>
                      <p:cNvPr id="0" name="图片 2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10660" y="4799330"/>
                        <a:ext cx="3808730" cy="6356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文本框 30"/>
          <p:cNvSpPr txBox="1"/>
          <p:nvPr/>
        </p:nvSpPr>
        <p:spPr>
          <a:xfrm>
            <a:off x="2052320" y="2279650"/>
            <a:ext cx="8045450" cy="755650"/>
          </a:xfrm>
          <a:prstGeom prst="rect">
            <a:avLst/>
          </a:prstGeom>
          <a:noFill/>
          <a:ln w="38100">
            <a:solidFill>
              <a:srgbClr val="1F4E79"/>
            </a:solidFill>
          </a:ln>
        </p:spPr>
        <p:txBody>
          <a:bodyPr wrap="square" rtlCol="0" anchor="t">
            <a:spAutoFit/>
          </a:bodyPr>
          <a:p>
            <a:pPr indent="0" algn="just" defTabSz="266700">
              <a:lnSpc>
                <a:spcPct val="120000"/>
              </a:lnSpc>
              <a:spcAft>
                <a:spcPct val="0"/>
              </a:spcAft>
            </a:pPr>
            <a:r>
              <a:rPr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交流电通过电阻所产生的功率是随时间而变化的，在某一时刻所产生的功率称为瞬时功率。瞬时功率等于电压瞬时值与电流瞬时值的乘积，即</a:t>
            </a:r>
            <a:endParaRPr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804670" y="5549265"/>
            <a:ext cx="8862060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54000" algn="just" defTabSz="266700">
              <a:spcAft>
                <a:spcPct val="0"/>
              </a:spcAft>
            </a:pP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由式可知，瞬时功率包括两部分，一部分是常量</a:t>
            </a:r>
            <a:endParaRPr sz="1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34" name="图片 33"/>
          <p:cNvPicPr/>
          <p:nvPr/>
        </p:nvPicPr>
        <p:blipFill>
          <a:blip r:embed="rId7"/>
        </p:blipFill>
        <p:spPr>
          <a:xfrm>
            <a:off x="7007225" y="5572125"/>
            <a:ext cx="541655" cy="323215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7132320" y="5548630"/>
            <a:ext cx="2608580" cy="369570"/>
          </a:xfrm>
          <a:prstGeom prst="rect">
            <a:avLst/>
          </a:prstGeom>
        </p:spPr>
        <p:txBody>
          <a:bodyPr wrap="square">
            <a:noAutofit/>
          </a:bodyPr>
          <a:p>
            <a:pPr marL="0" indent="254000" algn="just" defTabSz="266700">
              <a:spcAft>
                <a:spcPct val="0"/>
              </a:spcAft>
            </a:pPr>
            <a:r>
              <a:rPr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，另一部分是交变量</a:t>
            </a:r>
            <a:endParaRPr sz="18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36" name="图片 35"/>
          <p:cNvPicPr/>
          <p:nvPr/>
        </p:nvPicPr>
        <p:blipFill>
          <a:blip r:embed="rId8"/>
        </p:blipFill>
        <p:spPr>
          <a:xfrm>
            <a:off x="9566910" y="5549265"/>
            <a:ext cx="1099820" cy="368935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1804670" y="6064250"/>
            <a:ext cx="8862060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54000" algn="just" defTabSz="266700">
              <a:spcAft>
                <a:spcPct val="0"/>
              </a:spcAft>
            </a:pPr>
            <a:r>
              <a:rPr sz="1800" b="1" dirty="0">
                <a:solidFill>
                  <a:srgbClr val="FF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在任何时刻，电阻总是吸收电源供给的电能，并把它转化为热能。</a:t>
            </a:r>
            <a:endParaRPr sz="1800" b="1" dirty="0">
              <a:solidFill>
                <a:srgbClr val="FF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文本框 13"/>
          <p:cNvSpPr txBox="1"/>
          <p:nvPr/>
        </p:nvSpPr>
        <p:spPr>
          <a:xfrm>
            <a:off x="1146220" y="85101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电阻元件的交流电路特性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</p:bldLst>
  </p:timing>
</p:sld>
</file>

<file path=ppt/tags/tag1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0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1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2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3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4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5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6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7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8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9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2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20.xml><?xml version="1.0" encoding="utf-8"?>
<p:tagLst xmlns:p="http://schemas.openxmlformats.org/presentationml/2006/main">
  <p:tag name="ISPRING_PRESENTATION_TITLE" val="oo"/>
  <p:tag name="commondata" val="eyJoZGlkIjoiMjQ1MzA4MDgxZTYyNTI3ZWE4MzgwNmM0OTg1MTk3NmEifQ=="/>
</p:tagLst>
</file>

<file path=ppt/tags/tag3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4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5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6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7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8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9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1956</Words>
  <Application>WPS 演示</Application>
  <PresentationFormat>宽屏</PresentationFormat>
  <Paragraphs>158</Paragraphs>
  <Slides>18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28</vt:i4>
      </vt:variant>
      <vt:variant>
        <vt:lpstr>幻灯片标题</vt:lpstr>
      </vt:variant>
      <vt:variant>
        <vt:i4>18</vt:i4>
      </vt:variant>
    </vt:vector>
  </HeadingPairs>
  <TitlesOfParts>
    <vt:vector size="62" baseType="lpstr">
      <vt:lpstr>Arial</vt:lpstr>
      <vt:lpstr>宋体</vt:lpstr>
      <vt:lpstr>Wingdings</vt:lpstr>
      <vt:lpstr>思源黑体 CN Normal</vt:lpstr>
      <vt:lpstr>黑体</vt:lpstr>
      <vt:lpstr>思源黑体 CN Light</vt:lpstr>
      <vt:lpstr>思源黑体 CN Medium</vt:lpstr>
      <vt:lpstr>E-BZ</vt:lpstr>
      <vt:lpstr>Calibri</vt:lpstr>
      <vt:lpstr>楷体</vt:lpstr>
      <vt:lpstr>等线</vt:lpstr>
      <vt:lpstr>微软雅黑</vt:lpstr>
      <vt:lpstr>Arial Unicode MS</vt:lpstr>
      <vt:lpstr>等线 Light</vt:lpstr>
      <vt:lpstr>Segoe Print</vt:lpstr>
      <vt:lpstr>Office 主题​​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阳阳</cp:lastModifiedBy>
  <cp:revision>384</cp:revision>
  <dcterms:created xsi:type="dcterms:W3CDTF">2019-10-12T02:28:00Z</dcterms:created>
  <dcterms:modified xsi:type="dcterms:W3CDTF">2024-09-04T14:14:44Z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775EBC9738604D64AD59E8E4DAD19FCA_13</vt:lpwstr>
  </property>
  <property fmtid="{D5CDD505-2E9C-101B-9397-08002B2CF9AE}" pid="3" name="KSOProductBuildVer">
    <vt:lpwstr>2052-12.1.0.17857</vt:lpwstr>
  </property>
</Properties>
</file>