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267" r:id="rId8"/>
    <p:sldId id="299" r:id="rId9"/>
    <p:sldId id="368" r:id="rId10"/>
    <p:sldId id="339" r:id="rId11"/>
    <p:sldId id="369" r:id="rId12"/>
    <p:sldId id="370" r:id="rId13"/>
    <p:sldId id="265" r:id="rId14"/>
    <p:sldId id="371" r:id="rId15"/>
    <p:sldId id="336" r:id="rId16"/>
    <p:sldId id="337" r:id="rId17"/>
    <p:sldId id="289" r:id="rId18"/>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gs" Target="tags/tag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4" Type="http://schemas.openxmlformats.org/officeDocument/2006/relationships/image" Target="../media/image8.wmf"/><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5" Type="http://schemas.openxmlformats.org/officeDocument/2006/relationships/image" Target="../media/image14.wmf"/><Relationship Id="rId4" Type="http://schemas.openxmlformats.org/officeDocument/2006/relationships/image" Target="../media/image13.wmf"/><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2.wmf"/><Relationship Id="rId7" Type="http://schemas.openxmlformats.org/officeDocument/2006/relationships/image" Target="../media/image21.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4" Type="http://schemas.openxmlformats.org/officeDocument/2006/relationships/image" Target="../media/image27.wmf"/><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5.vml.rels><?xml version="1.0" encoding="UTF-8" standalone="yes"?>
<Relationships xmlns="http://schemas.openxmlformats.org/package/2006/relationships"><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 Id="rId3" Type="http://schemas.openxmlformats.org/officeDocument/2006/relationships/image" Target="../media/image31.wmf"/><Relationship Id="rId2" Type="http://schemas.openxmlformats.org/officeDocument/2006/relationships/image" Target="../media/image29.wmf"/><Relationship Id="rId1"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5" Type="http://schemas.openxmlformats.org/officeDocument/2006/relationships/image" Target="../media/image39.wmf"/><Relationship Id="rId4" Type="http://schemas.openxmlformats.org/officeDocument/2006/relationships/image" Target="../media/image38.wmf"/><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9" Type="http://schemas.openxmlformats.org/officeDocument/2006/relationships/image" Target="../media/image48.wmf"/><Relationship Id="rId8" Type="http://schemas.openxmlformats.org/officeDocument/2006/relationships/image" Target="../media/image47.wmf"/><Relationship Id="rId7" Type="http://schemas.openxmlformats.org/officeDocument/2006/relationships/image" Target="../media/image46.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9" Type="http://schemas.openxmlformats.org/officeDocument/2006/relationships/image" Target="../media/image31.wmf"/><Relationship Id="rId8" Type="http://schemas.openxmlformats.org/officeDocument/2006/relationships/oleObject" Target="../embeddings/oleObject28.bin"/><Relationship Id="rId7" Type="http://schemas.openxmlformats.org/officeDocument/2006/relationships/image" Target="../media/image30.png"/><Relationship Id="rId6" Type="http://schemas.openxmlformats.org/officeDocument/2006/relationships/oleObject" Target="../embeddings/oleObject27.bin"/><Relationship Id="rId5" Type="http://schemas.openxmlformats.org/officeDocument/2006/relationships/image" Target="../media/image29.wmf"/><Relationship Id="rId4" Type="http://schemas.openxmlformats.org/officeDocument/2006/relationships/oleObject" Target="../embeddings/oleObject26.bin"/><Relationship Id="rId3" Type="http://schemas.openxmlformats.org/officeDocument/2006/relationships/oleObject" Target="../embeddings/oleObject25.bin"/><Relationship Id="rId2" Type="http://schemas.openxmlformats.org/officeDocument/2006/relationships/image" Target="../media/image28.wmf"/><Relationship Id="rId18" Type="http://schemas.openxmlformats.org/officeDocument/2006/relationships/notesSlide" Target="../notesSlides/notesSlide10.xml"/><Relationship Id="rId17" Type="http://schemas.openxmlformats.org/officeDocument/2006/relationships/vmlDrawing" Target="../drawings/vmlDrawing5.vml"/><Relationship Id="rId16" Type="http://schemas.openxmlformats.org/officeDocument/2006/relationships/slideLayout" Target="../slideLayouts/slideLayout2.xml"/><Relationship Id="rId15" Type="http://schemas.openxmlformats.org/officeDocument/2006/relationships/image" Target="../media/image34.wmf"/><Relationship Id="rId14" Type="http://schemas.openxmlformats.org/officeDocument/2006/relationships/oleObject" Target="../embeddings/oleObject31.bin"/><Relationship Id="rId13" Type="http://schemas.openxmlformats.org/officeDocument/2006/relationships/image" Target="../media/image33.wmf"/><Relationship Id="rId12" Type="http://schemas.openxmlformats.org/officeDocument/2006/relationships/oleObject" Target="../embeddings/oleObject30.bin"/><Relationship Id="rId11" Type="http://schemas.openxmlformats.org/officeDocument/2006/relationships/image" Target="../media/image32.wmf"/><Relationship Id="rId10" Type="http://schemas.openxmlformats.org/officeDocument/2006/relationships/oleObject" Target="../embeddings/oleObject29.bin"/><Relationship Id="rId1" Type="http://schemas.openxmlformats.org/officeDocument/2006/relationships/oleObject" Target="../embeddings/oleObject24.bin"/></Relationships>
</file>

<file path=ppt/slides/_rels/slide11.xml.rels><?xml version="1.0" encoding="UTF-8" standalone="yes"?>
<Relationships xmlns="http://schemas.openxmlformats.org/package/2006/relationships"><Relationship Id="rId9" Type="http://schemas.openxmlformats.org/officeDocument/2006/relationships/oleObject" Target="../embeddings/oleObject36.bin"/><Relationship Id="rId8" Type="http://schemas.openxmlformats.org/officeDocument/2006/relationships/image" Target="../media/image38.wmf"/><Relationship Id="rId7" Type="http://schemas.openxmlformats.org/officeDocument/2006/relationships/oleObject" Target="../embeddings/oleObject35.bin"/><Relationship Id="rId6" Type="http://schemas.openxmlformats.org/officeDocument/2006/relationships/image" Target="../media/image37.wmf"/><Relationship Id="rId5" Type="http://schemas.openxmlformats.org/officeDocument/2006/relationships/oleObject" Target="../embeddings/oleObject34.bin"/><Relationship Id="rId4" Type="http://schemas.openxmlformats.org/officeDocument/2006/relationships/image" Target="../media/image36.wmf"/><Relationship Id="rId3" Type="http://schemas.openxmlformats.org/officeDocument/2006/relationships/oleObject" Target="../embeddings/oleObject33.bin"/><Relationship Id="rId2" Type="http://schemas.openxmlformats.org/officeDocument/2006/relationships/image" Target="../media/image35.wmf"/><Relationship Id="rId13" Type="http://schemas.openxmlformats.org/officeDocument/2006/relationships/notesSlide" Target="../notesSlides/notesSlide11.xml"/><Relationship Id="rId12" Type="http://schemas.openxmlformats.org/officeDocument/2006/relationships/vmlDrawing" Target="../drawings/vmlDrawing6.vml"/><Relationship Id="rId11" Type="http://schemas.openxmlformats.org/officeDocument/2006/relationships/slideLayout" Target="../slideLayouts/slideLayout2.xml"/><Relationship Id="rId10" Type="http://schemas.openxmlformats.org/officeDocument/2006/relationships/image" Target="../media/image39.wmf"/><Relationship Id="rId1" Type="http://schemas.openxmlformats.org/officeDocument/2006/relationships/oleObject" Target="../embeddings/oleObject32.bin"/></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41.bin"/><Relationship Id="rId8" Type="http://schemas.openxmlformats.org/officeDocument/2006/relationships/image" Target="../media/image43.wmf"/><Relationship Id="rId7" Type="http://schemas.openxmlformats.org/officeDocument/2006/relationships/oleObject" Target="../embeddings/oleObject40.bin"/><Relationship Id="rId6" Type="http://schemas.openxmlformats.org/officeDocument/2006/relationships/image" Target="../media/image42.wmf"/><Relationship Id="rId5" Type="http://schemas.openxmlformats.org/officeDocument/2006/relationships/oleObject" Target="../embeddings/oleObject39.bin"/><Relationship Id="rId4" Type="http://schemas.openxmlformats.org/officeDocument/2006/relationships/image" Target="../media/image41.wmf"/><Relationship Id="rId3" Type="http://schemas.openxmlformats.org/officeDocument/2006/relationships/oleObject" Target="../embeddings/oleObject38.bin"/><Relationship Id="rId21" Type="http://schemas.openxmlformats.org/officeDocument/2006/relationships/notesSlide" Target="../notesSlides/notesSlide12.xml"/><Relationship Id="rId20" Type="http://schemas.openxmlformats.org/officeDocument/2006/relationships/vmlDrawing" Target="../drawings/vmlDrawing7.vml"/><Relationship Id="rId2" Type="http://schemas.openxmlformats.org/officeDocument/2006/relationships/image" Target="../media/image40.wmf"/><Relationship Id="rId19" Type="http://schemas.openxmlformats.org/officeDocument/2006/relationships/slideLayout" Target="../slideLayouts/slideLayout2.xml"/><Relationship Id="rId18" Type="http://schemas.openxmlformats.org/officeDocument/2006/relationships/image" Target="../media/image48.wmf"/><Relationship Id="rId17" Type="http://schemas.openxmlformats.org/officeDocument/2006/relationships/oleObject" Target="../embeddings/oleObject45.bin"/><Relationship Id="rId16" Type="http://schemas.openxmlformats.org/officeDocument/2006/relationships/image" Target="../media/image47.wmf"/><Relationship Id="rId15" Type="http://schemas.openxmlformats.org/officeDocument/2006/relationships/oleObject" Target="../embeddings/oleObject44.bin"/><Relationship Id="rId14" Type="http://schemas.openxmlformats.org/officeDocument/2006/relationships/image" Target="../media/image46.wmf"/><Relationship Id="rId13" Type="http://schemas.openxmlformats.org/officeDocument/2006/relationships/oleObject" Target="../embeddings/oleObject43.bin"/><Relationship Id="rId12" Type="http://schemas.openxmlformats.org/officeDocument/2006/relationships/image" Target="../media/image45.wmf"/><Relationship Id="rId11" Type="http://schemas.openxmlformats.org/officeDocument/2006/relationships/oleObject" Target="../embeddings/oleObject42.bin"/><Relationship Id="rId10" Type="http://schemas.openxmlformats.org/officeDocument/2006/relationships/image" Target="../media/image44.wmf"/><Relationship Id="rId1" Type="http://schemas.openxmlformats.org/officeDocument/2006/relationships/oleObject" Target="../embeddings/oleObject37.bin"/></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50.png"/><Relationship Id="rId1" Type="http://schemas.openxmlformats.org/officeDocument/2006/relationships/image" Target="../media/image4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9" Type="http://schemas.openxmlformats.org/officeDocument/2006/relationships/image" Target="../media/image8.wmf"/><Relationship Id="rId8" Type="http://schemas.openxmlformats.org/officeDocument/2006/relationships/oleObject" Target="../embeddings/oleObject4.bin"/><Relationship Id="rId7" Type="http://schemas.openxmlformats.org/officeDocument/2006/relationships/image" Target="../media/image7.wmf"/><Relationship Id="rId6" Type="http://schemas.openxmlformats.org/officeDocument/2006/relationships/oleObject" Target="../embeddings/oleObject3.bin"/><Relationship Id="rId5" Type="http://schemas.openxmlformats.org/officeDocument/2006/relationships/image" Target="../media/image6.wmf"/><Relationship Id="rId4" Type="http://schemas.openxmlformats.org/officeDocument/2006/relationships/oleObject" Target="../embeddings/oleObject2.bin"/><Relationship Id="rId3" Type="http://schemas.openxmlformats.org/officeDocument/2006/relationships/image" Target="../media/image5.wmf"/><Relationship Id="rId2" Type="http://schemas.openxmlformats.org/officeDocument/2006/relationships/oleObject" Target="../embeddings/oleObject1.bin"/><Relationship Id="rId13" Type="http://schemas.openxmlformats.org/officeDocument/2006/relationships/notesSlide" Target="../notesSlides/notesSlide6.xml"/><Relationship Id="rId12" Type="http://schemas.openxmlformats.org/officeDocument/2006/relationships/vmlDrawing" Target="../drawings/vmlDrawing1.vml"/><Relationship Id="rId11" Type="http://schemas.openxmlformats.org/officeDocument/2006/relationships/slideLayout" Target="../slideLayouts/slideLayout2.xml"/><Relationship Id="rId10" Type="http://schemas.openxmlformats.org/officeDocument/2006/relationships/image" Target="../media/image9.jpe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9" Type="http://schemas.openxmlformats.org/officeDocument/2006/relationships/oleObject" Target="../embeddings/oleObject9.bin"/><Relationship Id="rId8" Type="http://schemas.openxmlformats.org/officeDocument/2006/relationships/image" Target="../media/image13.wmf"/><Relationship Id="rId7" Type="http://schemas.openxmlformats.org/officeDocument/2006/relationships/oleObject" Target="../embeddings/oleObject8.bin"/><Relationship Id="rId6" Type="http://schemas.openxmlformats.org/officeDocument/2006/relationships/image" Target="../media/image12.wmf"/><Relationship Id="rId5" Type="http://schemas.openxmlformats.org/officeDocument/2006/relationships/oleObject" Target="../embeddings/oleObject7.bin"/><Relationship Id="rId4" Type="http://schemas.openxmlformats.org/officeDocument/2006/relationships/image" Target="../media/image11.wmf"/><Relationship Id="rId3" Type="http://schemas.openxmlformats.org/officeDocument/2006/relationships/oleObject" Target="../embeddings/oleObject6.bin"/><Relationship Id="rId2" Type="http://schemas.openxmlformats.org/officeDocument/2006/relationships/image" Target="../media/image10.wmf"/><Relationship Id="rId13" Type="http://schemas.openxmlformats.org/officeDocument/2006/relationships/notesSlide" Target="../notesSlides/notesSlide7.xml"/><Relationship Id="rId12" Type="http://schemas.openxmlformats.org/officeDocument/2006/relationships/vmlDrawing" Target="../drawings/vmlDrawing2.vml"/><Relationship Id="rId11" Type="http://schemas.openxmlformats.org/officeDocument/2006/relationships/slideLayout" Target="../slideLayouts/slideLayout2.xml"/><Relationship Id="rId10" Type="http://schemas.openxmlformats.org/officeDocument/2006/relationships/image" Target="../media/image14.wmf"/><Relationship Id="rId1"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9" Type="http://schemas.openxmlformats.org/officeDocument/2006/relationships/oleObject" Target="../embeddings/oleObject14.bin"/><Relationship Id="rId8" Type="http://schemas.openxmlformats.org/officeDocument/2006/relationships/image" Target="../media/image18.wmf"/><Relationship Id="rId7" Type="http://schemas.openxmlformats.org/officeDocument/2006/relationships/oleObject" Target="../embeddings/oleObject13.bin"/><Relationship Id="rId6" Type="http://schemas.openxmlformats.org/officeDocument/2006/relationships/image" Target="../media/image17.wmf"/><Relationship Id="rId5" Type="http://schemas.openxmlformats.org/officeDocument/2006/relationships/oleObject" Target="../embeddings/oleObject12.bin"/><Relationship Id="rId4" Type="http://schemas.openxmlformats.org/officeDocument/2006/relationships/image" Target="../media/image16.wmf"/><Relationship Id="rId3" Type="http://schemas.openxmlformats.org/officeDocument/2006/relationships/oleObject" Target="../embeddings/oleObject11.bin"/><Relationship Id="rId20" Type="http://schemas.openxmlformats.org/officeDocument/2006/relationships/notesSlide" Target="../notesSlides/notesSlide8.xml"/><Relationship Id="rId2" Type="http://schemas.openxmlformats.org/officeDocument/2006/relationships/image" Target="../media/image15.wmf"/><Relationship Id="rId19" Type="http://schemas.openxmlformats.org/officeDocument/2006/relationships/vmlDrawing" Target="../drawings/vmlDrawing3.vml"/><Relationship Id="rId18" Type="http://schemas.openxmlformats.org/officeDocument/2006/relationships/slideLayout" Target="../slideLayouts/slideLayout2.xml"/><Relationship Id="rId17" Type="http://schemas.openxmlformats.org/officeDocument/2006/relationships/image" Target="../media/image22.wmf"/><Relationship Id="rId16" Type="http://schemas.openxmlformats.org/officeDocument/2006/relationships/oleObject" Target="../embeddings/oleObject18.bin"/><Relationship Id="rId15" Type="http://schemas.openxmlformats.org/officeDocument/2006/relationships/oleObject" Target="../embeddings/oleObject17.bin"/><Relationship Id="rId14" Type="http://schemas.openxmlformats.org/officeDocument/2006/relationships/image" Target="../media/image21.wmf"/><Relationship Id="rId13" Type="http://schemas.openxmlformats.org/officeDocument/2006/relationships/oleObject" Target="../embeddings/oleObject16.bin"/><Relationship Id="rId12" Type="http://schemas.openxmlformats.org/officeDocument/2006/relationships/image" Target="../media/image20.wmf"/><Relationship Id="rId11" Type="http://schemas.openxmlformats.org/officeDocument/2006/relationships/oleObject" Target="../embeddings/oleObject15.bin"/><Relationship Id="rId10" Type="http://schemas.openxmlformats.org/officeDocument/2006/relationships/image" Target="../media/image19.wmf"/><Relationship Id="rId1"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9" Type="http://schemas.openxmlformats.org/officeDocument/2006/relationships/oleObject" Target="../embeddings/oleObject23.bin"/><Relationship Id="rId8" Type="http://schemas.openxmlformats.org/officeDocument/2006/relationships/image" Target="../media/image26.wmf"/><Relationship Id="rId7" Type="http://schemas.openxmlformats.org/officeDocument/2006/relationships/oleObject" Target="../embeddings/oleObject22.bin"/><Relationship Id="rId6" Type="http://schemas.openxmlformats.org/officeDocument/2006/relationships/image" Target="../media/image25.wmf"/><Relationship Id="rId5" Type="http://schemas.openxmlformats.org/officeDocument/2006/relationships/oleObject" Target="../embeddings/oleObject21.bin"/><Relationship Id="rId4" Type="http://schemas.openxmlformats.org/officeDocument/2006/relationships/oleObject" Target="../embeddings/oleObject20.bin"/><Relationship Id="rId3" Type="http://schemas.openxmlformats.org/officeDocument/2006/relationships/image" Target="../media/image24.wmf"/><Relationship Id="rId2" Type="http://schemas.openxmlformats.org/officeDocument/2006/relationships/oleObject" Target="../embeddings/oleObject19.bin"/><Relationship Id="rId13" Type="http://schemas.openxmlformats.org/officeDocument/2006/relationships/notesSlide" Target="../notesSlides/notesSlide9.xml"/><Relationship Id="rId12" Type="http://schemas.openxmlformats.org/officeDocument/2006/relationships/vmlDrawing" Target="../drawings/vmlDrawing4.vml"/><Relationship Id="rId11" Type="http://schemas.openxmlformats.org/officeDocument/2006/relationships/slideLayout" Target="../slideLayouts/slideLayout2.xml"/><Relationship Id="rId10" Type="http://schemas.openxmlformats.org/officeDocument/2006/relationships/image" Target="../media/image27.wmf"/><Relationship Id="rId1"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690745"/>
            <a:chOff x="6464885" y="650521"/>
            <a:chExt cx="6073775" cy="469074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项目三 汽车常用电磁器件的检修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943093"/>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3、变压器的负载运行</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（3）变压器的外特性曲线</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9466580" cy="1640840"/>
            <a:chOff x="415234" y="-327275"/>
            <a:chExt cx="9466580" cy="1640840"/>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8612505" cy="953135"/>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0" name="文本框 9"/>
          <p:cNvSpPr txBox="1"/>
          <p:nvPr/>
        </p:nvSpPr>
        <p:spPr>
          <a:xfrm>
            <a:off x="1146810" y="1749425"/>
            <a:ext cx="10032365" cy="1337945"/>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变压器在带负载运行时，原边电流  与副边电流  成比例变化，即副边负载越大，电流  越大，输出功率越大，原边电流  也随之增大，原边向电源吸取的功率也越大，这是一个自动适应的过程。</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负载的功率因数愈低与变压器原、副绕组的阻抗电压降愈大，则副边电压下降愈甚。</a:t>
            </a:r>
            <a:endParaRPr lang="zh-CN" altLang="en-US"/>
          </a:p>
        </p:txBody>
      </p:sp>
      <p:graphicFrame>
        <p:nvGraphicFramePr>
          <p:cNvPr id="13" name="对象 12"/>
          <p:cNvGraphicFramePr>
            <a:graphicFrameLocks noChangeAspect="1"/>
          </p:cNvGraphicFramePr>
          <p:nvPr/>
        </p:nvGraphicFramePr>
        <p:xfrm>
          <a:off x="4694555" y="1855470"/>
          <a:ext cx="248920" cy="412750"/>
        </p:xfrm>
        <a:graphic>
          <a:graphicData uri="http://schemas.openxmlformats.org/presentationml/2006/ole">
            <mc:AlternateContent xmlns:mc="http://schemas.openxmlformats.org/markup-compatibility/2006">
              <mc:Choice xmlns:v="urn:schemas-microsoft-com:vml" Requires="v">
                <p:oleObj spid="_x0000_s14" name="" r:id="rId1" imgW="139700" imgH="228600" progId="Equation.DSMT4">
                  <p:embed/>
                </p:oleObj>
              </mc:Choice>
              <mc:Fallback>
                <p:oleObj name="" r:id="rId1" imgW="139700" imgH="228600" progId="Equation.DSMT4">
                  <p:embed/>
                  <p:pic>
                    <p:nvPicPr>
                      <p:cNvPr id="0" name="图片 13"/>
                      <p:cNvPicPr/>
                      <p:nvPr/>
                    </p:nvPicPr>
                    <p:blipFill>
                      <a:blip r:embed="rId2"/>
                      <a:stretch>
                        <a:fillRect/>
                      </a:stretch>
                    </p:blipFill>
                    <p:spPr>
                      <a:xfrm>
                        <a:off x="4694555" y="1855470"/>
                        <a:ext cx="248920" cy="412750"/>
                      </a:xfrm>
                      <a:prstGeom prst="rect">
                        <a:avLst/>
                      </a:prstGeom>
                      <a:noFill/>
                      <a:ln w="38100">
                        <a:noFill/>
                        <a:miter/>
                      </a:ln>
                    </p:spPr>
                  </p:pic>
                </p:oleObj>
              </mc:Fallback>
            </mc:AlternateContent>
          </a:graphicData>
        </a:graphic>
      </p:graphicFrame>
      <p:graphicFrame>
        <p:nvGraphicFramePr>
          <p:cNvPr id="15" name="对象 14"/>
          <p:cNvGraphicFramePr>
            <a:graphicFrameLocks noChangeAspect="1"/>
          </p:cNvGraphicFramePr>
          <p:nvPr/>
        </p:nvGraphicFramePr>
        <p:xfrm>
          <a:off x="3512820" y="2268220"/>
          <a:ext cx="248920" cy="412750"/>
        </p:xfrm>
        <a:graphic>
          <a:graphicData uri="http://schemas.openxmlformats.org/presentationml/2006/ole">
            <mc:AlternateContent xmlns:mc="http://schemas.openxmlformats.org/markup-compatibility/2006">
              <mc:Choice xmlns:v="urn:schemas-microsoft-com:vml" Requires="v">
                <p:oleObj spid="_x0000_s16" name="" r:id="rId3" imgW="139700" imgH="228600" progId="Equation.DSMT4">
                  <p:embed/>
                </p:oleObj>
              </mc:Choice>
              <mc:Fallback>
                <p:oleObj name="" r:id="rId3" imgW="139700" imgH="228600" progId="Equation.DSMT4">
                  <p:embed/>
                  <p:pic>
                    <p:nvPicPr>
                      <p:cNvPr id="0" name="图片 13"/>
                      <p:cNvPicPr/>
                      <p:nvPr/>
                    </p:nvPicPr>
                    <p:blipFill>
                      <a:blip r:embed="rId2"/>
                      <a:stretch>
                        <a:fillRect/>
                      </a:stretch>
                    </p:blipFill>
                    <p:spPr>
                      <a:xfrm>
                        <a:off x="3512820" y="2268220"/>
                        <a:ext cx="248920" cy="412750"/>
                      </a:xfrm>
                      <a:prstGeom prst="rect">
                        <a:avLst/>
                      </a:prstGeom>
                      <a:noFill/>
                      <a:ln w="38100">
                        <a:noFill/>
                        <a:miter/>
                      </a:ln>
                    </p:spPr>
                  </p:pic>
                </p:oleObj>
              </mc:Fallback>
            </mc:AlternateContent>
          </a:graphicData>
        </a:graphic>
      </p:graphicFrame>
      <p:graphicFrame>
        <p:nvGraphicFramePr>
          <p:cNvPr id="18" name="对象 17"/>
          <p:cNvGraphicFramePr>
            <a:graphicFrameLocks noChangeAspect="1"/>
          </p:cNvGraphicFramePr>
          <p:nvPr/>
        </p:nvGraphicFramePr>
        <p:xfrm>
          <a:off x="6016625" y="1895475"/>
          <a:ext cx="260985" cy="379730"/>
        </p:xfrm>
        <a:graphic>
          <a:graphicData uri="http://schemas.openxmlformats.org/presentationml/2006/ole">
            <mc:AlternateContent xmlns:mc="http://schemas.openxmlformats.org/markup-compatibility/2006">
              <mc:Choice xmlns:v="urn:schemas-microsoft-com:vml" Requires="v">
                <p:oleObj spid="_x0000_s19" name="" r:id="rId4" imgW="152400" imgH="228600" progId="Equation.DSMT4">
                  <p:embed/>
                </p:oleObj>
              </mc:Choice>
              <mc:Fallback>
                <p:oleObj name="" r:id="rId4" imgW="152400" imgH="228600" progId="Equation.DSMT4">
                  <p:embed/>
                  <p:pic>
                    <p:nvPicPr>
                      <p:cNvPr id="0" name="图片 18"/>
                      <p:cNvPicPr/>
                      <p:nvPr/>
                    </p:nvPicPr>
                    <p:blipFill>
                      <a:blip r:embed="rId5"/>
                      <a:stretch>
                        <a:fillRect/>
                      </a:stretch>
                    </p:blipFill>
                    <p:spPr>
                      <a:xfrm>
                        <a:off x="6016625" y="1895475"/>
                        <a:ext cx="260985" cy="379730"/>
                      </a:xfrm>
                      <a:prstGeom prst="rect">
                        <a:avLst/>
                      </a:prstGeom>
                      <a:noFill/>
                      <a:ln w="38100">
                        <a:noFill/>
                        <a:miter/>
                      </a:ln>
                    </p:spPr>
                  </p:pic>
                </p:oleObj>
              </mc:Fallback>
            </mc:AlternateContent>
          </a:graphicData>
        </a:graphic>
      </p:graphicFrame>
      <p:graphicFrame>
        <p:nvGraphicFramePr>
          <p:cNvPr id="20" name="对象 19"/>
          <p:cNvGraphicFramePr>
            <a:graphicFrameLocks noChangeAspect="1"/>
          </p:cNvGraphicFramePr>
          <p:nvPr/>
        </p:nvGraphicFramePr>
        <p:xfrm>
          <a:off x="9918700" y="1888490"/>
          <a:ext cx="260985" cy="379730"/>
        </p:xfrm>
        <a:graphic>
          <a:graphicData uri="http://schemas.openxmlformats.org/presentationml/2006/ole">
            <mc:AlternateContent xmlns:mc="http://schemas.openxmlformats.org/markup-compatibility/2006">
              <mc:Choice xmlns:v="urn:schemas-microsoft-com:vml" Requires="v">
                <p:oleObj spid="_x0000_s21" name="" r:id="rId6" imgW="152400" imgH="228600" progId="Equation.DSMT4">
                  <p:embed/>
                </p:oleObj>
              </mc:Choice>
              <mc:Fallback>
                <p:oleObj name="" r:id="rId6" imgW="152400" imgH="228600" progId="Equation.DSMT4">
                  <p:embed/>
                  <p:pic>
                    <p:nvPicPr>
                      <p:cNvPr id="0" name="图片 18"/>
                      <p:cNvPicPr/>
                      <p:nvPr/>
                    </p:nvPicPr>
                    <p:blipFill>
                      <a:blip r:embed="rId5"/>
                      <a:stretch>
                        <a:fillRect/>
                      </a:stretch>
                    </p:blipFill>
                    <p:spPr>
                      <a:xfrm>
                        <a:off x="9918700" y="1888490"/>
                        <a:ext cx="260985" cy="379730"/>
                      </a:xfrm>
                      <a:prstGeom prst="rect">
                        <a:avLst/>
                      </a:prstGeom>
                      <a:noFill/>
                      <a:ln w="38100">
                        <a:noFill/>
                        <a:miter/>
                      </a:ln>
                    </p:spPr>
                  </p:pic>
                </p:oleObj>
              </mc:Fallback>
            </mc:AlternateContent>
          </a:graphicData>
        </a:graphic>
      </p:graphicFrame>
      <p:pic>
        <p:nvPicPr>
          <p:cNvPr id="22" name="图片 21"/>
          <p:cNvPicPr>
            <a:picLocks noChangeAspect="1"/>
          </p:cNvPicPr>
          <p:nvPr/>
        </p:nvPicPr>
        <p:blipFill>
          <a:blip r:embed="rId7"/>
          <a:stretch>
            <a:fillRect/>
          </a:stretch>
        </p:blipFill>
        <p:spPr>
          <a:xfrm>
            <a:off x="4694555" y="3087370"/>
            <a:ext cx="1818640" cy="1383665"/>
          </a:xfrm>
          <a:prstGeom prst="rect">
            <a:avLst/>
          </a:prstGeom>
        </p:spPr>
      </p:pic>
      <p:sp>
        <p:nvSpPr>
          <p:cNvPr id="23" name="文本框 22"/>
          <p:cNvSpPr txBox="1"/>
          <p:nvPr/>
        </p:nvSpPr>
        <p:spPr>
          <a:xfrm>
            <a:off x="1148080" y="4471035"/>
            <a:ext cx="10031730" cy="92202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一般地说，希望    的变动愈小愈好。从空载到额定负载，副边电压的变化程度用电压调整率      来表示，即</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 name="对象 -2147480228"/>
          <p:cNvGraphicFramePr>
            <a:graphicFrameLocks noChangeAspect="1"/>
          </p:cNvGraphicFramePr>
          <p:nvPr/>
        </p:nvGraphicFramePr>
        <p:xfrm>
          <a:off x="2950845" y="4619625"/>
          <a:ext cx="285115" cy="317500"/>
        </p:xfrm>
        <a:graphic>
          <a:graphicData uri="http://schemas.openxmlformats.org/presentationml/2006/ole">
            <mc:AlternateContent xmlns:mc="http://schemas.openxmlformats.org/markup-compatibility/2006">
              <mc:Choice xmlns:v="urn:schemas-microsoft-com:vml" Requires="v">
                <p:oleObj spid="_x0000_s24" name="" r:id="rId8" imgW="203200" imgH="228600" progId="Equation.DSMT4">
                  <p:embed/>
                </p:oleObj>
              </mc:Choice>
              <mc:Fallback>
                <p:oleObj name="" r:id="rId8" imgW="203200" imgH="228600" progId="Equation.DSMT4">
                  <p:embed/>
                  <p:pic>
                    <p:nvPicPr>
                      <p:cNvPr id="0" name="图片 23"/>
                      <p:cNvPicPr/>
                      <p:nvPr/>
                    </p:nvPicPr>
                    <p:blipFill>
                      <a:blip r:embed="rId9"/>
                      <a:stretch>
                        <a:fillRect/>
                      </a:stretch>
                    </p:blipFill>
                    <p:spPr>
                      <a:xfrm>
                        <a:off x="2950845" y="4619625"/>
                        <a:ext cx="285115" cy="317500"/>
                      </a:xfrm>
                      <a:prstGeom prst="rect">
                        <a:avLst/>
                      </a:prstGeom>
                      <a:noFill/>
                      <a:ln w="38100">
                        <a:noFill/>
                        <a:miter/>
                      </a:ln>
                    </p:spPr>
                  </p:pic>
                </p:oleObj>
              </mc:Fallback>
            </mc:AlternateContent>
          </a:graphicData>
        </a:graphic>
      </p:graphicFrame>
      <p:graphicFrame>
        <p:nvGraphicFramePr>
          <p:cNvPr id="3" name="对象 -2147481737"/>
          <p:cNvGraphicFramePr>
            <a:graphicFrameLocks noChangeAspect="1"/>
          </p:cNvGraphicFramePr>
          <p:nvPr/>
        </p:nvGraphicFramePr>
        <p:xfrm>
          <a:off x="10661015" y="4619625"/>
          <a:ext cx="455930" cy="294640"/>
        </p:xfrm>
        <a:graphic>
          <a:graphicData uri="http://schemas.openxmlformats.org/presentationml/2006/ole">
            <mc:AlternateContent xmlns:mc="http://schemas.openxmlformats.org/markup-compatibility/2006">
              <mc:Choice xmlns:v="urn:schemas-microsoft-com:vml" Requires="v">
                <p:oleObj spid="_x0000_s25" name="" r:id="rId10" imgW="266700" imgH="177800" progId="Equation.3">
                  <p:embed/>
                </p:oleObj>
              </mc:Choice>
              <mc:Fallback>
                <p:oleObj name="" r:id="rId10" imgW="266700" imgH="177800" progId="Equation.3">
                  <p:embed/>
                  <p:pic>
                    <p:nvPicPr>
                      <p:cNvPr id="0" name="图片 24"/>
                      <p:cNvPicPr/>
                      <p:nvPr/>
                    </p:nvPicPr>
                    <p:blipFill>
                      <a:blip r:embed="rId11"/>
                      <a:stretch>
                        <a:fillRect/>
                      </a:stretch>
                    </p:blipFill>
                    <p:spPr>
                      <a:xfrm>
                        <a:off x="10661015" y="4619625"/>
                        <a:ext cx="455930" cy="294640"/>
                      </a:xfrm>
                      <a:prstGeom prst="rect">
                        <a:avLst/>
                      </a:prstGeom>
                      <a:noFill/>
                      <a:ln w="38100">
                        <a:noFill/>
                        <a:miter/>
                      </a:ln>
                    </p:spPr>
                  </p:pic>
                </p:oleObj>
              </mc:Fallback>
            </mc:AlternateContent>
          </a:graphicData>
        </a:graphic>
      </p:graphicFrame>
      <p:graphicFrame>
        <p:nvGraphicFramePr>
          <p:cNvPr id="4" name="对象 -2147481736"/>
          <p:cNvGraphicFramePr>
            <a:graphicFrameLocks noChangeAspect="1"/>
          </p:cNvGraphicFramePr>
          <p:nvPr/>
        </p:nvGraphicFramePr>
        <p:xfrm>
          <a:off x="4694555" y="4937125"/>
          <a:ext cx="2011045" cy="612140"/>
        </p:xfrm>
        <a:graphic>
          <a:graphicData uri="http://schemas.openxmlformats.org/presentationml/2006/ole">
            <mc:AlternateContent xmlns:mc="http://schemas.openxmlformats.org/markup-compatibility/2006">
              <mc:Choice xmlns:v="urn:schemas-microsoft-com:vml" Requires="v">
                <p:oleObj spid="_x0000_s26" name="" r:id="rId12" imgW="1422400" imgH="431800" progId="Equation.DSMT4">
                  <p:embed/>
                </p:oleObj>
              </mc:Choice>
              <mc:Fallback>
                <p:oleObj name="" r:id="rId12" imgW="1422400" imgH="431800" progId="Equation.DSMT4">
                  <p:embed/>
                  <p:pic>
                    <p:nvPicPr>
                      <p:cNvPr id="0" name="图片 25"/>
                      <p:cNvPicPr/>
                      <p:nvPr/>
                    </p:nvPicPr>
                    <p:blipFill>
                      <a:blip r:embed="rId13"/>
                      <a:stretch>
                        <a:fillRect/>
                      </a:stretch>
                    </p:blipFill>
                    <p:spPr>
                      <a:xfrm>
                        <a:off x="4694555" y="4937125"/>
                        <a:ext cx="2011045" cy="612140"/>
                      </a:xfrm>
                      <a:prstGeom prst="rect">
                        <a:avLst/>
                      </a:prstGeom>
                      <a:noFill/>
                      <a:ln w="38100">
                        <a:noFill/>
                        <a:miter/>
                      </a:ln>
                    </p:spPr>
                  </p:pic>
                </p:oleObj>
              </mc:Fallback>
            </mc:AlternateContent>
          </a:graphicData>
        </a:graphic>
      </p:graphicFrame>
      <p:sp>
        <p:nvSpPr>
          <p:cNvPr id="35" name="文本框 34"/>
          <p:cNvSpPr txBox="1"/>
          <p:nvPr/>
        </p:nvSpPr>
        <p:spPr>
          <a:xfrm>
            <a:off x="1146175" y="5413375"/>
            <a:ext cx="10033000" cy="92202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变压器空载时，原边功率因数为0.18 ~ 0.3，满载时功率因数      高，所以选择变压器容量不宜过大，才有利于节能。</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5" name="对象 -2147481735"/>
          <p:cNvGraphicFramePr>
            <a:graphicFrameLocks noChangeAspect="1"/>
          </p:cNvGraphicFramePr>
          <p:nvPr/>
        </p:nvGraphicFramePr>
        <p:xfrm>
          <a:off x="7394575" y="5549265"/>
          <a:ext cx="646430" cy="363855"/>
        </p:xfrm>
        <a:graphic>
          <a:graphicData uri="http://schemas.openxmlformats.org/presentationml/2006/ole">
            <mc:AlternateContent xmlns:mc="http://schemas.openxmlformats.org/markup-compatibility/2006">
              <mc:Choice xmlns:v="urn:schemas-microsoft-com:vml" Requires="v">
                <p:oleObj spid="_x0000_s36" name="" r:id="rId14" imgW="381000" imgH="215900" progId="Equation.3">
                  <p:embed/>
                </p:oleObj>
              </mc:Choice>
              <mc:Fallback>
                <p:oleObj name="" r:id="rId14" imgW="381000" imgH="215900" progId="Equation.3">
                  <p:embed/>
                  <p:pic>
                    <p:nvPicPr>
                      <p:cNvPr id="0" name="图片 35"/>
                      <p:cNvPicPr/>
                      <p:nvPr/>
                    </p:nvPicPr>
                    <p:blipFill>
                      <a:blip r:embed="rId15"/>
                      <a:stretch>
                        <a:fillRect/>
                      </a:stretch>
                    </p:blipFill>
                    <p:spPr>
                      <a:xfrm>
                        <a:off x="7394575" y="5549265"/>
                        <a:ext cx="646430" cy="36385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73511" y="-265105"/>
            <a:ext cx="7785101" cy="1210658"/>
            <a:chOff x="469460" y="-265105"/>
            <a:chExt cx="7243985"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489" y="360370"/>
              <a:ext cx="6443956"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变压器的功率和效率</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endParaRPr>
            </a:p>
          </p:txBody>
        </p:sp>
      </p:grpSp>
      <p:sp>
        <p:nvSpPr>
          <p:cNvPr id="3" name="文本框 2"/>
          <p:cNvSpPr txBox="1"/>
          <p:nvPr/>
        </p:nvSpPr>
        <p:spPr>
          <a:xfrm>
            <a:off x="1219200" y="1027430"/>
            <a:ext cx="4064000" cy="368300"/>
          </a:xfrm>
          <a:prstGeom prst="rect">
            <a:avLst/>
          </a:prstGeom>
          <a:noFill/>
        </p:spPr>
        <p:txBody>
          <a:bodyPr wrap="square" rtlCol="0">
            <a:spAutoFit/>
          </a:bodyPr>
          <a:p>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1、变压器的功率</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5" name="文本框 4"/>
          <p:cNvSpPr txBox="1"/>
          <p:nvPr/>
        </p:nvSpPr>
        <p:spPr>
          <a:xfrm>
            <a:off x="1528445" y="1477645"/>
            <a:ext cx="4064000" cy="368300"/>
          </a:xfrm>
          <a:prstGeom prst="rect">
            <a:avLst/>
          </a:prstGeom>
          <a:noFill/>
        </p:spPr>
        <p:txBody>
          <a:bodyPr wrap="square" rtlCol="0">
            <a:spAutoFit/>
          </a:bodyPr>
          <a:p>
            <a:r>
              <a:rPr lang="en-US" altLang="zh-CN" dirty="0">
                <a:latin typeface="思源黑体 CN Light" panose="020B0300000000000000" pitchFamily="34" charset="-122"/>
                <a:ea typeface="思源黑体 CN Light" panose="020B0300000000000000" pitchFamily="34" charset="-122"/>
              </a:rPr>
              <a:t>变压器的输出功率为</a:t>
            </a:r>
            <a:endParaRPr lang="zh-CN" altLang="en-US"/>
          </a:p>
        </p:txBody>
      </p:sp>
      <p:graphicFrame>
        <p:nvGraphicFramePr>
          <p:cNvPr id="2" name="对象 -2147481732"/>
          <p:cNvGraphicFramePr>
            <a:graphicFrameLocks noChangeAspect="1"/>
          </p:cNvGraphicFramePr>
          <p:nvPr/>
        </p:nvGraphicFramePr>
        <p:xfrm>
          <a:off x="3903345" y="1477645"/>
          <a:ext cx="1696085" cy="366395"/>
        </p:xfrm>
        <a:graphic>
          <a:graphicData uri="http://schemas.openxmlformats.org/presentationml/2006/ole">
            <mc:AlternateContent xmlns:mc="http://schemas.openxmlformats.org/markup-compatibility/2006">
              <mc:Choice xmlns:v="urn:schemas-microsoft-com:vml" Requires="v">
                <p:oleObj spid="_x0000_s3076" name="" r:id="rId1" imgW="1002665" imgH="215900" progId="Equation.3">
                  <p:embed/>
                </p:oleObj>
              </mc:Choice>
              <mc:Fallback>
                <p:oleObj name="" r:id="rId1" imgW="1002665" imgH="215900" progId="Equation.3">
                  <p:embed/>
                  <p:pic>
                    <p:nvPicPr>
                      <p:cNvPr id="0" name="图片 3075"/>
                      <p:cNvPicPr/>
                      <p:nvPr/>
                    </p:nvPicPr>
                    <p:blipFill>
                      <a:blip r:embed="rId2"/>
                      <a:stretch>
                        <a:fillRect/>
                      </a:stretch>
                    </p:blipFill>
                    <p:spPr>
                      <a:xfrm>
                        <a:off x="3903345" y="1477645"/>
                        <a:ext cx="1696085" cy="366395"/>
                      </a:xfrm>
                      <a:prstGeom prst="rect">
                        <a:avLst/>
                      </a:prstGeom>
                      <a:noFill/>
                      <a:ln w="38100">
                        <a:noFill/>
                        <a:miter/>
                      </a:ln>
                    </p:spPr>
                  </p:pic>
                </p:oleObj>
              </mc:Fallback>
            </mc:AlternateContent>
          </a:graphicData>
        </a:graphic>
      </p:graphicFrame>
      <p:sp>
        <p:nvSpPr>
          <p:cNvPr id="6" name="文本框 5"/>
          <p:cNvSpPr txBox="1"/>
          <p:nvPr/>
        </p:nvSpPr>
        <p:spPr>
          <a:xfrm>
            <a:off x="1529080" y="1844040"/>
            <a:ext cx="9509760" cy="92202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式中，U2为副边电压；I2为副边电流；    为副边电压与电流的相位差。</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    输入功率与输出功率的差即为损耗功率</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4" name="对象 -2147481731"/>
          <p:cNvGraphicFramePr>
            <a:graphicFrameLocks noChangeAspect="1"/>
          </p:cNvGraphicFramePr>
          <p:nvPr/>
        </p:nvGraphicFramePr>
        <p:xfrm>
          <a:off x="5459730" y="1925955"/>
          <a:ext cx="304800" cy="374650"/>
        </p:xfrm>
        <a:graphic>
          <a:graphicData uri="http://schemas.openxmlformats.org/presentationml/2006/ole">
            <mc:AlternateContent xmlns:mc="http://schemas.openxmlformats.org/markup-compatibility/2006">
              <mc:Choice xmlns:v="urn:schemas-microsoft-com:vml" Requires="v">
                <p:oleObj spid="_x0000_s7" name="" r:id="rId3" imgW="177800" imgH="215900" progId="Equation.3">
                  <p:embed/>
                </p:oleObj>
              </mc:Choice>
              <mc:Fallback>
                <p:oleObj name="" r:id="rId3" imgW="177800" imgH="215900" progId="Equation.3">
                  <p:embed/>
                  <p:pic>
                    <p:nvPicPr>
                      <p:cNvPr id="0" name="图片 6"/>
                      <p:cNvPicPr/>
                      <p:nvPr/>
                    </p:nvPicPr>
                    <p:blipFill>
                      <a:blip r:embed="rId4"/>
                      <a:stretch>
                        <a:fillRect/>
                      </a:stretch>
                    </p:blipFill>
                    <p:spPr>
                      <a:xfrm>
                        <a:off x="5459730" y="1925955"/>
                        <a:ext cx="304800" cy="374650"/>
                      </a:xfrm>
                      <a:prstGeom prst="rect">
                        <a:avLst/>
                      </a:prstGeom>
                      <a:noFill/>
                      <a:ln w="38100">
                        <a:noFill/>
                        <a:miter/>
                      </a:ln>
                    </p:spPr>
                  </p:pic>
                </p:oleObj>
              </mc:Fallback>
            </mc:AlternateContent>
          </a:graphicData>
        </a:graphic>
      </p:graphicFrame>
      <p:graphicFrame>
        <p:nvGraphicFramePr>
          <p:cNvPr id="8" name="对象 -2147481730"/>
          <p:cNvGraphicFramePr>
            <a:graphicFrameLocks noChangeAspect="1"/>
          </p:cNvGraphicFramePr>
          <p:nvPr/>
        </p:nvGraphicFramePr>
        <p:xfrm>
          <a:off x="4873625" y="2693035"/>
          <a:ext cx="1356995" cy="425450"/>
        </p:xfrm>
        <a:graphic>
          <a:graphicData uri="http://schemas.openxmlformats.org/presentationml/2006/ole">
            <mc:AlternateContent xmlns:mc="http://schemas.openxmlformats.org/markup-compatibility/2006">
              <mc:Choice xmlns:v="urn:schemas-microsoft-com:vml" Requires="v">
                <p:oleObj spid="_x0000_s9" name="" r:id="rId5" imgW="748665" imgH="241300" progId="Equation.DSMT4">
                  <p:embed/>
                </p:oleObj>
              </mc:Choice>
              <mc:Fallback>
                <p:oleObj name="" r:id="rId5" imgW="748665" imgH="241300" progId="Equation.DSMT4">
                  <p:embed/>
                  <p:pic>
                    <p:nvPicPr>
                      <p:cNvPr id="0" name="图片 7"/>
                      <p:cNvPicPr/>
                      <p:nvPr/>
                    </p:nvPicPr>
                    <p:blipFill>
                      <a:blip r:embed="rId6"/>
                      <a:stretch>
                        <a:fillRect/>
                      </a:stretch>
                    </p:blipFill>
                    <p:spPr>
                      <a:xfrm>
                        <a:off x="4873625" y="2693035"/>
                        <a:ext cx="1356995" cy="425450"/>
                      </a:xfrm>
                      <a:prstGeom prst="rect">
                        <a:avLst/>
                      </a:prstGeom>
                      <a:noFill/>
                      <a:ln w="38100">
                        <a:noFill/>
                        <a:miter/>
                      </a:ln>
                    </p:spPr>
                  </p:pic>
                </p:oleObj>
              </mc:Fallback>
            </mc:AlternateContent>
          </a:graphicData>
        </a:graphic>
      </p:graphicFrame>
      <p:sp>
        <p:nvSpPr>
          <p:cNvPr id="10" name="文本框 9"/>
          <p:cNvSpPr txBox="1"/>
          <p:nvPr/>
        </p:nvSpPr>
        <p:spPr>
          <a:xfrm>
            <a:off x="1578610" y="3016885"/>
            <a:ext cx="9620250" cy="783590"/>
          </a:xfrm>
          <a:prstGeom prst="rect">
            <a:avLst/>
          </a:prstGeom>
          <a:noFill/>
        </p:spPr>
        <p:txBody>
          <a:bodyPr wrap="square" rtlCol="0">
            <a:spAutoFit/>
          </a:bodyPr>
          <a:p>
            <a:r>
              <a:rPr lang="en-US" altLang="zh-CN" dirty="0">
                <a:latin typeface="思源黑体 CN Light" panose="020B0300000000000000" pitchFamily="34" charset="-122"/>
                <a:ea typeface="思源黑体 CN Light" panose="020B0300000000000000" pitchFamily="34" charset="-122"/>
              </a:rPr>
              <a:t>式中，P1为输入功率。</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变压器的功率损耗，包括铁损PFe（磁滞损耗和涡流损耗）和铜损PCu（线圈导线电阻的损失）。</a:t>
            </a:r>
            <a:endParaRPr lang="zh-CN" altLang="en-US"/>
          </a:p>
        </p:txBody>
      </p:sp>
      <p:graphicFrame>
        <p:nvGraphicFramePr>
          <p:cNvPr id="11" name="对象 -2147481729"/>
          <p:cNvGraphicFramePr>
            <a:graphicFrameLocks noChangeAspect="1"/>
          </p:cNvGraphicFramePr>
          <p:nvPr/>
        </p:nvGraphicFramePr>
        <p:xfrm>
          <a:off x="4873625" y="3967480"/>
          <a:ext cx="1709420" cy="454025"/>
        </p:xfrm>
        <a:graphic>
          <a:graphicData uri="http://schemas.openxmlformats.org/presentationml/2006/ole">
            <mc:AlternateContent xmlns:mc="http://schemas.openxmlformats.org/markup-compatibility/2006">
              <mc:Choice xmlns:v="urn:schemas-microsoft-com:vml" Requires="v">
                <p:oleObj spid="_x0000_s14" name="" r:id="rId7" imgW="876300" imgH="241300" progId="Equation.DSMT4">
                  <p:embed/>
                </p:oleObj>
              </mc:Choice>
              <mc:Fallback>
                <p:oleObj name="" r:id="rId7" imgW="876300" imgH="241300" progId="Equation.DSMT4">
                  <p:embed/>
                  <p:pic>
                    <p:nvPicPr>
                      <p:cNvPr id="0" name="图片 13"/>
                      <p:cNvPicPr/>
                      <p:nvPr/>
                    </p:nvPicPr>
                    <p:blipFill>
                      <a:blip r:embed="rId8"/>
                      <a:stretch>
                        <a:fillRect/>
                      </a:stretch>
                    </p:blipFill>
                    <p:spPr>
                      <a:xfrm>
                        <a:off x="4873625" y="3967480"/>
                        <a:ext cx="1709420" cy="454025"/>
                      </a:xfrm>
                      <a:prstGeom prst="rect">
                        <a:avLst/>
                      </a:prstGeom>
                      <a:noFill/>
                      <a:ln w="38100">
                        <a:noFill/>
                        <a:miter/>
                      </a:ln>
                    </p:spPr>
                  </p:pic>
                </p:oleObj>
              </mc:Fallback>
            </mc:AlternateContent>
          </a:graphicData>
        </a:graphic>
      </p:graphicFrame>
      <p:sp>
        <p:nvSpPr>
          <p:cNvPr id="17" name="文本框 16"/>
          <p:cNvSpPr txBox="1"/>
          <p:nvPr/>
        </p:nvSpPr>
        <p:spPr>
          <a:xfrm>
            <a:off x="1579245" y="4495165"/>
            <a:ext cx="9459595" cy="1337945"/>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铁损和铜损可以用试验方法测量或计算求出，铜损（                     ）与原、副边电流有关。铁损一般不随负载电流变化，近似为一恒值。基本关系是：电流越大铜损越大；频率越高，涡流及磁滞损耗越大。</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12" name="对象 -2147481728"/>
          <p:cNvGraphicFramePr>
            <a:graphicFrameLocks noChangeAspect="1"/>
          </p:cNvGraphicFramePr>
          <p:nvPr/>
        </p:nvGraphicFramePr>
        <p:xfrm>
          <a:off x="6925945" y="4516755"/>
          <a:ext cx="1332865" cy="486410"/>
        </p:xfrm>
        <a:graphic>
          <a:graphicData uri="http://schemas.openxmlformats.org/presentationml/2006/ole">
            <mc:AlternateContent xmlns:mc="http://schemas.openxmlformats.org/markup-compatibility/2006">
              <mc:Choice xmlns:v="urn:schemas-microsoft-com:vml" Requires="v">
                <p:oleObj spid="_x0000_s18" name="" r:id="rId9" imgW="635000" imgH="228600" progId="Equation.3">
                  <p:embed/>
                </p:oleObj>
              </mc:Choice>
              <mc:Fallback>
                <p:oleObj name="" r:id="rId9" imgW="635000" imgH="228600" progId="Equation.3">
                  <p:embed/>
                  <p:pic>
                    <p:nvPicPr>
                      <p:cNvPr id="0" name="图片 17"/>
                      <p:cNvPicPr/>
                      <p:nvPr/>
                    </p:nvPicPr>
                    <p:blipFill>
                      <a:blip r:embed="rId10"/>
                      <a:stretch>
                        <a:fillRect/>
                      </a:stretch>
                    </p:blipFill>
                    <p:spPr>
                      <a:xfrm>
                        <a:off x="6925945" y="4516755"/>
                        <a:ext cx="1332865" cy="48641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73511" y="-265105"/>
            <a:ext cx="7785101" cy="1210658"/>
            <a:chOff x="469460" y="-265105"/>
            <a:chExt cx="7243985"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489" y="360370"/>
              <a:ext cx="6443956"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变压器的功率和效率</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endParaRPr>
            </a:p>
          </p:txBody>
        </p:sp>
      </p:grpSp>
      <p:sp>
        <p:nvSpPr>
          <p:cNvPr id="3" name="文本框 2"/>
          <p:cNvSpPr txBox="1"/>
          <p:nvPr/>
        </p:nvSpPr>
        <p:spPr>
          <a:xfrm>
            <a:off x="1219200" y="1027430"/>
            <a:ext cx="4064000" cy="368300"/>
          </a:xfrm>
          <a:prstGeom prst="rect">
            <a:avLst/>
          </a:prstGeom>
          <a:noFill/>
        </p:spPr>
        <p:txBody>
          <a:bodyPr wrap="square" rtlCol="0">
            <a:spAutoFit/>
          </a:bodyPr>
          <a:p>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2、变压器的效率</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1219200" y="1395730"/>
            <a:ext cx="8586470" cy="92202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变压器工作时，其内部要消耗一定的能量（铜损与铁损），因此变压器的输出功率比输入功率小，其效率为</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 name="对象 -2147480227"/>
          <p:cNvGraphicFramePr>
            <a:graphicFrameLocks noChangeAspect="1"/>
          </p:cNvGraphicFramePr>
          <p:nvPr/>
        </p:nvGraphicFramePr>
        <p:xfrm>
          <a:off x="3974465" y="1936115"/>
          <a:ext cx="3075940" cy="728345"/>
        </p:xfrm>
        <a:graphic>
          <a:graphicData uri="http://schemas.openxmlformats.org/presentationml/2006/ole">
            <mc:AlternateContent xmlns:mc="http://schemas.openxmlformats.org/markup-compatibility/2006">
              <mc:Choice xmlns:v="urn:schemas-microsoft-com:vml" Requires="v">
                <p:oleObj spid="_x0000_s15" name="" r:id="rId1" imgW="1892300" imgH="444500" progId="Equation.DSMT4">
                  <p:embed/>
                </p:oleObj>
              </mc:Choice>
              <mc:Fallback>
                <p:oleObj name="" r:id="rId1" imgW="1892300" imgH="444500" progId="Equation.DSMT4">
                  <p:embed/>
                  <p:pic>
                    <p:nvPicPr>
                      <p:cNvPr id="0" name="图片 14"/>
                      <p:cNvPicPr/>
                      <p:nvPr/>
                    </p:nvPicPr>
                    <p:blipFill>
                      <a:blip r:embed="rId2"/>
                      <a:stretch>
                        <a:fillRect/>
                      </a:stretch>
                    </p:blipFill>
                    <p:spPr>
                      <a:xfrm>
                        <a:off x="3974465" y="1936115"/>
                        <a:ext cx="3075940" cy="728345"/>
                      </a:xfrm>
                      <a:prstGeom prst="rect">
                        <a:avLst/>
                      </a:prstGeom>
                      <a:noFill/>
                      <a:ln w="38100">
                        <a:noFill/>
                        <a:miter/>
                      </a:ln>
                    </p:spPr>
                  </p:pic>
                </p:oleObj>
              </mc:Fallback>
            </mc:AlternateContent>
          </a:graphicData>
        </a:graphic>
      </p:graphicFrame>
      <p:sp>
        <p:nvSpPr>
          <p:cNvPr id="16" name="文本框 15"/>
          <p:cNvSpPr txBox="1"/>
          <p:nvPr/>
        </p:nvSpPr>
        <p:spPr>
          <a:xfrm>
            <a:off x="1219200" y="2664460"/>
            <a:ext cx="9799955" cy="645160"/>
          </a:xfrm>
          <a:prstGeom prst="rect">
            <a:avLst/>
          </a:prstGeom>
          <a:noFill/>
        </p:spPr>
        <p:txBody>
          <a:bodyPr wrap="square" rtlCol="0">
            <a:spAutoFit/>
          </a:bodyPr>
          <a:p>
            <a:r>
              <a:rPr lang="en-US" altLang="zh-CN" dirty="0">
                <a:latin typeface="思源黑体 CN Light" panose="020B0300000000000000" pitchFamily="34" charset="-122"/>
                <a:ea typeface="思源黑体 CN Light" panose="020B0300000000000000" pitchFamily="34" charset="-122"/>
              </a:rPr>
              <a:t>可见，当变压器负载    愈小，其效率    愈低。空载时的效率等于零，而满载（额定负载）时，效率最高。</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4" name="对象 -2147481725"/>
          <p:cNvGraphicFramePr>
            <a:graphicFrameLocks noChangeAspect="1"/>
          </p:cNvGraphicFramePr>
          <p:nvPr/>
        </p:nvGraphicFramePr>
        <p:xfrm>
          <a:off x="5283200" y="2664460"/>
          <a:ext cx="255905" cy="328930"/>
        </p:xfrm>
        <a:graphic>
          <a:graphicData uri="http://schemas.openxmlformats.org/presentationml/2006/ole">
            <mc:AlternateContent xmlns:mc="http://schemas.openxmlformats.org/markup-compatibility/2006">
              <mc:Choice xmlns:v="urn:schemas-microsoft-com:vml" Requires="v">
                <p:oleObj spid="_x0000_s19" name="" r:id="rId3" imgW="127000" imgH="165100" progId="Equation.3">
                  <p:embed/>
                </p:oleObj>
              </mc:Choice>
              <mc:Fallback>
                <p:oleObj name="" r:id="rId3" imgW="127000" imgH="165100" progId="Equation.3">
                  <p:embed/>
                  <p:pic>
                    <p:nvPicPr>
                      <p:cNvPr id="0" name="图片 18"/>
                      <p:cNvPicPr/>
                      <p:nvPr/>
                    </p:nvPicPr>
                    <p:blipFill>
                      <a:blip r:embed="rId4"/>
                      <a:stretch>
                        <a:fillRect/>
                      </a:stretch>
                    </p:blipFill>
                    <p:spPr>
                      <a:xfrm>
                        <a:off x="5283200" y="2664460"/>
                        <a:ext cx="255905" cy="328930"/>
                      </a:xfrm>
                      <a:prstGeom prst="rect">
                        <a:avLst/>
                      </a:prstGeom>
                      <a:noFill/>
                      <a:ln w="38100">
                        <a:noFill/>
                        <a:miter/>
                      </a:ln>
                    </p:spPr>
                  </p:pic>
                </p:oleObj>
              </mc:Fallback>
            </mc:AlternateContent>
          </a:graphicData>
        </a:graphic>
      </p:graphicFrame>
      <p:graphicFrame>
        <p:nvGraphicFramePr>
          <p:cNvPr id="5" name="对象 -2147481726"/>
          <p:cNvGraphicFramePr>
            <a:graphicFrameLocks noChangeAspect="1"/>
          </p:cNvGraphicFramePr>
          <p:nvPr/>
        </p:nvGraphicFramePr>
        <p:xfrm>
          <a:off x="3342005" y="2628900"/>
          <a:ext cx="302895" cy="427990"/>
        </p:xfrm>
        <a:graphic>
          <a:graphicData uri="http://schemas.openxmlformats.org/presentationml/2006/ole">
            <mc:AlternateContent xmlns:mc="http://schemas.openxmlformats.org/markup-compatibility/2006">
              <mc:Choice xmlns:v="urn:schemas-microsoft-com:vml" Requires="v">
                <p:oleObj spid="_x0000_s20" name="" r:id="rId5" imgW="165100" imgH="228600" progId="Equation.DSMT4">
                  <p:embed/>
                </p:oleObj>
              </mc:Choice>
              <mc:Fallback>
                <p:oleObj name="" r:id="rId5" imgW="165100" imgH="228600" progId="Equation.DSMT4">
                  <p:embed/>
                  <p:pic>
                    <p:nvPicPr>
                      <p:cNvPr id="0" name="图片 19"/>
                      <p:cNvPicPr/>
                      <p:nvPr/>
                    </p:nvPicPr>
                    <p:blipFill>
                      <a:blip r:embed="rId6"/>
                      <a:stretch>
                        <a:fillRect/>
                      </a:stretch>
                    </p:blipFill>
                    <p:spPr>
                      <a:xfrm>
                        <a:off x="3342005" y="2628900"/>
                        <a:ext cx="302895" cy="427990"/>
                      </a:xfrm>
                      <a:prstGeom prst="rect">
                        <a:avLst/>
                      </a:prstGeom>
                      <a:noFill/>
                      <a:ln w="38100">
                        <a:noFill/>
                        <a:miter/>
                      </a:ln>
                    </p:spPr>
                  </p:pic>
                </p:oleObj>
              </mc:Fallback>
            </mc:AlternateContent>
          </a:graphicData>
        </a:graphic>
      </p:graphicFrame>
      <p:sp>
        <p:nvSpPr>
          <p:cNvPr id="21" name="文本框 20"/>
          <p:cNvSpPr txBox="1"/>
          <p:nvPr/>
        </p:nvSpPr>
        <p:spPr>
          <a:xfrm>
            <a:off x="1219200" y="3368040"/>
            <a:ext cx="4064000" cy="368300"/>
          </a:xfrm>
          <a:prstGeom prst="rect">
            <a:avLst/>
          </a:prstGeom>
          <a:noFill/>
        </p:spPr>
        <p:txBody>
          <a:bodyPr wrap="square" rtlCol="0">
            <a:spAutoFit/>
          </a:bodyPr>
          <a:p>
            <a:r>
              <a:rPr lang="en-US" altLang="zh-CN" dirty="0">
                <a:latin typeface="思源黑体 CN Light" panose="020B0300000000000000" pitchFamily="34" charset="-122"/>
                <a:ea typeface="思源黑体 CN Light" panose="020B0300000000000000" pitchFamily="34" charset="-122"/>
              </a:rPr>
              <a:t>3、变压器的额定值</a:t>
            </a:r>
            <a:endParaRPr lang="en-US" altLang="zh-CN" dirty="0">
              <a:latin typeface="思源黑体 CN Light" panose="020B0300000000000000" pitchFamily="34" charset="-122"/>
              <a:ea typeface="思源黑体 CN Light" panose="020B0300000000000000" pitchFamily="34" charset="-122"/>
            </a:endParaRPr>
          </a:p>
        </p:txBody>
      </p:sp>
      <p:sp>
        <p:nvSpPr>
          <p:cNvPr id="22" name="文本框 21"/>
          <p:cNvSpPr txBox="1"/>
          <p:nvPr/>
        </p:nvSpPr>
        <p:spPr>
          <a:xfrm>
            <a:off x="1219200" y="3794760"/>
            <a:ext cx="7131685" cy="368300"/>
          </a:xfrm>
          <a:prstGeom prst="rect">
            <a:avLst/>
          </a:prstGeom>
          <a:noFill/>
        </p:spPr>
        <p:txBody>
          <a:bodyPr wrap="square" rtlCol="0">
            <a:spAutoFit/>
          </a:bodyPr>
          <a:p>
            <a:r>
              <a:rPr lang="en-US" altLang="zh-CN" dirty="0">
                <a:latin typeface="思源黑体 CN Light" panose="020B0300000000000000" pitchFamily="34" charset="-122"/>
                <a:ea typeface="思源黑体 CN Light" panose="020B0300000000000000" pitchFamily="34" charset="-122"/>
              </a:rPr>
              <a:t>要正确地使用变压器，首先必须了解变压器铭牌上规定的各项额定值。</a:t>
            </a:r>
            <a:endParaRPr lang="en-US" altLang="zh-CN" dirty="0">
              <a:latin typeface="思源黑体 CN Light" panose="020B0300000000000000" pitchFamily="34" charset="-122"/>
              <a:ea typeface="思源黑体 CN Light" panose="020B0300000000000000" pitchFamily="34" charset="-122"/>
            </a:endParaRPr>
          </a:p>
        </p:txBody>
      </p:sp>
      <p:sp>
        <p:nvSpPr>
          <p:cNvPr id="23" name="文本框 22"/>
          <p:cNvSpPr txBox="1"/>
          <p:nvPr/>
        </p:nvSpPr>
        <p:spPr>
          <a:xfrm>
            <a:off x="1335405" y="4262120"/>
            <a:ext cx="4064000" cy="2445385"/>
          </a:xfrm>
          <a:prstGeom prst="rect">
            <a:avLst/>
          </a:prstGeom>
          <a:noFill/>
        </p:spPr>
        <p:txBody>
          <a:bodyPr wrap="square" rtlCol="0">
            <a:spAutoFit/>
          </a:bodyPr>
          <a:p>
            <a:pPr>
              <a:lnSpc>
                <a:spcPct val="150000"/>
              </a:lnSpc>
            </a:pPr>
            <a:r>
              <a:rPr lang="zh-CN" altLang="en-US"/>
              <a:t>（</a:t>
            </a:r>
            <a:r>
              <a:rPr lang="en-US" altLang="zh-CN" dirty="0">
                <a:latin typeface="思源黑体 CN Light" panose="020B0300000000000000" pitchFamily="34" charset="-122"/>
                <a:ea typeface="思源黑体 CN Light" panose="020B0300000000000000" pitchFamily="34" charset="-122"/>
              </a:rPr>
              <a:t>1）额定电压        、</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（2）额定电流        、</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（3）额定容量</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（4）额定频率</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endParaRPr lang="en-US" altLang="zh-CN" dirty="0">
              <a:latin typeface="思源黑体 CN Light" panose="020B0300000000000000" pitchFamily="34" charset="-122"/>
              <a:ea typeface="思源黑体 CN Light" panose="020B0300000000000000" pitchFamily="34" charset="-122"/>
            </a:endParaRPr>
          </a:p>
          <a:p>
            <a:endParaRPr lang="zh-CN" altLang="en-US"/>
          </a:p>
        </p:txBody>
      </p:sp>
      <p:graphicFrame>
        <p:nvGraphicFramePr>
          <p:cNvPr id="6" name="对象 -2147481724"/>
          <p:cNvGraphicFramePr>
            <a:graphicFrameLocks noChangeAspect="1"/>
          </p:cNvGraphicFramePr>
          <p:nvPr/>
        </p:nvGraphicFramePr>
        <p:xfrm>
          <a:off x="2985770" y="4373880"/>
          <a:ext cx="445770" cy="386080"/>
        </p:xfrm>
        <a:graphic>
          <a:graphicData uri="http://schemas.openxmlformats.org/presentationml/2006/ole">
            <mc:AlternateContent xmlns:mc="http://schemas.openxmlformats.org/markup-compatibility/2006">
              <mc:Choice xmlns:v="urn:schemas-microsoft-com:vml" Requires="v">
                <p:oleObj spid="_x0000_s24" name="" r:id="rId7" imgW="266700" imgH="228600" progId="Equation.DSMT4">
                  <p:embed/>
                </p:oleObj>
              </mc:Choice>
              <mc:Fallback>
                <p:oleObj name="" r:id="rId7" imgW="266700" imgH="228600" progId="Equation.DSMT4">
                  <p:embed/>
                  <p:pic>
                    <p:nvPicPr>
                      <p:cNvPr id="0" name="图片 23"/>
                      <p:cNvPicPr/>
                      <p:nvPr/>
                    </p:nvPicPr>
                    <p:blipFill>
                      <a:blip r:embed="rId8"/>
                      <a:stretch>
                        <a:fillRect/>
                      </a:stretch>
                    </p:blipFill>
                    <p:spPr>
                      <a:xfrm>
                        <a:off x="2985770" y="4373880"/>
                        <a:ext cx="445770" cy="386080"/>
                      </a:xfrm>
                      <a:prstGeom prst="rect">
                        <a:avLst/>
                      </a:prstGeom>
                      <a:noFill/>
                      <a:ln w="38100">
                        <a:noFill/>
                        <a:miter/>
                      </a:ln>
                    </p:spPr>
                  </p:pic>
                </p:oleObj>
              </mc:Fallback>
            </mc:AlternateContent>
          </a:graphicData>
        </a:graphic>
      </p:graphicFrame>
      <p:graphicFrame>
        <p:nvGraphicFramePr>
          <p:cNvPr id="7" name="对象 -2147481723"/>
          <p:cNvGraphicFramePr>
            <a:graphicFrameLocks noChangeAspect="1"/>
          </p:cNvGraphicFramePr>
          <p:nvPr/>
        </p:nvGraphicFramePr>
        <p:xfrm>
          <a:off x="3503295" y="4349750"/>
          <a:ext cx="481330" cy="393065"/>
        </p:xfrm>
        <a:graphic>
          <a:graphicData uri="http://schemas.openxmlformats.org/presentationml/2006/ole">
            <mc:AlternateContent xmlns:mc="http://schemas.openxmlformats.org/markup-compatibility/2006">
              <mc:Choice xmlns:v="urn:schemas-microsoft-com:vml" Requires="v">
                <p:oleObj spid="_x0000_s25" name="" r:id="rId9" imgW="279400" imgH="228600" progId="Equation.DSMT4">
                  <p:embed/>
                </p:oleObj>
              </mc:Choice>
              <mc:Fallback>
                <p:oleObj name="" r:id="rId9" imgW="279400" imgH="228600" progId="Equation.DSMT4">
                  <p:embed/>
                  <p:pic>
                    <p:nvPicPr>
                      <p:cNvPr id="0" name="图片 24"/>
                      <p:cNvPicPr/>
                      <p:nvPr/>
                    </p:nvPicPr>
                    <p:blipFill>
                      <a:blip r:embed="rId10"/>
                      <a:stretch>
                        <a:fillRect/>
                      </a:stretch>
                    </p:blipFill>
                    <p:spPr>
                      <a:xfrm>
                        <a:off x="3503295" y="4349750"/>
                        <a:ext cx="481330" cy="393065"/>
                      </a:xfrm>
                      <a:prstGeom prst="rect">
                        <a:avLst/>
                      </a:prstGeom>
                      <a:noFill/>
                      <a:ln w="38100">
                        <a:noFill/>
                        <a:miter/>
                      </a:ln>
                    </p:spPr>
                  </p:pic>
                </p:oleObj>
              </mc:Fallback>
            </mc:AlternateContent>
          </a:graphicData>
        </a:graphic>
      </p:graphicFrame>
      <p:graphicFrame>
        <p:nvGraphicFramePr>
          <p:cNvPr id="8" name="对象 -2147481719"/>
          <p:cNvGraphicFramePr>
            <a:graphicFrameLocks noChangeAspect="1"/>
          </p:cNvGraphicFramePr>
          <p:nvPr/>
        </p:nvGraphicFramePr>
        <p:xfrm>
          <a:off x="2985770" y="4755515"/>
          <a:ext cx="404495" cy="434340"/>
        </p:xfrm>
        <a:graphic>
          <a:graphicData uri="http://schemas.openxmlformats.org/presentationml/2006/ole">
            <mc:AlternateContent xmlns:mc="http://schemas.openxmlformats.org/markup-compatibility/2006">
              <mc:Choice xmlns:v="urn:schemas-microsoft-com:vml" Requires="v">
                <p:oleObj spid="_x0000_s26" name="" r:id="rId11" imgW="215900" imgH="228600" progId="Equation.DSMT4">
                  <p:embed/>
                </p:oleObj>
              </mc:Choice>
              <mc:Fallback>
                <p:oleObj name="" r:id="rId11" imgW="215900" imgH="228600" progId="Equation.DSMT4">
                  <p:embed/>
                  <p:pic>
                    <p:nvPicPr>
                      <p:cNvPr id="0" name="图片 25"/>
                      <p:cNvPicPr/>
                      <p:nvPr/>
                    </p:nvPicPr>
                    <p:blipFill>
                      <a:blip r:embed="rId12"/>
                      <a:stretch>
                        <a:fillRect/>
                      </a:stretch>
                    </p:blipFill>
                    <p:spPr>
                      <a:xfrm>
                        <a:off x="2985770" y="4755515"/>
                        <a:ext cx="404495" cy="434340"/>
                      </a:xfrm>
                      <a:prstGeom prst="rect">
                        <a:avLst/>
                      </a:prstGeom>
                      <a:noFill/>
                      <a:ln w="38100">
                        <a:noFill/>
                        <a:miter/>
                      </a:ln>
                    </p:spPr>
                  </p:pic>
                </p:oleObj>
              </mc:Fallback>
            </mc:AlternateContent>
          </a:graphicData>
        </a:graphic>
      </p:graphicFrame>
      <p:graphicFrame>
        <p:nvGraphicFramePr>
          <p:cNvPr id="9" name="对象 -2147481718"/>
          <p:cNvGraphicFramePr>
            <a:graphicFrameLocks noChangeAspect="1"/>
          </p:cNvGraphicFramePr>
          <p:nvPr/>
        </p:nvGraphicFramePr>
        <p:xfrm>
          <a:off x="3503295" y="4787265"/>
          <a:ext cx="389255" cy="375920"/>
        </p:xfrm>
        <a:graphic>
          <a:graphicData uri="http://schemas.openxmlformats.org/presentationml/2006/ole">
            <mc:AlternateContent xmlns:mc="http://schemas.openxmlformats.org/markup-compatibility/2006">
              <mc:Choice xmlns:v="urn:schemas-microsoft-com:vml" Requires="v">
                <p:oleObj spid="_x0000_s27" name="" r:id="rId13" imgW="241300" imgH="228600" progId="Equation.DSMT4">
                  <p:embed/>
                </p:oleObj>
              </mc:Choice>
              <mc:Fallback>
                <p:oleObj name="" r:id="rId13" imgW="241300" imgH="228600" progId="Equation.DSMT4">
                  <p:embed/>
                  <p:pic>
                    <p:nvPicPr>
                      <p:cNvPr id="0" name="图片 26"/>
                      <p:cNvPicPr/>
                      <p:nvPr/>
                    </p:nvPicPr>
                    <p:blipFill>
                      <a:blip r:embed="rId14"/>
                      <a:stretch>
                        <a:fillRect/>
                      </a:stretch>
                    </p:blipFill>
                    <p:spPr>
                      <a:xfrm>
                        <a:off x="3503295" y="4787265"/>
                        <a:ext cx="389255" cy="375920"/>
                      </a:xfrm>
                      <a:prstGeom prst="rect">
                        <a:avLst/>
                      </a:prstGeom>
                      <a:noFill/>
                      <a:ln w="38100">
                        <a:noFill/>
                        <a:miter/>
                      </a:ln>
                    </p:spPr>
                  </p:pic>
                </p:oleObj>
              </mc:Fallback>
            </mc:AlternateContent>
          </a:graphicData>
        </a:graphic>
      </p:graphicFrame>
      <p:graphicFrame>
        <p:nvGraphicFramePr>
          <p:cNvPr id="10" name="对象 -2147481715"/>
          <p:cNvGraphicFramePr>
            <a:graphicFrameLocks noChangeAspect="1"/>
          </p:cNvGraphicFramePr>
          <p:nvPr/>
        </p:nvGraphicFramePr>
        <p:xfrm>
          <a:off x="2985770" y="5177155"/>
          <a:ext cx="367030" cy="408940"/>
        </p:xfrm>
        <a:graphic>
          <a:graphicData uri="http://schemas.openxmlformats.org/presentationml/2006/ole">
            <mc:AlternateContent xmlns:mc="http://schemas.openxmlformats.org/markup-compatibility/2006">
              <mc:Choice xmlns:v="urn:schemas-microsoft-com:vml" Requires="v">
                <p:oleObj spid="_x0000_s28" name="" r:id="rId15" imgW="203200" imgH="228600" progId="Equation.DSMT4">
                  <p:embed/>
                </p:oleObj>
              </mc:Choice>
              <mc:Fallback>
                <p:oleObj name="" r:id="rId15" imgW="203200" imgH="228600" progId="Equation.DSMT4">
                  <p:embed/>
                  <p:pic>
                    <p:nvPicPr>
                      <p:cNvPr id="0" name="图片 27"/>
                      <p:cNvPicPr/>
                      <p:nvPr/>
                    </p:nvPicPr>
                    <p:blipFill>
                      <a:blip r:embed="rId16"/>
                      <a:stretch>
                        <a:fillRect/>
                      </a:stretch>
                    </p:blipFill>
                    <p:spPr>
                      <a:xfrm>
                        <a:off x="2985770" y="5177155"/>
                        <a:ext cx="367030" cy="408940"/>
                      </a:xfrm>
                      <a:prstGeom prst="rect">
                        <a:avLst/>
                      </a:prstGeom>
                      <a:noFill/>
                      <a:ln w="38100">
                        <a:noFill/>
                        <a:miter/>
                      </a:ln>
                    </p:spPr>
                  </p:pic>
                </p:oleObj>
              </mc:Fallback>
            </mc:AlternateContent>
          </a:graphicData>
        </a:graphic>
      </p:graphicFrame>
      <p:graphicFrame>
        <p:nvGraphicFramePr>
          <p:cNvPr id="11" name="对象 -2147481712"/>
          <p:cNvGraphicFramePr>
            <a:graphicFrameLocks noChangeAspect="1"/>
          </p:cNvGraphicFramePr>
          <p:nvPr/>
        </p:nvGraphicFramePr>
        <p:xfrm>
          <a:off x="2985770" y="5586095"/>
          <a:ext cx="356235" cy="396875"/>
        </p:xfrm>
        <a:graphic>
          <a:graphicData uri="http://schemas.openxmlformats.org/presentationml/2006/ole">
            <mc:AlternateContent xmlns:mc="http://schemas.openxmlformats.org/markup-compatibility/2006">
              <mc:Choice xmlns:v="urn:schemas-microsoft-com:vml" Requires="v">
                <p:oleObj spid="_x0000_s30" name="" r:id="rId17" imgW="203200" imgH="228600" progId="Equation.DSMT4">
                  <p:embed/>
                </p:oleObj>
              </mc:Choice>
              <mc:Fallback>
                <p:oleObj name="" r:id="rId17" imgW="203200" imgH="228600" progId="Equation.DSMT4">
                  <p:embed/>
                  <p:pic>
                    <p:nvPicPr>
                      <p:cNvPr id="0" name="图片 29"/>
                      <p:cNvPicPr/>
                      <p:nvPr/>
                    </p:nvPicPr>
                    <p:blipFill>
                      <a:blip r:embed="rId18"/>
                      <a:stretch>
                        <a:fillRect/>
                      </a:stretch>
                    </p:blipFill>
                    <p:spPr>
                      <a:xfrm>
                        <a:off x="2985770" y="5586095"/>
                        <a:ext cx="356235" cy="39687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三、三相变压器</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556260" y="945515"/>
            <a:ext cx="10520045" cy="3830955"/>
          </a:xfrm>
          <a:prstGeom prst="rect">
            <a:avLst/>
          </a:prstGeom>
          <a:noFill/>
        </p:spPr>
        <p:txBody>
          <a:bodyPr wrap="square" rtlCol="0">
            <a:spAutoFit/>
          </a:bodyPr>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1、三相变压器的构造及原理</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思源黑体 CN Light" panose="020B0300000000000000" pitchFamily="34" charset="-122"/>
                <a:ea typeface="思源黑体 CN Light" panose="020B0300000000000000" pitchFamily="34" charset="-122"/>
              </a:rPr>
              <a:t>现在采用最广泛的是三相交流电，要改变三相交流电的电压，可用三只单相变压器组成三相变压器，但这种方法很不经济，所以一般直接使用三相变压器。三相变压器的原理和单相变压器完全相同，它的铁心与绕组的示意图如图所示。图中，A—X、B—Y、C—Z与a—x、b—y、c—z分别为A、B、C三相的原绕组与副绕组。</a:t>
            </a:r>
            <a:endParaRPr lang="en-US" altLang="zh-CN" dirty="0">
              <a:latin typeface="思源黑体 CN Light" panose="020B0300000000000000" pitchFamily="34" charset="-122"/>
              <a:ea typeface="思源黑体 CN Light" panose="020B0300000000000000" pitchFamily="34" charset="-122"/>
            </a:endParaRPr>
          </a:p>
          <a:p>
            <a:pPr indent="457200" fontAlgn="auto">
              <a:lnSpc>
                <a:spcPct val="150000"/>
              </a:lnSpc>
              <a:extLst>
                <a:ext uri="{35155182-B16C-46BC-9424-99874614C6A1}">
                  <wpsdc:indentchars xmlns:wpsdc="http://www.wps.cn/officeDocument/2017/drawingmlCustomData" val="200" checksum="59296752"/>
                </a:ext>
              </a:extLst>
            </a:pPr>
            <a:endParaRPr lang="en-US" altLang="zh-CN" dirty="0">
              <a:latin typeface="思源黑体 CN Light" panose="020B0300000000000000" pitchFamily="34" charset="-122"/>
              <a:ea typeface="思源黑体 CN Light" panose="020B0300000000000000" pitchFamily="34" charset="-122"/>
            </a:endParaRPr>
          </a:p>
          <a:p>
            <a:pPr indent="0" fontAlgn="auto">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2、三相变压器的连接</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思源黑体 CN Light" panose="020B0300000000000000" pitchFamily="34" charset="-122"/>
                <a:ea typeface="思源黑体 CN Light" panose="020B0300000000000000" pitchFamily="34" charset="-122"/>
              </a:rPr>
              <a:t>三相变压器原、副绕组的连接一般有Y/Y0、Y/Y、Y/△、Y0/△与Y0/Y五种，斜线左边表示原绕组的连接法，斜线的右边表示副绕组的连接。Y0表示Y连接有中点引线。</a:t>
            </a:r>
            <a:endParaRPr lang="en-US" altLang="zh-CN" dirty="0">
              <a:latin typeface="思源黑体 CN Light" panose="020B0300000000000000" pitchFamily="34" charset="-122"/>
              <a:ea typeface="思源黑体 CN Light" panose="020B0300000000000000" pitchFamily="34" charset="-122"/>
            </a:endParaRPr>
          </a:p>
        </p:txBody>
      </p:sp>
      <p:pic>
        <p:nvPicPr>
          <p:cNvPr id="5" name="图片 4"/>
          <p:cNvPicPr>
            <a:picLocks noChangeAspect="1"/>
          </p:cNvPicPr>
          <p:nvPr/>
        </p:nvPicPr>
        <p:blipFill>
          <a:blip r:embed="rId1"/>
          <a:srcRect b="30600"/>
          <a:stretch>
            <a:fillRect/>
          </a:stretch>
        </p:blipFill>
        <p:spPr>
          <a:xfrm>
            <a:off x="4886325" y="2628265"/>
            <a:ext cx="2523490" cy="1291590"/>
          </a:xfrm>
          <a:prstGeom prst="rect">
            <a:avLst/>
          </a:prstGeom>
        </p:spPr>
      </p:pic>
      <p:pic>
        <p:nvPicPr>
          <p:cNvPr id="6" name="图片 5"/>
          <p:cNvPicPr>
            <a:picLocks noChangeAspect="1"/>
          </p:cNvPicPr>
          <p:nvPr/>
        </p:nvPicPr>
        <p:blipFill>
          <a:blip r:embed="rId2"/>
          <a:srcRect b="9680"/>
          <a:stretch>
            <a:fillRect/>
          </a:stretch>
        </p:blipFill>
        <p:spPr>
          <a:xfrm>
            <a:off x="4537075" y="4645660"/>
            <a:ext cx="3222625" cy="2119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四、汽车点火线圈的构造</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2247265" y="1984375"/>
            <a:ext cx="7392035" cy="1753235"/>
          </a:xfrm>
          <a:prstGeom prst="rect">
            <a:avLst/>
          </a:prstGeom>
          <a:noFill/>
          <a:ln w="38100">
            <a:solidFill>
              <a:srgbClr val="1F4E79"/>
            </a:solidFill>
          </a:ln>
        </p:spPr>
        <p:txBody>
          <a:bodyPr wrap="square" rtlCol="0">
            <a:spAutoFit/>
          </a:bodyPr>
          <a:p>
            <a:pPr indent="457200" fontAlgn="auto">
              <a:lnSpc>
                <a:spcPct val="150000"/>
              </a:lnSpc>
              <a:extLst>
                <a:ext uri="{35155182-B16C-46BC-9424-99874614C6A1}">
                  <wpsdc:indentchars xmlns:wpsdc="http://www.wps.cn/officeDocument/2017/drawingmlCustomData" val="200" checksum="59296752"/>
                </a:ext>
              </a:extLst>
            </a:pPr>
            <a:r>
              <a:rPr lang="en-US" altLang="zh-CN" dirty="0">
                <a:latin typeface="思源黑体 CN Light" panose="020B0300000000000000" pitchFamily="34" charset="-122"/>
                <a:ea typeface="思源黑体 CN Light" panose="020B0300000000000000" pitchFamily="34" charset="-122"/>
              </a:rPr>
              <a:t>汽车上最常见的变压器就是点火线圈，它能将汽车电源系统提供的低压变成高压，并按照发动机的做功顺序与点火时间的要求适时、准确地配送给各缸的火花塞，在其间隙处产生火花，点燃发动机内的汽油混合气。点火线圈主要由一次、二次绕组、磁极绕组和铁心组成。</a:t>
            </a:r>
            <a:endParaRPr lang="en-US" altLang="zh-CN"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802219" y="1112951"/>
            <a:ext cx="4210050" cy="4490301"/>
            <a:chOff x="1162050" y="990601"/>
            <a:chExt cx="4210050" cy="4490301"/>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495435" y="4282022"/>
              <a:ext cx="3514313"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汽车点火线圈检修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706755"/>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3</a:t>
              </a:r>
              <a:endPar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477645" y="1102360"/>
            <a:ext cx="8956675" cy="922020"/>
          </a:xfrm>
          <a:prstGeom prst="rect">
            <a:avLst/>
          </a:prstGeom>
          <a:solidFill>
            <a:srgbClr val="1F4E79"/>
          </a:solidFill>
        </p:spPr>
        <p:txBody>
          <a:bodyPr wrap="square">
            <a:spAutoFit/>
          </a:bodyPr>
          <a:p>
            <a:pPr indent="0" algn="just" fontAlgn="auto">
              <a:lnSpc>
                <a:spcPct val="150000"/>
              </a:lnSpc>
            </a:pPr>
            <a:r>
              <a:rPr lang="zh-CN" altLang="en-US" dirty="0">
                <a:solidFill>
                  <a:schemeClr val="bg1"/>
                </a:solidFill>
                <a:latin typeface="思源黑体 CN Light" panose="020B0300000000000000" pitchFamily="34" charset="-122"/>
                <a:ea typeface="思源黑体 CN Light" panose="020B0300000000000000" pitchFamily="34" charset="-122"/>
              </a:rPr>
              <a:t>一辆桑塔纳2000轿车，发生突然熄火、车速上不去的故障，经初步诊断是点火线圈位置的故障。请对点火线圈进行进一步的检测，查找原因，并排除故障。</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endParaRPr lang="zh-CN" altLang="en-US" sz="1600">
              <a:solidFill>
                <a:srgbClr val="000000"/>
              </a:solidFill>
              <a:latin typeface="E-BZ"/>
              <a:ea typeface="E-BZ"/>
            </a:endParaRPr>
          </a:p>
        </p:txBody>
      </p:sp>
      <p:pic>
        <p:nvPicPr>
          <p:cNvPr id="3" name="图片 2"/>
          <p:cNvPicPr>
            <a:picLocks noChangeAspect="1"/>
          </p:cNvPicPr>
          <p:nvPr/>
        </p:nvPicPr>
        <p:blipFill>
          <a:blip r:embed="rId1"/>
          <a:stretch>
            <a:fillRect/>
          </a:stretch>
        </p:blipFill>
        <p:spPr>
          <a:xfrm>
            <a:off x="2685733" y="2212975"/>
            <a:ext cx="6820535" cy="4342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468880"/>
            <a:ext cx="8956675" cy="1753235"/>
          </a:xfrm>
          <a:prstGeom prst="rect">
            <a:avLst/>
          </a:prstGeom>
          <a:solidFill>
            <a:srgbClr val="1F4E79"/>
          </a:solidFill>
        </p:spPr>
        <p:txBody>
          <a:bodyPr wrap="square">
            <a:spAutoFit/>
          </a:bodyPr>
          <a:p>
            <a:pPr indent="0" algn="just" fontAlgn="auto">
              <a:lnSpc>
                <a:spcPct val="150000"/>
              </a:lnSpc>
            </a:pPr>
            <a:r>
              <a:rPr lang="zh-CN" altLang="en-US" sz="2400" dirty="0">
                <a:solidFill>
                  <a:schemeClr val="bg1"/>
                </a:solidFill>
                <a:latin typeface="思源黑体 CN Light" panose="020B0300000000000000" pitchFamily="34" charset="-122"/>
                <a:ea typeface="思源黑体 CN Light" panose="020B0300000000000000" pitchFamily="34" charset="-122"/>
              </a:rPr>
              <a:t>1.变压器只能变电压吗？</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r>
              <a:rPr lang="zh-CN" altLang="en-US" sz="2400" dirty="0">
                <a:solidFill>
                  <a:schemeClr val="bg1"/>
                </a:solidFill>
                <a:latin typeface="思源黑体 CN Light" panose="020B0300000000000000" pitchFamily="34" charset="-122"/>
                <a:ea typeface="思源黑体 CN Light" panose="020B0300000000000000" pitchFamily="34" charset="-122"/>
              </a:rPr>
              <a:t>2.你能列举出变压器的应用吗？</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892160" y="1744877"/>
            <a:ext cx="2542540" cy="3329305"/>
            <a:chOff x="6271636" y="2184856"/>
            <a:chExt cx="4317936" cy="3329305"/>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p:cNvSpPr txBox="1"/>
            <p:nvPr/>
          </p:nvSpPr>
          <p:spPr>
            <a:xfrm>
              <a:off x="6271636" y="2514421"/>
              <a:ext cx="4317936" cy="2999740"/>
            </a:xfrm>
            <a:prstGeom prst="rect">
              <a:avLst/>
            </a:prstGeom>
            <a:noFill/>
          </p:spPr>
          <p:txBody>
            <a:bodyPr wrap="square" rtlCol="0">
              <a:spAutoFit/>
            </a:bodyPr>
            <a:lstStyle/>
            <a:p>
              <a:pPr>
                <a:lnSpc>
                  <a:spcPct val="150000"/>
                </a:lnSpc>
              </a:pPr>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1.变压器的基本构造</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变压器是一种能改变交流电压、电流和阻抗特性的电器，它是电力系统中不可缺少的一种电气设备。</a:t>
              </a:r>
              <a:endParaRPr lang="zh-CN" altLang="en-US" dirty="0">
                <a:latin typeface="思源黑体 CN Light" panose="020B0300000000000000" pitchFamily="34" charset="-122"/>
                <a:ea typeface="思源黑体 CN Light" panose="020B0300000000000000" pitchFamily="34" charset="-122"/>
              </a:endParaRPr>
            </a:p>
          </p:txBody>
        </p:sp>
      </p:grpSp>
      <p:grpSp>
        <p:nvGrpSpPr>
          <p:cNvPr id="3" name="组合 2"/>
          <p:cNvGrpSpPr/>
          <p:nvPr/>
        </p:nvGrpSpPr>
        <p:grpSpPr>
          <a:xfrm>
            <a:off x="451812" y="-359472"/>
            <a:ext cx="7019290" cy="1210658"/>
            <a:chOff x="415234" y="-327275"/>
            <a:chExt cx="701929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616521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7" name="组合 6"/>
          <p:cNvGrpSpPr/>
          <p:nvPr/>
        </p:nvGrpSpPr>
        <p:grpSpPr>
          <a:xfrm>
            <a:off x="4312800" y="1172742"/>
            <a:ext cx="7225859" cy="1628319"/>
            <a:chOff x="6271635" y="2184856"/>
            <a:chExt cx="4473032" cy="1628319"/>
          </a:xfrm>
        </p:grpSpPr>
        <p:sp>
          <p:nvSpPr>
            <p:cNvPr id="8" name="矩形 7"/>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6271635" y="2336800"/>
              <a:ext cx="4473032" cy="1476375"/>
            </a:xfrm>
            <a:prstGeom prst="rect">
              <a:avLst/>
            </a:prstGeom>
            <a:noFill/>
          </p:spPr>
          <p:txBody>
            <a:bodyPr wrap="square" rtlCol="0">
              <a:spAutoFit/>
            </a:bodyPr>
            <a:lstStyle/>
            <a:p>
              <a:pPr>
                <a:lnSpc>
                  <a:spcPct val="150000"/>
                </a:lnSpc>
              </a:pPr>
              <a:r>
                <a:rPr sz="2000" dirty="0">
                  <a:latin typeface="思源黑体 CN Light" panose="020B0300000000000000" pitchFamily="34" charset="-122"/>
                  <a:ea typeface="思源黑体 CN Light" panose="020B0300000000000000" pitchFamily="34" charset="-122"/>
                </a:rPr>
                <a:t>变压器因使用</a:t>
              </a:r>
              <a:r>
                <a:rPr sz="2000" b="1" dirty="0">
                  <a:solidFill>
                    <a:srgbClr val="FF0000"/>
                  </a:solidFill>
                  <a:latin typeface="思源黑体 CN Light" panose="020B0300000000000000" pitchFamily="34" charset="-122"/>
                  <a:ea typeface="思源黑体 CN Light" panose="020B0300000000000000" pitchFamily="34" charset="-122"/>
                </a:rPr>
                <a:t>场合、工作要求</a:t>
              </a:r>
              <a:r>
                <a:rPr sz="2000" dirty="0">
                  <a:latin typeface="思源黑体 CN Light" panose="020B0300000000000000" pitchFamily="34" charset="-122"/>
                  <a:ea typeface="思源黑体 CN Light" panose="020B0300000000000000" pitchFamily="34" charset="-122"/>
                </a:rPr>
                <a:t>不同，其结构形式是各种各样的，但最基本的结构都是由硅钢片叠成的</a:t>
              </a:r>
              <a:r>
                <a:rPr sz="2000" b="1" dirty="0">
                  <a:solidFill>
                    <a:schemeClr val="accent2"/>
                  </a:solidFill>
                  <a:latin typeface="思源黑体 CN Light" panose="020B0300000000000000" pitchFamily="34" charset="-122"/>
                  <a:ea typeface="思源黑体 CN Light" panose="020B0300000000000000" pitchFamily="34" charset="-122"/>
                </a:rPr>
                <a:t>铁心</a:t>
              </a:r>
              <a:r>
                <a:rPr sz="2000" dirty="0">
                  <a:latin typeface="思源黑体 CN Light" panose="020B0300000000000000" pitchFamily="34" charset="-122"/>
                  <a:ea typeface="思源黑体 CN Light" panose="020B0300000000000000" pitchFamily="34" charset="-122"/>
                </a:rPr>
                <a:t>与套在铁心上而又相互绝缘的</a:t>
              </a:r>
              <a:r>
                <a:rPr sz="2000" b="1" dirty="0">
                  <a:solidFill>
                    <a:schemeClr val="accent2"/>
                  </a:solidFill>
                  <a:latin typeface="思源黑体 CN Light" panose="020B0300000000000000" pitchFamily="34" charset="-122"/>
                  <a:ea typeface="思源黑体 CN Light" panose="020B0300000000000000" pitchFamily="34" charset="-122"/>
                </a:rPr>
                <a:t>绕组</a:t>
              </a:r>
              <a:r>
                <a:rPr sz="2000" dirty="0">
                  <a:latin typeface="思源黑体 CN Light" panose="020B0300000000000000" pitchFamily="34" charset="-122"/>
                  <a:ea typeface="思源黑体 CN Light" panose="020B0300000000000000" pitchFamily="34" charset="-122"/>
                </a:rPr>
                <a:t>所构成。</a:t>
              </a:r>
              <a:endParaRPr sz="2000" dirty="0">
                <a:latin typeface="思源黑体 CN Light" panose="020B0300000000000000" pitchFamily="34" charset="-122"/>
                <a:ea typeface="思源黑体 CN Light" panose="020B0300000000000000" pitchFamily="34" charset="-122"/>
              </a:endParaRPr>
            </a:p>
          </p:txBody>
        </p:sp>
      </p:grpSp>
      <p:pic>
        <p:nvPicPr>
          <p:cNvPr id="11" name="图片 10"/>
          <p:cNvPicPr>
            <a:picLocks noChangeAspect="1"/>
          </p:cNvPicPr>
          <p:nvPr/>
        </p:nvPicPr>
        <p:blipFill>
          <a:blip r:embed="rId1"/>
          <a:stretch>
            <a:fillRect/>
          </a:stretch>
        </p:blipFill>
        <p:spPr>
          <a:xfrm>
            <a:off x="4243705" y="3061335"/>
            <a:ext cx="7294880" cy="2921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21685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2、变压器的空载运行</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solidFill>
                  <a:srgbClr val="C00000"/>
                </a:solidFill>
                <a:latin typeface="思源黑体 CN Light" panose="020B0300000000000000" pitchFamily="34" charset="-122"/>
                <a:ea typeface="思源黑体 CN Light" panose="020B0300000000000000" pitchFamily="34" charset="-122"/>
              </a:rPr>
              <a:t>空载</a:t>
            </a:r>
            <a:r>
              <a:rPr lang="zh-CN" altLang="en-US" dirty="0">
                <a:latin typeface="思源黑体 CN Light" panose="020B0300000000000000" pitchFamily="34" charset="-122"/>
                <a:ea typeface="思源黑体 CN Light" panose="020B0300000000000000" pitchFamily="34" charset="-122"/>
              </a:rPr>
              <a:t>就是变压器的副边不接负载，i</a:t>
            </a:r>
            <a:r>
              <a:rPr lang="zh-CN" altLang="en-US" baseline="-25000" dirty="0">
                <a:latin typeface="思源黑体 CN Light" panose="020B0300000000000000" pitchFamily="34" charset="-122"/>
                <a:ea typeface="思源黑体 CN Light" panose="020B0300000000000000" pitchFamily="34" charset="-122"/>
              </a:rPr>
              <a:t>2</a:t>
            </a:r>
            <a:r>
              <a:rPr lang="zh-CN" altLang="en-US" dirty="0">
                <a:latin typeface="思源黑体 CN Light" panose="020B0300000000000000" pitchFamily="34" charset="-122"/>
                <a:ea typeface="思源黑体 CN Light" panose="020B0300000000000000" pitchFamily="34" charset="-122"/>
              </a:rPr>
              <a:t> =0，如图所示</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    当变压器的原绕组接在交流电源时，原边在交变电压u</a:t>
            </a:r>
            <a:r>
              <a:rPr lang="zh-CN" altLang="en-US" baseline="-25000" dirty="0">
                <a:latin typeface="思源黑体 CN Light" panose="020B0300000000000000" pitchFamily="34" charset="-122"/>
                <a:ea typeface="思源黑体 CN Light" panose="020B0300000000000000" pitchFamily="34" charset="-122"/>
              </a:rPr>
              <a:t>1</a:t>
            </a:r>
            <a:r>
              <a:rPr lang="zh-CN" altLang="en-US" dirty="0">
                <a:latin typeface="思源黑体 CN Light" panose="020B0300000000000000" pitchFamily="34" charset="-122"/>
                <a:ea typeface="思源黑体 CN Light" panose="020B0300000000000000" pitchFamily="34" charset="-122"/>
              </a:rPr>
              <a:t>作用下，将出现交变的原边电流i</a:t>
            </a:r>
            <a:r>
              <a:rPr lang="zh-CN" altLang="en-US" baseline="-25000" dirty="0">
                <a:latin typeface="思源黑体 CN Light" panose="020B0300000000000000" pitchFamily="34" charset="-122"/>
                <a:ea typeface="思源黑体 CN Light" panose="020B0300000000000000" pitchFamily="34" charset="-122"/>
              </a:rPr>
              <a:t>1</a:t>
            </a:r>
            <a:r>
              <a:rPr lang="zh-CN" altLang="en-US" dirty="0">
                <a:latin typeface="思源黑体 CN Light" panose="020B0300000000000000" pitchFamily="34" charset="-122"/>
                <a:ea typeface="思源黑体 CN Light" panose="020B0300000000000000" pitchFamily="34" charset="-122"/>
              </a:rPr>
              <a:t>通过原绕组，在铁心中产生交变磁通，沿铁心形成闭合回路，称为变压器的</a:t>
            </a:r>
            <a:r>
              <a:rPr lang="zh-CN" altLang="en-US" sz="1800" dirty="0">
                <a:solidFill>
                  <a:srgbClr val="C00000"/>
                </a:solidFill>
                <a:latin typeface="思源黑体 CN Light" panose="020B0300000000000000" pitchFamily="34" charset="-122"/>
                <a:ea typeface="思源黑体 CN Light" panose="020B0300000000000000" pitchFamily="34" charset="-122"/>
              </a:rPr>
              <a:t>主磁通</a:t>
            </a:r>
            <a:r>
              <a:rPr lang="zh-CN" altLang="en-US" dirty="0">
                <a:latin typeface="思源黑体 CN Light" panose="020B0300000000000000" pitchFamily="34" charset="-122"/>
                <a:ea typeface="思源黑体 CN Light" panose="020B0300000000000000" pitchFamily="34" charset="-122"/>
              </a:rPr>
              <a:t>。主磁通的存在是变压器运行的必要条件。</a:t>
            </a:r>
            <a:endParaRPr lang="zh-CN" altLang="en-US" dirty="0">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1600200" cy="1210658"/>
            <a:chOff x="415234" y="-327275"/>
            <a:chExt cx="160020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1305887" y="328233"/>
            <a:ext cx="6165215" cy="521970"/>
          </a:xfrm>
          <a:prstGeom prst="rect">
            <a:avLst/>
          </a:prstGeom>
          <a:noFill/>
        </p:spPr>
        <p:txBody>
          <a:bodyPr wrap="square" rtlCol="0">
            <a:spAutoFit/>
          </a:bodyPr>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15" name="文本框 14"/>
          <p:cNvSpPr txBox="1"/>
          <p:nvPr/>
        </p:nvSpPr>
        <p:spPr>
          <a:xfrm>
            <a:off x="1305560" y="4200525"/>
            <a:ext cx="9873615" cy="506730"/>
          </a:xfrm>
          <a:prstGeom prst="rect">
            <a:avLst/>
          </a:prstGeom>
          <a:noFill/>
        </p:spPr>
        <p:txBody>
          <a:bodyPr wrap="square" rtlCol="0">
            <a:spAutoFit/>
          </a:bodyPr>
          <a:p>
            <a:pPr algn="l">
              <a:lnSpc>
                <a:spcPct val="150000"/>
              </a:lnSpc>
              <a:buClrTx/>
              <a:buSzTx/>
              <a:buNone/>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根据电磁感应定律，在原绕组与副绕组中将产生感应电动势，有如下关系式：</a:t>
            </a:r>
            <a:endParaRPr lang="zh-CN" altLang="en-US" dirty="0">
              <a:latin typeface="思源黑体 CN Light" panose="020B0300000000000000" pitchFamily="34" charset="-122"/>
              <a:ea typeface="思源黑体 CN Light" panose="020B0300000000000000" pitchFamily="34" charset="-122"/>
            </a:endParaRPr>
          </a:p>
        </p:txBody>
      </p:sp>
      <p:pic>
        <p:nvPicPr>
          <p:cNvPr id="16" name="图片 15"/>
          <p:cNvPicPr>
            <a:picLocks noChangeAspect="1"/>
          </p:cNvPicPr>
          <p:nvPr/>
        </p:nvPicPr>
        <p:blipFill>
          <a:blip r:embed="rId1"/>
          <a:stretch>
            <a:fillRect/>
          </a:stretch>
        </p:blipFill>
        <p:spPr>
          <a:xfrm>
            <a:off x="4393565" y="4597400"/>
            <a:ext cx="2841625" cy="612775"/>
          </a:xfrm>
          <a:prstGeom prst="rect">
            <a:avLst/>
          </a:prstGeom>
        </p:spPr>
      </p:pic>
      <p:sp>
        <p:nvSpPr>
          <p:cNvPr id="17" name="文本框 16"/>
          <p:cNvSpPr txBox="1"/>
          <p:nvPr/>
        </p:nvSpPr>
        <p:spPr>
          <a:xfrm>
            <a:off x="1306195" y="5018405"/>
            <a:ext cx="10771505" cy="922020"/>
          </a:xfrm>
          <a:prstGeom prst="rect">
            <a:avLst/>
          </a:prstGeom>
          <a:noFill/>
        </p:spPr>
        <p:txBody>
          <a:bodyPr wrap="square" rtlCol="0">
            <a:spAutoFit/>
          </a:bodyPr>
          <a:p>
            <a:pPr algn="l">
              <a:lnSpc>
                <a:spcPct val="150000"/>
              </a:lnSpc>
              <a:buClrTx/>
              <a:buSzTx/>
              <a:buFontTx/>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式中，N</a:t>
            </a:r>
            <a:r>
              <a:rPr lang="zh-CN" altLang="en-US" baseline="-25000" dirty="0">
                <a:latin typeface="思源黑体 CN Light" panose="020B0300000000000000" pitchFamily="34" charset="-122"/>
                <a:ea typeface="思源黑体 CN Light" panose="020B0300000000000000" pitchFamily="34" charset="-122"/>
              </a:rPr>
              <a:t>1</a:t>
            </a:r>
            <a:r>
              <a:rPr lang="zh-CN" altLang="en-US" dirty="0">
                <a:latin typeface="思源黑体 CN Light" panose="020B0300000000000000" pitchFamily="34" charset="-122"/>
                <a:ea typeface="思源黑体 CN Light" panose="020B0300000000000000" pitchFamily="34" charset="-122"/>
              </a:rPr>
              <a:t>与N</a:t>
            </a:r>
            <a:r>
              <a:rPr lang="zh-CN" altLang="en-US" baseline="-25000" dirty="0">
                <a:latin typeface="思源黑体 CN Light" panose="020B0300000000000000" pitchFamily="34" charset="-122"/>
                <a:ea typeface="思源黑体 CN Light" panose="020B0300000000000000" pitchFamily="34" charset="-122"/>
              </a:rPr>
              <a:t>2</a:t>
            </a:r>
            <a:r>
              <a:rPr lang="zh-CN" altLang="en-US" dirty="0">
                <a:latin typeface="思源黑体 CN Light" panose="020B0300000000000000" pitchFamily="34" charset="-122"/>
                <a:ea typeface="思源黑体 CN Light" panose="020B0300000000000000" pitchFamily="34" charset="-122"/>
              </a:rPr>
              <a:t>分别为原、副绕组的匝数。</a:t>
            </a:r>
            <a:endParaRPr lang="zh-CN" altLang="en-US" dirty="0">
              <a:latin typeface="思源黑体 CN Light" panose="020B0300000000000000" pitchFamily="34" charset="-122"/>
              <a:ea typeface="思源黑体 CN Light" panose="020B0300000000000000" pitchFamily="34" charset="-122"/>
            </a:endParaRPr>
          </a:p>
          <a:p>
            <a:pPr algn="l">
              <a:lnSpc>
                <a:spcPct val="150000"/>
              </a:lnSpc>
              <a:buClrTx/>
              <a:buSzTx/>
              <a:buFontTx/>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latin typeface="思源黑体 CN Light" panose="020B0300000000000000" pitchFamily="34" charset="-122"/>
                <a:ea typeface="思源黑体 CN Light" panose="020B0300000000000000" pitchFamily="34" charset="-122"/>
              </a:rPr>
              <a:t>当外加电压u</a:t>
            </a:r>
            <a:r>
              <a:rPr lang="zh-CN" altLang="en-US" baseline="-25000" dirty="0">
                <a:latin typeface="思源黑体 CN Light" panose="020B0300000000000000" pitchFamily="34" charset="-122"/>
                <a:ea typeface="思源黑体 CN Light" panose="020B0300000000000000" pitchFamily="34" charset="-122"/>
              </a:rPr>
              <a:t>1</a:t>
            </a:r>
            <a:r>
              <a:rPr lang="zh-CN" altLang="en-US" dirty="0">
                <a:latin typeface="思源黑体 CN Light" panose="020B0300000000000000" pitchFamily="34" charset="-122"/>
                <a:ea typeface="思源黑体 CN Light" panose="020B0300000000000000" pitchFamily="34" charset="-122"/>
              </a:rPr>
              <a:t>按正弦规律变化时，主磁通  也按正弦规律变化。设          ，则</a:t>
            </a:r>
            <a:endParaRPr lang="zh-CN" altLang="en-US" dirty="0">
              <a:latin typeface="思源黑体 CN Light" panose="020B0300000000000000" pitchFamily="34" charset="-122"/>
              <a:ea typeface="思源黑体 CN Light" panose="020B0300000000000000" pitchFamily="34" charset="-122"/>
            </a:endParaRPr>
          </a:p>
        </p:txBody>
      </p:sp>
      <p:graphicFrame>
        <p:nvGraphicFramePr>
          <p:cNvPr id="2" name="对象 -2147480235"/>
          <p:cNvGraphicFramePr>
            <a:graphicFrameLocks noChangeAspect="1"/>
          </p:cNvGraphicFramePr>
          <p:nvPr/>
        </p:nvGraphicFramePr>
        <p:xfrm>
          <a:off x="5952490" y="5565775"/>
          <a:ext cx="271780" cy="271780"/>
        </p:xfrm>
        <a:graphic>
          <a:graphicData uri="http://schemas.openxmlformats.org/presentationml/2006/ole">
            <mc:AlternateContent xmlns:mc="http://schemas.openxmlformats.org/markup-compatibility/2006">
              <mc:Choice xmlns:v="urn:schemas-microsoft-com:vml" Requires="v">
                <p:oleObj spid="_x0000_s18" name="" r:id="rId2" imgW="165100" imgH="165100" progId="Equation.3">
                  <p:embed/>
                </p:oleObj>
              </mc:Choice>
              <mc:Fallback>
                <p:oleObj name="" r:id="rId2" imgW="165100" imgH="165100" progId="Equation.3">
                  <p:embed/>
                  <p:pic>
                    <p:nvPicPr>
                      <p:cNvPr id="0" name="图片 17"/>
                      <p:cNvPicPr/>
                      <p:nvPr/>
                    </p:nvPicPr>
                    <p:blipFill>
                      <a:blip r:embed="rId3"/>
                      <a:stretch>
                        <a:fillRect/>
                      </a:stretch>
                    </p:blipFill>
                    <p:spPr>
                      <a:xfrm>
                        <a:off x="5952490" y="5565775"/>
                        <a:ext cx="271780" cy="271780"/>
                      </a:xfrm>
                      <a:prstGeom prst="rect">
                        <a:avLst/>
                      </a:prstGeom>
                      <a:noFill/>
                      <a:ln w="38100">
                        <a:noFill/>
                        <a:miter/>
                      </a:ln>
                    </p:spPr>
                  </p:pic>
                </p:oleObj>
              </mc:Fallback>
            </mc:AlternateContent>
          </a:graphicData>
        </a:graphic>
      </p:graphicFrame>
      <p:graphicFrame>
        <p:nvGraphicFramePr>
          <p:cNvPr id="3" name="对象 -2147481798"/>
          <p:cNvGraphicFramePr>
            <a:graphicFrameLocks noChangeAspect="1"/>
          </p:cNvGraphicFramePr>
          <p:nvPr/>
        </p:nvGraphicFramePr>
        <p:xfrm>
          <a:off x="8456295" y="5565775"/>
          <a:ext cx="1238885" cy="304165"/>
        </p:xfrm>
        <a:graphic>
          <a:graphicData uri="http://schemas.openxmlformats.org/presentationml/2006/ole">
            <mc:AlternateContent xmlns:mc="http://schemas.openxmlformats.org/markup-compatibility/2006">
              <mc:Choice xmlns:v="urn:schemas-microsoft-com:vml" Requires="v">
                <p:oleObj spid="_x0000_s19" name="" r:id="rId4" imgW="875665" imgH="215900" progId="Equation.3">
                  <p:embed/>
                </p:oleObj>
              </mc:Choice>
              <mc:Fallback>
                <p:oleObj name="" r:id="rId4" imgW="875665" imgH="215900" progId="Equation.3">
                  <p:embed/>
                  <p:pic>
                    <p:nvPicPr>
                      <p:cNvPr id="0" name="图片 18"/>
                      <p:cNvPicPr/>
                      <p:nvPr/>
                    </p:nvPicPr>
                    <p:blipFill>
                      <a:blip r:embed="rId5"/>
                      <a:stretch>
                        <a:fillRect/>
                      </a:stretch>
                    </p:blipFill>
                    <p:spPr>
                      <a:xfrm>
                        <a:off x="8456295" y="5565775"/>
                        <a:ext cx="1238885" cy="304165"/>
                      </a:xfrm>
                      <a:prstGeom prst="rect">
                        <a:avLst/>
                      </a:prstGeom>
                      <a:noFill/>
                      <a:ln w="38100">
                        <a:noFill/>
                        <a:miter/>
                      </a:ln>
                    </p:spPr>
                  </p:pic>
                </p:oleObj>
              </mc:Fallback>
            </mc:AlternateContent>
          </a:graphicData>
        </a:graphic>
      </p:graphicFrame>
      <p:graphicFrame>
        <p:nvGraphicFramePr>
          <p:cNvPr id="4" name="对象 -2147481797"/>
          <p:cNvGraphicFramePr>
            <a:graphicFrameLocks noChangeAspect="1"/>
          </p:cNvGraphicFramePr>
          <p:nvPr/>
        </p:nvGraphicFramePr>
        <p:xfrm>
          <a:off x="1660525" y="6002655"/>
          <a:ext cx="4563745" cy="603250"/>
        </p:xfrm>
        <a:graphic>
          <a:graphicData uri="http://schemas.openxmlformats.org/presentationml/2006/ole">
            <mc:AlternateContent xmlns:mc="http://schemas.openxmlformats.org/markup-compatibility/2006">
              <mc:Choice xmlns:v="urn:schemas-microsoft-com:vml" Requires="v">
                <p:oleObj spid="_x0000_s24" name="" r:id="rId6" imgW="2945130" imgH="393700" progId="Equation.3">
                  <p:embed/>
                </p:oleObj>
              </mc:Choice>
              <mc:Fallback>
                <p:oleObj name="" r:id="rId6" imgW="2945130" imgH="393700" progId="Equation.3">
                  <p:embed/>
                  <p:pic>
                    <p:nvPicPr>
                      <p:cNvPr id="0" name="图片 23"/>
                      <p:cNvPicPr/>
                      <p:nvPr/>
                    </p:nvPicPr>
                    <p:blipFill>
                      <a:blip r:embed="rId7"/>
                      <a:stretch>
                        <a:fillRect/>
                      </a:stretch>
                    </p:blipFill>
                    <p:spPr>
                      <a:xfrm>
                        <a:off x="1660525" y="6002655"/>
                        <a:ext cx="4563745" cy="603250"/>
                      </a:xfrm>
                      <a:prstGeom prst="rect">
                        <a:avLst/>
                      </a:prstGeom>
                      <a:noFill/>
                      <a:ln w="38100">
                        <a:noFill/>
                        <a:miter/>
                      </a:ln>
                    </p:spPr>
                  </p:pic>
                </p:oleObj>
              </mc:Fallback>
            </mc:AlternateContent>
          </a:graphicData>
        </a:graphic>
      </p:graphicFrame>
      <p:graphicFrame>
        <p:nvGraphicFramePr>
          <p:cNvPr id="5" name="对象 -2147480234"/>
          <p:cNvGraphicFramePr>
            <a:graphicFrameLocks noChangeAspect="1"/>
          </p:cNvGraphicFramePr>
          <p:nvPr/>
        </p:nvGraphicFramePr>
        <p:xfrm>
          <a:off x="6509385" y="6002655"/>
          <a:ext cx="4599940" cy="596900"/>
        </p:xfrm>
        <a:graphic>
          <a:graphicData uri="http://schemas.openxmlformats.org/presentationml/2006/ole">
            <mc:AlternateContent xmlns:mc="http://schemas.openxmlformats.org/markup-compatibility/2006">
              <mc:Choice xmlns:v="urn:schemas-microsoft-com:vml" Requires="v">
                <p:oleObj spid="_x0000_s25" name="" r:id="rId8" imgW="3008630" imgH="393700" progId="Equation.3">
                  <p:embed/>
                </p:oleObj>
              </mc:Choice>
              <mc:Fallback>
                <p:oleObj name="" r:id="rId8" imgW="3008630" imgH="393700" progId="Equation.3">
                  <p:embed/>
                  <p:pic>
                    <p:nvPicPr>
                      <p:cNvPr id="0" name="图片 24"/>
                      <p:cNvPicPr/>
                      <p:nvPr/>
                    </p:nvPicPr>
                    <p:blipFill>
                      <a:blip r:embed="rId9"/>
                      <a:stretch>
                        <a:fillRect/>
                      </a:stretch>
                    </p:blipFill>
                    <p:spPr>
                      <a:xfrm>
                        <a:off x="6509385" y="6002655"/>
                        <a:ext cx="4599940" cy="596900"/>
                      </a:xfrm>
                      <a:prstGeom prst="rect">
                        <a:avLst/>
                      </a:prstGeom>
                      <a:noFill/>
                      <a:ln w="38100">
                        <a:noFill/>
                        <a:miter/>
                      </a:ln>
                    </p:spPr>
                  </p:pic>
                </p:oleObj>
              </mc:Fallback>
            </mc:AlternateContent>
          </a:graphicData>
        </a:graphic>
      </p:graphicFrame>
      <p:pic>
        <p:nvPicPr>
          <p:cNvPr id="165" name="图片 67" descr="4.17.jpg"/>
          <p:cNvPicPr>
            <a:picLocks noChangeAspect="1"/>
          </p:cNvPicPr>
          <p:nvPr/>
        </p:nvPicPr>
        <p:blipFill>
          <a:blip r:embed="rId10"/>
          <a:stretch>
            <a:fillRect/>
          </a:stretch>
        </p:blipFill>
        <p:spPr>
          <a:xfrm>
            <a:off x="4600575" y="2885440"/>
            <a:ext cx="2169795" cy="14097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008380" y="1439545"/>
            <a:ext cx="10420350" cy="4246245"/>
          </a:xfrm>
          <a:prstGeom prst="rect">
            <a:avLst/>
          </a:prstGeom>
          <a:noFill/>
          <a:ln w="38100">
            <a:solidFill>
              <a:srgbClr val="1F4E79"/>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buClrTx/>
              <a:buSzTx/>
              <a:buFontTx/>
            </a:pPr>
            <a:r>
              <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2、变压器的空载运行</a:t>
            </a:r>
            <a:endParaRPr lang="zh-CN" altLang="en-US"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感应电动势的有效值（根据恒磁通原理）为</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 </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由于变压器原、副绕组本身阻抗电压降很小，可以认为</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由上列各式可得</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sz="1800" dirty="0">
                <a:latin typeface="思源黑体 CN Light" panose="020B0300000000000000" pitchFamily="34" charset="-122"/>
                <a:ea typeface="思源黑体 CN Light" panose="020B0300000000000000" pitchFamily="34" charset="-122"/>
              </a:rPr>
              <a:t>                                               </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可见，空载时变压器的原、副边电压与它们的匝数成正比，改变它们的匝比k就可以起到变压的作用。</a:t>
            </a:r>
            <a:r>
              <a:rPr lang="zh-CN" altLang="en-US" dirty="0">
                <a:solidFill>
                  <a:srgbClr val="C00000"/>
                </a:solidFill>
                <a:latin typeface="思源黑体 CN Light" panose="020B0300000000000000" pitchFamily="34" charset="-122"/>
                <a:ea typeface="思源黑体 CN Light" panose="020B0300000000000000" pitchFamily="34" charset="-122"/>
              </a:rPr>
              <a:t>当k &gt;l时，为降压变压器；当k &lt;1时，为升压变压器</a:t>
            </a:r>
            <a:r>
              <a:rPr lang="zh-CN" altLang="en-US" dirty="0">
                <a:latin typeface="思源黑体 CN Light" panose="020B0300000000000000" pitchFamily="34" charset="-122"/>
                <a:ea typeface="思源黑体 CN Light" panose="020B0300000000000000" pitchFamily="34" charset="-122"/>
              </a:rPr>
              <a:t>。</a:t>
            </a:r>
            <a:endParaRPr lang="zh-CN" altLang="en-US" dirty="0">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1600200" cy="1210658"/>
            <a:chOff x="415234" y="-327275"/>
            <a:chExt cx="160020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1305887" y="328233"/>
            <a:ext cx="6165215" cy="521970"/>
          </a:xfrm>
          <a:prstGeom prst="rect">
            <a:avLst/>
          </a:prstGeom>
          <a:noFill/>
        </p:spPr>
        <p:txBody>
          <a:bodyPr wrap="square" rtlCol="0">
            <a:spAutoFit/>
          </a:bodyPr>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aphicFrame>
        <p:nvGraphicFramePr>
          <p:cNvPr id="18" name="对象 -2147481793"/>
          <p:cNvGraphicFramePr>
            <a:graphicFrameLocks noChangeAspect="1"/>
          </p:cNvGraphicFramePr>
          <p:nvPr/>
        </p:nvGraphicFramePr>
        <p:xfrm>
          <a:off x="6724650" y="2748915"/>
          <a:ext cx="746125" cy="490855"/>
        </p:xfrm>
        <a:graphic>
          <a:graphicData uri="http://schemas.openxmlformats.org/presentationml/2006/ole">
            <mc:AlternateContent xmlns:mc="http://schemas.openxmlformats.org/markup-compatibility/2006">
              <mc:Choice xmlns:v="urn:schemas-microsoft-com:vml" Requires="v">
                <p:oleObj spid="_x0000_s26" name="" r:id="rId1" imgW="482600" imgH="215900" progId="Equation.3">
                  <p:embed/>
                </p:oleObj>
              </mc:Choice>
              <mc:Fallback>
                <p:oleObj name="" r:id="rId1" imgW="482600" imgH="215900" progId="Equation.3">
                  <p:embed/>
                  <p:pic>
                    <p:nvPicPr>
                      <p:cNvPr id="0" name="图片 25"/>
                      <p:cNvPicPr/>
                      <p:nvPr/>
                    </p:nvPicPr>
                    <p:blipFill>
                      <a:blip r:embed="rId2"/>
                      <a:stretch>
                        <a:fillRect/>
                      </a:stretch>
                    </p:blipFill>
                    <p:spPr>
                      <a:xfrm>
                        <a:off x="6724650" y="2748915"/>
                        <a:ext cx="746125" cy="490855"/>
                      </a:xfrm>
                      <a:prstGeom prst="rect">
                        <a:avLst/>
                      </a:prstGeom>
                      <a:noFill/>
                      <a:ln w="38100">
                        <a:noFill/>
                        <a:miter/>
                      </a:ln>
                    </p:spPr>
                  </p:pic>
                </p:oleObj>
              </mc:Fallback>
            </mc:AlternateContent>
          </a:graphicData>
        </a:graphic>
      </p:graphicFrame>
      <p:graphicFrame>
        <p:nvGraphicFramePr>
          <p:cNvPr id="19" name="对象 -2147481792"/>
          <p:cNvGraphicFramePr>
            <a:graphicFrameLocks noChangeAspect="1"/>
          </p:cNvGraphicFramePr>
          <p:nvPr/>
        </p:nvGraphicFramePr>
        <p:xfrm>
          <a:off x="7900670" y="2748915"/>
          <a:ext cx="1057275" cy="433070"/>
        </p:xfrm>
        <a:graphic>
          <a:graphicData uri="http://schemas.openxmlformats.org/presentationml/2006/ole">
            <mc:AlternateContent xmlns:mc="http://schemas.openxmlformats.org/markup-compatibility/2006">
              <mc:Choice xmlns:v="urn:schemas-microsoft-com:vml" Requires="v">
                <p:oleObj spid="_x0000_s27" name="" r:id="rId3" imgW="520700" imgH="215900" progId="Equation.3">
                  <p:embed/>
                </p:oleObj>
              </mc:Choice>
              <mc:Fallback>
                <p:oleObj name="" r:id="rId3" imgW="520700" imgH="215900" progId="Equation.3">
                  <p:embed/>
                  <p:pic>
                    <p:nvPicPr>
                      <p:cNvPr id="0" name="图片 26"/>
                      <p:cNvPicPr/>
                      <p:nvPr/>
                    </p:nvPicPr>
                    <p:blipFill>
                      <a:blip r:embed="rId4"/>
                      <a:stretch>
                        <a:fillRect/>
                      </a:stretch>
                    </p:blipFill>
                    <p:spPr>
                      <a:xfrm>
                        <a:off x="7900670" y="2748915"/>
                        <a:ext cx="1057275" cy="433070"/>
                      </a:xfrm>
                      <a:prstGeom prst="rect">
                        <a:avLst/>
                      </a:prstGeom>
                      <a:noFill/>
                      <a:ln w="38100">
                        <a:noFill/>
                        <a:miter/>
                      </a:ln>
                    </p:spPr>
                  </p:pic>
                </p:oleObj>
              </mc:Fallback>
            </mc:AlternateContent>
          </a:graphicData>
        </a:graphic>
      </p:graphicFrame>
      <p:graphicFrame>
        <p:nvGraphicFramePr>
          <p:cNvPr id="24" name="对象 -2147481791"/>
          <p:cNvGraphicFramePr>
            <a:graphicFrameLocks noChangeAspect="1"/>
          </p:cNvGraphicFramePr>
          <p:nvPr/>
        </p:nvGraphicFramePr>
        <p:xfrm>
          <a:off x="3719195" y="3368040"/>
          <a:ext cx="2641600" cy="972185"/>
        </p:xfrm>
        <a:graphic>
          <a:graphicData uri="http://schemas.openxmlformats.org/presentationml/2006/ole">
            <mc:AlternateContent xmlns:mc="http://schemas.openxmlformats.org/markup-compatibility/2006">
              <mc:Choice xmlns:v="urn:schemas-microsoft-com:vml" Requires="v">
                <p:oleObj spid="_x0000_s28" name="" r:id="rId5" imgW="1181100" imgH="431800" progId="Equation.3">
                  <p:embed/>
                </p:oleObj>
              </mc:Choice>
              <mc:Fallback>
                <p:oleObj name="" r:id="rId5" imgW="1181100" imgH="431800" progId="Equation.3">
                  <p:embed/>
                  <p:pic>
                    <p:nvPicPr>
                      <p:cNvPr id="0" name="图片 27"/>
                      <p:cNvPicPr/>
                      <p:nvPr/>
                    </p:nvPicPr>
                    <p:blipFill>
                      <a:blip r:embed="rId6"/>
                      <a:stretch>
                        <a:fillRect/>
                      </a:stretch>
                    </p:blipFill>
                    <p:spPr>
                      <a:xfrm>
                        <a:off x="3719195" y="3368040"/>
                        <a:ext cx="2641600" cy="972185"/>
                      </a:xfrm>
                      <a:prstGeom prst="rect">
                        <a:avLst/>
                      </a:prstGeom>
                      <a:noFill/>
                      <a:ln w="38100">
                        <a:noFill/>
                        <a:miter/>
                      </a:ln>
                    </p:spPr>
                  </p:pic>
                </p:oleObj>
              </mc:Fallback>
            </mc:AlternateContent>
          </a:graphicData>
        </a:graphic>
      </p:graphicFrame>
      <p:graphicFrame>
        <p:nvGraphicFramePr>
          <p:cNvPr id="-2147481794" name="对象 -2147481795"/>
          <p:cNvGraphicFramePr>
            <a:graphicFrameLocks noChangeAspect="1"/>
          </p:cNvGraphicFramePr>
          <p:nvPr/>
        </p:nvGraphicFramePr>
        <p:xfrm>
          <a:off x="5524500" y="1931670"/>
          <a:ext cx="2220595" cy="464820"/>
        </p:xfrm>
        <a:graphic>
          <a:graphicData uri="http://schemas.openxmlformats.org/presentationml/2006/ole">
            <mc:AlternateContent xmlns:mc="http://schemas.openxmlformats.org/markup-compatibility/2006">
              <mc:Choice xmlns:v="urn:schemas-microsoft-com:vml" Requires="v">
                <p:oleObj spid="_x0000_s25" name="" r:id="rId7" imgW="1015365" imgH="215900" progId="Equation.3">
                  <p:embed/>
                </p:oleObj>
              </mc:Choice>
              <mc:Fallback>
                <p:oleObj name="" r:id="rId7" imgW="1015365" imgH="215900" progId="Equation.3">
                  <p:embed/>
                  <p:pic>
                    <p:nvPicPr>
                      <p:cNvPr id="0" name="图片 24"/>
                      <p:cNvPicPr/>
                      <p:nvPr/>
                    </p:nvPicPr>
                    <p:blipFill>
                      <a:blip r:embed="rId8"/>
                      <a:stretch>
                        <a:fillRect/>
                      </a:stretch>
                    </p:blipFill>
                    <p:spPr>
                      <a:xfrm>
                        <a:off x="5524500" y="1931670"/>
                        <a:ext cx="2220595" cy="464820"/>
                      </a:xfrm>
                      <a:prstGeom prst="rect">
                        <a:avLst/>
                      </a:prstGeom>
                      <a:noFill/>
                      <a:ln w="38100">
                        <a:noFill/>
                        <a:miter/>
                      </a:ln>
                    </p:spPr>
                  </p:pic>
                </p:oleObj>
              </mc:Fallback>
            </mc:AlternateContent>
          </a:graphicData>
        </a:graphic>
      </p:graphicFrame>
      <p:graphicFrame>
        <p:nvGraphicFramePr>
          <p:cNvPr id="-2147481793" name="对象 -2147481794"/>
          <p:cNvGraphicFramePr>
            <a:graphicFrameLocks noChangeAspect="1"/>
          </p:cNvGraphicFramePr>
          <p:nvPr/>
        </p:nvGraphicFramePr>
        <p:xfrm>
          <a:off x="8078470" y="1931670"/>
          <a:ext cx="1988820" cy="411480"/>
        </p:xfrm>
        <a:graphic>
          <a:graphicData uri="http://schemas.openxmlformats.org/presentationml/2006/ole">
            <mc:AlternateContent xmlns:mc="http://schemas.openxmlformats.org/markup-compatibility/2006">
              <mc:Choice xmlns:v="urn:schemas-microsoft-com:vml" Requires="v">
                <p:oleObj spid="_x0000_s29" name="" r:id="rId9" imgW="1040765" imgH="215900" progId="Equation.3">
                  <p:embed/>
                </p:oleObj>
              </mc:Choice>
              <mc:Fallback>
                <p:oleObj name="" r:id="rId9" imgW="1040765" imgH="215900" progId="Equation.3">
                  <p:embed/>
                  <p:pic>
                    <p:nvPicPr>
                      <p:cNvPr id="0" name="图片 28"/>
                      <p:cNvPicPr/>
                      <p:nvPr/>
                    </p:nvPicPr>
                    <p:blipFill>
                      <a:blip r:embed="rId10"/>
                      <a:stretch>
                        <a:fillRect/>
                      </a:stretch>
                    </p:blipFill>
                    <p:spPr>
                      <a:xfrm>
                        <a:off x="8078470" y="1931670"/>
                        <a:ext cx="1988820" cy="41148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943093"/>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3、变压器的负载运</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行</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（1）变流原理</a:t>
            </a: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9466580" cy="1210658"/>
            <a:chOff x="415234" y="-327275"/>
            <a:chExt cx="946658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861250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1508125" y="1739265"/>
            <a:ext cx="9040495" cy="299974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变压器未接负载之前，原边电流为  ，它在原边建立磁动势    ，在磁路中产生主磁通   。</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有负载时产生主磁通的合成磁动势应等于空载时产生主磁通的磁动势，即</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此式称为磁动势平衡方程式。</a:t>
            </a:r>
            <a:r>
              <a:rPr lang="zh-CN" altLang="en-US" dirty="0">
                <a:latin typeface="思源黑体 CN Light" panose="020B0300000000000000" pitchFamily="34" charset="-122"/>
                <a:ea typeface="思源黑体 CN Light" panose="020B0300000000000000" pitchFamily="34" charset="-122"/>
              </a:rPr>
              <a:t>有上式得</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或</a:t>
            </a:r>
            <a:endParaRPr lang="zh-CN" altLang="en-US" dirty="0">
              <a:latin typeface="思源黑体 CN Light" panose="020B0300000000000000" pitchFamily="34" charset="-122"/>
              <a:ea typeface="思源黑体 CN Light" panose="020B0300000000000000" pitchFamily="34" charset="-122"/>
            </a:endParaRPr>
          </a:p>
        </p:txBody>
      </p:sp>
      <p:graphicFrame>
        <p:nvGraphicFramePr>
          <p:cNvPr id="2" name="对象 -2147480231"/>
          <p:cNvGraphicFramePr>
            <a:graphicFrameLocks noChangeAspect="1"/>
          </p:cNvGraphicFramePr>
          <p:nvPr/>
        </p:nvGraphicFramePr>
        <p:xfrm>
          <a:off x="5034915" y="1753870"/>
          <a:ext cx="252730" cy="439420"/>
        </p:xfrm>
        <a:graphic>
          <a:graphicData uri="http://schemas.openxmlformats.org/presentationml/2006/ole">
            <mc:AlternateContent xmlns:mc="http://schemas.openxmlformats.org/markup-compatibility/2006">
              <mc:Choice xmlns:v="urn:schemas-microsoft-com:vml" Requires="v">
                <p:oleObj spid="_x0000_s4" name="" r:id="rId1" imgW="177800" imgH="316865" progId="Equation.DSMT4">
                  <p:embed/>
                </p:oleObj>
              </mc:Choice>
              <mc:Fallback>
                <p:oleObj name="" r:id="rId1" imgW="177800" imgH="316865" progId="Equation.DSMT4">
                  <p:embed/>
                  <p:pic>
                    <p:nvPicPr>
                      <p:cNvPr id="0" name="图片 3"/>
                      <p:cNvPicPr/>
                      <p:nvPr/>
                    </p:nvPicPr>
                    <p:blipFill>
                      <a:blip r:embed="rId2"/>
                      <a:stretch>
                        <a:fillRect/>
                      </a:stretch>
                    </p:blipFill>
                    <p:spPr>
                      <a:xfrm>
                        <a:off x="5034915" y="1753870"/>
                        <a:ext cx="252730" cy="439420"/>
                      </a:xfrm>
                      <a:prstGeom prst="rect">
                        <a:avLst/>
                      </a:prstGeom>
                      <a:noFill/>
                      <a:ln w="38100">
                        <a:noFill/>
                        <a:miter/>
                      </a:ln>
                    </p:spPr>
                  </p:pic>
                </p:oleObj>
              </mc:Fallback>
            </mc:AlternateContent>
          </a:graphicData>
        </a:graphic>
      </p:graphicFrame>
      <p:graphicFrame>
        <p:nvGraphicFramePr>
          <p:cNvPr id="5" name="对象 -2147481789"/>
          <p:cNvGraphicFramePr>
            <a:graphicFrameLocks noChangeAspect="1"/>
          </p:cNvGraphicFramePr>
          <p:nvPr/>
        </p:nvGraphicFramePr>
        <p:xfrm>
          <a:off x="7534275" y="1753870"/>
          <a:ext cx="471805" cy="439420"/>
        </p:xfrm>
        <a:graphic>
          <a:graphicData uri="http://schemas.openxmlformats.org/presentationml/2006/ole">
            <mc:AlternateContent xmlns:mc="http://schemas.openxmlformats.org/markup-compatibility/2006">
              <mc:Choice xmlns:v="urn:schemas-microsoft-com:vml" Requires="v">
                <p:oleObj spid="_x0000_s10" name="" r:id="rId3" imgW="342900" imgH="317500" progId="Equation.DSMT4">
                  <p:embed/>
                </p:oleObj>
              </mc:Choice>
              <mc:Fallback>
                <p:oleObj name="" r:id="rId3" imgW="342900" imgH="317500" progId="Equation.DSMT4">
                  <p:embed/>
                  <p:pic>
                    <p:nvPicPr>
                      <p:cNvPr id="0" name="图片 9"/>
                      <p:cNvPicPr/>
                      <p:nvPr/>
                    </p:nvPicPr>
                    <p:blipFill>
                      <a:blip r:embed="rId4"/>
                      <a:stretch>
                        <a:fillRect/>
                      </a:stretch>
                    </p:blipFill>
                    <p:spPr>
                      <a:xfrm>
                        <a:off x="7534275" y="1753870"/>
                        <a:ext cx="471805" cy="439420"/>
                      </a:xfrm>
                      <a:prstGeom prst="rect">
                        <a:avLst/>
                      </a:prstGeom>
                      <a:noFill/>
                      <a:ln w="38100">
                        <a:noFill/>
                        <a:miter/>
                      </a:ln>
                    </p:spPr>
                  </p:pic>
                </p:oleObj>
              </mc:Fallback>
            </mc:AlternateContent>
          </a:graphicData>
        </a:graphic>
      </p:graphicFrame>
      <p:graphicFrame>
        <p:nvGraphicFramePr>
          <p:cNvPr id="12" name="对象 -2147481788"/>
          <p:cNvGraphicFramePr>
            <a:graphicFrameLocks noChangeAspect="1"/>
          </p:cNvGraphicFramePr>
          <p:nvPr/>
        </p:nvGraphicFramePr>
        <p:xfrm>
          <a:off x="1804035" y="2250440"/>
          <a:ext cx="381635" cy="355600"/>
        </p:xfrm>
        <a:graphic>
          <a:graphicData uri="http://schemas.openxmlformats.org/presentationml/2006/ole">
            <mc:AlternateContent xmlns:mc="http://schemas.openxmlformats.org/markup-compatibility/2006">
              <mc:Choice xmlns:v="urn:schemas-microsoft-com:vml" Requires="v">
                <p:oleObj spid="_x0000_s13" name="" r:id="rId5" imgW="228600" imgH="215900" progId="Equation.3">
                  <p:embed/>
                </p:oleObj>
              </mc:Choice>
              <mc:Fallback>
                <p:oleObj name="" r:id="rId5" imgW="228600" imgH="215900" progId="Equation.3">
                  <p:embed/>
                  <p:pic>
                    <p:nvPicPr>
                      <p:cNvPr id="0" name="图片 11"/>
                      <p:cNvPicPr/>
                      <p:nvPr/>
                    </p:nvPicPr>
                    <p:blipFill>
                      <a:blip r:embed="rId6"/>
                      <a:stretch>
                        <a:fillRect/>
                      </a:stretch>
                    </p:blipFill>
                    <p:spPr>
                      <a:xfrm>
                        <a:off x="1804035" y="2250440"/>
                        <a:ext cx="381635" cy="355600"/>
                      </a:xfrm>
                      <a:prstGeom prst="rect">
                        <a:avLst/>
                      </a:prstGeom>
                      <a:noFill/>
                      <a:ln w="38100">
                        <a:noFill/>
                        <a:miter/>
                      </a:ln>
                    </p:spPr>
                  </p:pic>
                </p:oleObj>
              </mc:Fallback>
            </mc:AlternateContent>
          </a:graphicData>
        </a:graphic>
      </p:graphicFrame>
      <p:graphicFrame>
        <p:nvGraphicFramePr>
          <p:cNvPr id="14" name="对象 -2147481778"/>
          <p:cNvGraphicFramePr>
            <a:graphicFrameLocks noChangeAspect="1"/>
          </p:cNvGraphicFramePr>
          <p:nvPr/>
        </p:nvGraphicFramePr>
        <p:xfrm>
          <a:off x="5110480" y="2995930"/>
          <a:ext cx="1615440" cy="433070"/>
        </p:xfrm>
        <a:graphic>
          <a:graphicData uri="http://schemas.openxmlformats.org/presentationml/2006/ole">
            <mc:AlternateContent xmlns:mc="http://schemas.openxmlformats.org/markup-compatibility/2006">
              <mc:Choice xmlns:v="urn:schemas-microsoft-com:vml" Requires="v">
                <p:oleObj spid="_x0000_s15" name="" r:id="rId7" imgW="1167765" imgH="317500" progId="Equation.DSMT4">
                  <p:embed/>
                </p:oleObj>
              </mc:Choice>
              <mc:Fallback>
                <p:oleObj name="" r:id="rId7" imgW="1167765" imgH="317500" progId="Equation.DSMT4">
                  <p:embed/>
                  <p:pic>
                    <p:nvPicPr>
                      <p:cNvPr id="0" name="图片 12"/>
                      <p:cNvPicPr/>
                      <p:nvPr/>
                    </p:nvPicPr>
                    <p:blipFill>
                      <a:blip r:embed="rId8"/>
                      <a:stretch>
                        <a:fillRect/>
                      </a:stretch>
                    </p:blipFill>
                    <p:spPr>
                      <a:xfrm>
                        <a:off x="5110480" y="2995930"/>
                        <a:ext cx="1615440" cy="433070"/>
                      </a:xfrm>
                      <a:prstGeom prst="rect">
                        <a:avLst/>
                      </a:prstGeom>
                      <a:noFill/>
                      <a:ln w="38100">
                        <a:noFill/>
                        <a:miter/>
                      </a:ln>
                    </p:spPr>
                  </p:pic>
                </p:oleObj>
              </mc:Fallback>
            </mc:AlternateContent>
          </a:graphicData>
        </a:graphic>
      </p:graphicFrame>
      <p:graphicFrame>
        <p:nvGraphicFramePr>
          <p:cNvPr id="16" name="对象 -2147480230"/>
          <p:cNvGraphicFramePr>
            <a:graphicFrameLocks noChangeAspect="1"/>
          </p:cNvGraphicFramePr>
          <p:nvPr/>
        </p:nvGraphicFramePr>
        <p:xfrm>
          <a:off x="4816475" y="3769360"/>
          <a:ext cx="1985645" cy="440055"/>
        </p:xfrm>
        <a:graphic>
          <a:graphicData uri="http://schemas.openxmlformats.org/presentationml/2006/ole">
            <mc:AlternateContent xmlns:mc="http://schemas.openxmlformats.org/markup-compatibility/2006">
              <mc:Choice xmlns:v="urn:schemas-microsoft-com:vml" Requires="v">
                <p:oleObj spid="_x0000_s17" name="" r:id="rId9" imgW="1409065" imgH="317500" progId="Equation.DSMT4">
                  <p:embed/>
                </p:oleObj>
              </mc:Choice>
              <mc:Fallback>
                <p:oleObj name="" r:id="rId9" imgW="1409065" imgH="317500" progId="Equation.DSMT4">
                  <p:embed/>
                  <p:pic>
                    <p:nvPicPr>
                      <p:cNvPr id="0" name="图片 13"/>
                      <p:cNvPicPr/>
                      <p:nvPr/>
                    </p:nvPicPr>
                    <p:blipFill>
                      <a:blip r:embed="rId10"/>
                      <a:stretch>
                        <a:fillRect/>
                      </a:stretch>
                    </p:blipFill>
                    <p:spPr>
                      <a:xfrm>
                        <a:off x="4816475" y="3769360"/>
                        <a:ext cx="1985645" cy="440055"/>
                      </a:xfrm>
                      <a:prstGeom prst="rect">
                        <a:avLst/>
                      </a:prstGeom>
                      <a:noFill/>
                      <a:ln w="38100">
                        <a:noFill/>
                        <a:miter/>
                      </a:ln>
                    </p:spPr>
                  </p:pic>
                </p:oleObj>
              </mc:Fallback>
            </mc:AlternateContent>
          </a:graphicData>
        </a:graphic>
      </p:graphicFrame>
      <p:graphicFrame>
        <p:nvGraphicFramePr>
          <p:cNvPr id="18" name="对象 -2147481776"/>
          <p:cNvGraphicFramePr>
            <a:graphicFrameLocks noChangeAspect="1"/>
          </p:cNvGraphicFramePr>
          <p:nvPr/>
        </p:nvGraphicFramePr>
        <p:xfrm>
          <a:off x="4822190" y="4184015"/>
          <a:ext cx="2378075" cy="652145"/>
        </p:xfrm>
        <a:graphic>
          <a:graphicData uri="http://schemas.openxmlformats.org/presentationml/2006/ole">
            <mc:AlternateContent xmlns:mc="http://schemas.openxmlformats.org/markup-compatibility/2006">
              <mc:Choice xmlns:v="urn:schemas-microsoft-com:vml" Requires="v">
                <p:oleObj spid="_x0000_s19" name="" r:id="rId11" imgW="1638300" imgH="444500" progId="Equation.3">
                  <p:embed/>
                </p:oleObj>
              </mc:Choice>
              <mc:Fallback>
                <p:oleObj name="" r:id="rId11" imgW="1638300" imgH="444500" progId="Equation.3">
                  <p:embed/>
                  <p:pic>
                    <p:nvPicPr>
                      <p:cNvPr id="0" name="图片 14"/>
                      <p:cNvPicPr/>
                      <p:nvPr/>
                    </p:nvPicPr>
                    <p:blipFill>
                      <a:blip r:embed="rId12"/>
                      <a:stretch>
                        <a:fillRect/>
                      </a:stretch>
                    </p:blipFill>
                    <p:spPr>
                      <a:xfrm>
                        <a:off x="4822190" y="4184015"/>
                        <a:ext cx="2378075" cy="652145"/>
                      </a:xfrm>
                      <a:prstGeom prst="rect">
                        <a:avLst/>
                      </a:prstGeom>
                      <a:noFill/>
                      <a:ln w="38100">
                        <a:noFill/>
                        <a:miter/>
                      </a:ln>
                    </p:spPr>
                  </p:pic>
                </p:oleObj>
              </mc:Fallback>
            </mc:AlternateContent>
          </a:graphicData>
        </a:graphic>
      </p:graphicFrame>
      <p:sp>
        <p:nvSpPr>
          <p:cNvPr id="20" name="文本框 19"/>
          <p:cNvSpPr txBox="1"/>
          <p:nvPr/>
        </p:nvSpPr>
        <p:spPr>
          <a:xfrm>
            <a:off x="1508125" y="5037455"/>
            <a:ext cx="9041130" cy="922020"/>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在额定负载下，励磁电流  很小，为原边额定电流的2%~10%，当讨论原、副边电流的数量关系时，可将  忽略不计，于是有</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1" name="对象 -2147481771"/>
          <p:cNvGraphicFramePr>
            <a:graphicFrameLocks noChangeAspect="1"/>
          </p:cNvGraphicFramePr>
          <p:nvPr/>
        </p:nvGraphicFramePr>
        <p:xfrm>
          <a:off x="4120515" y="5037455"/>
          <a:ext cx="273685" cy="485775"/>
        </p:xfrm>
        <a:graphic>
          <a:graphicData uri="http://schemas.openxmlformats.org/presentationml/2006/ole">
            <mc:AlternateContent xmlns:mc="http://schemas.openxmlformats.org/markup-compatibility/2006">
              <mc:Choice xmlns:v="urn:schemas-microsoft-com:vml" Requires="v">
                <p:oleObj spid="_x0000_s22" name="" r:id="rId13" imgW="177800" imgH="317500" progId="Equation.3">
                  <p:embed/>
                </p:oleObj>
              </mc:Choice>
              <mc:Fallback>
                <p:oleObj name="" r:id="rId13" imgW="177800" imgH="317500" progId="Equation.3">
                  <p:embed/>
                  <p:pic>
                    <p:nvPicPr>
                      <p:cNvPr id="0" name="图片 16"/>
                      <p:cNvPicPr/>
                      <p:nvPr/>
                    </p:nvPicPr>
                    <p:blipFill>
                      <a:blip r:embed="rId14"/>
                      <a:stretch>
                        <a:fillRect/>
                      </a:stretch>
                    </p:blipFill>
                    <p:spPr>
                      <a:xfrm>
                        <a:off x="4120515" y="5037455"/>
                        <a:ext cx="273685" cy="485775"/>
                      </a:xfrm>
                      <a:prstGeom prst="rect">
                        <a:avLst/>
                      </a:prstGeom>
                      <a:noFill/>
                      <a:ln w="38100">
                        <a:noFill/>
                        <a:miter/>
                      </a:ln>
                    </p:spPr>
                  </p:pic>
                </p:oleObj>
              </mc:Fallback>
            </mc:AlternateContent>
          </a:graphicData>
        </a:graphic>
      </p:graphicFrame>
      <p:graphicFrame>
        <p:nvGraphicFramePr>
          <p:cNvPr id="23" name="对象 -2147481770"/>
          <p:cNvGraphicFramePr>
            <a:graphicFrameLocks noChangeAspect="1"/>
          </p:cNvGraphicFramePr>
          <p:nvPr/>
        </p:nvGraphicFramePr>
        <p:xfrm>
          <a:off x="3190240" y="5473065"/>
          <a:ext cx="263525" cy="467360"/>
        </p:xfrm>
        <a:graphic>
          <a:graphicData uri="http://schemas.openxmlformats.org/presentationml/2006/ole">
            <mc:AlternateContent xmlns:mc="http://schemas.openxmlformats.org/markup-compatibility/2006">
              <mc:Choice xmlns:v="urn:schemas-microsoft-com:vml" Requires="v">
                <p:oleObj spid="_x0000_s24" name="" r:id="rId15" imgW="177800" imgH="317500" progId="Equation.3">
                  <p:embed/>
                </p:oleObj>
              </mc:Choice>
              <mc:Fallback>
                <p:oleObj name="" r:id="rId15" imgW="177800" imgH="317500" progId="Equation.3">
                  <p:embed/>
                  <p:pic>
                    <p:nvPicPr>
                      <p:cNvPr id="0" name="图片 17"/>
                      <p:cNvPicPr/>
                      <p:nvPr/>
                    </p:nvPicPr>
                    <p:blipFill>
                      <a:blip r:embed="rId14"/>
                      <a:stretch>
                        <a:fillRect/>
                      </a:stretch>
                    </p:blipFill>
                    <p:spPr>
                      <a:xfrm>
                        <a:off x="3190240" y="5473065"/>
                        <a:ext cx="263525" cy="467360"/>
                      </a:xfrm>
                      <a:prstGeom prst="rect">
                        <a:avLst/>
                      </a:prstGeom>
                      <a:noFill/>
                      <a:ln w="38100">
                        <a:noFill/>
                        <a:miter/>
                      </a:ln>
                    </p:spPr>
                  </p:pic>
                </p:oleObj>
              </mc:Fallback>
            </mc:AlternateContent>
          </a:graphicData>
        </a:graphic>
      </p:graphicFrame>
      <p:graphicFrame>
        <p:nvGraphicFramePr>
          <p:cNvPr id="25" name="对象 -2147480229"/>
          <p:cNvGraphicFramePr>
            <a:graphicFrameLocks noChangeAspect="1"/>
          </p:cNvGraphicFramePr>
          <p:nvPr/>
        </p:nvGraphicFramePr>
        <p:xfrm>
          <a:off x="5287645" y="6014085"/>
          <a:ext cx="1083310" cy="605155"/>
        </p:xfrm>
        <a:graphic>
          <a:graphicData uri="http://schemas.openxmlformats.org/presentationml/2006/ole">
            <mc:AlternateContent xmlns:mc="http://schemas.openxmlformats.org/markup-compatibility/2006">
              <mc:Choice xmlns:v="urn:schemas-microsoft-com:vml" Requires="v">
                <p:oleObj spid="_x0000_s26" name="" r:id="rId16" imgW="774700" imgH="431800" progId="Equation.3">
                  <p:embed/>
                </p:oleObj>
              </mc:Choice>
              <mc:Fallback>
                <p:oleObj name="" r:id="rId16" imgW="774700" imgH="431800" progId="Equation.3">
                  <p:embed/>
                  <p:pic>
                    <p:nvPicPr>
                      <p:cNvPr id="0" name="图片 18"/>
                      <p:cNvPicPr/>
                      <p:nvPr/>
                    </p:nvPicPr>
                    <p:blipFill>
                      <a:blip r:embed="rId17"/>
                      <a:stretch>
                        <a:fillRect/>
                      </a:stretch>
                    </p:blipFill>
                    <p:spPr>
                      <a:xfrm>
                        <a:off x="5287645" y="6014085"/>
                        <a:ext cx="1083310" cy="60515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943093"/>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3、变压器的负载运行</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（2）阻抗变换原理</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9466580" cy="1640840"/>
            <a:chOff x="415234" y="-327275"/>
            <a:chExt cx="9466580" cy="1640840"/>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8612505" cy="953135"/>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一、变压器的基本构造及工作原理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7" name="文本框 26"/>
          <p:cNvSpPr txBox="1"/>
          <p:nvPr/>
        </p:nvSpPr>
        <p:spPr>
          <a:xfrm>
            <a:off x="1145540" y="1864995"/>
            <a:ext cx="10033635" cy="1337945"/>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在电子技术中，总是希望负载能获得最大功率，而负载获得最大功率的条件是负载电阻等于信号源内阻，即阻抗匹配。但实际工作中，负载阻抗与信号源内阻往往不相等，通常都是利用变压器来完成阻抗匹配的任务。</a:t>
            </a:r>
            <a:endParaRPr lang="zh-CN" altLang="en-US"/>
          </a:p>
        </p:txBody>
      </p:sp>
      <p:pic>
        <p:nvPicPr>
          <p:cNvPr id="166" name="图片 20" descr="4.18.jpg"/>
          <p:cNvPicPr>
            <a:picLocks noChangeAspect="1"/>
          </p:cNvPicPr>
          <p:nvPr/>
        </p:nvPicPr>
        <p:blipFill>
          <a:blip r:embed="rId1"/>
          <a:stretch>
            <a:fillRect/>
          </a:stretch>
        </p:blipFill>
        <p:spPr>
          <a:xfrm>
            <a:off x="4728845" y="2893695"/>
            <a:ext cx="2507615" cy="1216660"/>
          </a:xfrm>
          <a:prstGeom prst="rect">
            <a:avLst/>
          </a:prstGeom>
          <a:noFill/>
          <a:ln>
            <a:noFill/>
          </a:ln>
        </p:spPr>
      </p:pic>
      <p:sp>
        <p:nvSpPr>
          <p:cNvPr id="29" name="文本框 28"/>
          <p:cNvSpPr txBox="1"/>
          <p:nvPr/>
        </p:nvSpPr>
        <p:spPr>
          <a:xfrm>
            <a:off x="1306195" y="4022090"/>
            <a:ext cx="9872980" cy="2776855"/>
          </a:xfrm>
          <a:prstGeom prst="rect">
            <a:avLst/>
          </a:prstGeom>
          <a:noFill/>
        </p:spPr>
        <p:txBody>
          <a:bodyPr wrap="square" rtlCol="0">
            <a:spAutoFit/>
          </a:bodyPr>
          <a:p>
            <a:pPr>
              <a:lnSpc>
                <a:spcPct val="150000"/>
              </a:lnSpc>
            </a:pPr>
            <a:r>
              <a:rPr lang="en-US" altLang="zh-CN" dirty="0">
                <a:latin typeface="思源黑体 CN Light" panose="020B0300000000000000" pitchFamily="34" charset="-122"/>
                <a:ea typeface="思源黑体 CN Light" panose="020B0300000000000000" pitchFamily="34" charset="-122"/>
              </a:rPr>
              <a:t>图（a）是变压器电路，设图（b）是它的等效电路，则  称为变压器的等效负载阻抗。下面，讨论  和  的关系。</a:t>
            </a:r>
            <a:endParaRPr lang="en-US" altLang="zh-CN" dirty="0">
              <a:latin typeface="思源黑体 CN Light" panose="020B0300000000000000" pitchFamily="34" charset="-122"/>
              <a:ea typeface="思源黑体 CN Light" panose="020B0300000000000000" pitchFamily="34" charset="-122"/>
            </a:endParaRPr>
          </a:p>
          <a:p>
            <a:pPr>
              <a:lnSpc>
                <a:spcPct val="150000"/>
              </a:lnSpc>
            </a:pPr>
            <a:r>
              <a:rPr lang="en-US" altLang="zh-CN" dirty="0">
                <a:latin typeface="思源黑体 CN Light" panose="020B0300000000000000" pitchFamily="34" charset="-122"/>
                <a:ea typeface="思源黑体 CN Light" panose="020B0300000000000000" pitchFamily="34" charset="-122"/>
              </a:rPr>
              <a:t>显然，由图（b）可知：</a:t>
            </a:r>
            <a:endParaRPr lang="en-US" altLang="zh-CN" dirty="0">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lang="en-US" altLang="zh-CN" dirty="0">
                <a:latin typeface="思源黑体 CN Light" panose="020B0300000000000000" pitchFamily="34" charset="-122"/>
                <a:ea typeface="思源黑体 CN Light" panose="020B0300000000000000" pitchFamily="34" charset="-122"/>
              </a:rPr>
              <a:t>在图（a）电路中：</a:t>
            </a:r>
            <a:endParaRPr lang="en-US" altLang="zh-CN" dirty="0">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endParaRPr lang="en-US" altLang="zh-CN" dirty="0">
              <a:latin typeface="思源黑体 CN Light" panose="020B0300000000000000" pitchFamily="34" charset="-122"/>
              <a:ea typeface="思源黑体 CN Light" panose="020B0300000000000000" pitchFamily="34" charset="-122"/>
            </a:endParaRPr>
          </a:p>
          <a:p>
            <a:pPr>
              <a:lnSpc>
                <a:spcPct val="130000"/>
              </a:lnSpc>
              <a:spcBef>
                <a:spcPts val="0"/>
              </a:spcBef>
              <a:spcAft>
                <a:spcPts val="0"/>
              </a:spcAft>
            </a:pPr>
            <a:r>
              <a:rPr lang="en-US" altLang="zh-CN" dirty="0">
                <a:latin typeface="思源黑体 CN Light" panose="020B0300000000000000" pitchFamily="34" charset="-122"/>
                <a:ea typeface="思源黑体 CN Light" panose="020B0300000000000000" pitchFamily="34" charset="-122"/>
              </a:rPr>
              <a:t>可见，经过变压器变换以后，相当于将负载的阻抗增加了k</a:t>
            </a:r>
            <a:r>
              <a:rPr lang="en-US" altLang="zh-CN" baseline="30000" dirty="0">
                <a:latin typeface="思源黑体 CN Light" panose="020B0300000000000000" pitchFamily="34" charset="-122"/>
                <a:ea typeface="思源黑体 CN Light" panose="020B0300000000000000" pitchFamily="34" charset="-122"/>
              </a:rPr>
              <a:t>2</a:t>
            </a:r>
            <a:r>
              <a:rPr lang="en-US" altLang="zh-CN" dirty="0">
                <a:latin typeface="思源黑体 CN Light" panose="020B0300000000000000" pitchFamily="34" charset="-122"/>
                <a:ea typeface="思源黑体 CN Light" panose="020B0300000000000000" pitchFamily="34" charset="-122"/>
              </a:rPr>
              <a:t>倍。改变k，可使负载阻抗正好等于电源的内阻抗，从而达到功率“匹配”。</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 name="对象 -2147481765"/>
          <p:cNvGraphicFramePr>
            <a:graphicFrameLocks noChangeAspect="1"/>
          </p:cNvGraphicFramePr>
          <p:nvPr/>
        </p:nvGraphicFramePr>
        <p:xfrm>
          <a:off x="6863715" y="4110355"/>
          <a:ext cx="294640" cy="322580"/>
        </p:xfrm>
        <a:graphic>
          <a:graphicData uri="http://schemas.openxmlformats.org/presentationml/2006/ole">
            <mc:AlternateContent xmlns:mc="http://schemas.openxmlformats.org/markup-compatibility/2006">
              <mc:Choice xmlns:v="urn:schemas-microsoft-com:vml" Requires="v">
                <p:oleObj spid="_x0000_s3076" name="" r:id="rId2" imgW="177800" imgH="190500" progId="Equation.3">
                  <p:embed/>
                </p:oleObj>
              </mc:Choice>
              <mc:Fallback>
                <p:oleObj name="" r:id="rId2" imgW="177800" imgH="190500" progId="Equation.3">
                  <p:embed/>
                  <p:pic>
                    <p:nvPicPr>
                      <p:cNvPr id="0" name="图片 3075"/>
                      <p:cNvPicPr/>
                      <p:nvPr/>
                    </p:nvPicPr>
                    <p:blipFill>
                      <a:blip r:embed="rId3"/>
                      <a:stretch>
                        <a:fillRect/>
                      </a:stretch>
                    </p:blipFill>
                    <p:spPr>
                      <a:xfrm>
                        <a:off x="6863715" y="4110355"/>
                        <a:ext cx="294640" cy="322580"/>
                      </a:xfrm>
                      <a:prstGeom prst="rect">
                        <a:avLst/>
                      </a:prstGeom>
                      <a:noFill/>
                      <a:ln w="38100">
                        <a:noFill/>
                        <a:miter/>
                      </a:ln>
                    </p:spPr>
                  </p:pic>
                </p:oleObj>
              </mc:Fallback>
            </mc:AlternateContent>
          </a:graphicData>
        </a:graphic>
      </p:graphicFrame>
      <p:graphicFrame>
        <p:nvGraphicFramePr>
          <p:cNvPr id="30" name="对象 -2147481765"/>
          <p:cNvGraphicFramePr>
            <a:graphicFrameLocks noChangeAspect="1"/>
          </p:cNvGraphicFramePr>
          <p:nvPr/>
        </p:nvGraphicFramePr>
        <p:xfrm>
          <a:off x="1593850" y="4591685"/>
          <a:ext cx="294640" cy="322580"/>
        </p:xfrm>
        <a:graphic>
          <a:graphicData uri="http://schemas.openxmlformats.org/presentationml/2006/ole">
            <mc:AlternateContent xmlns:mc="http://schemas.openxmlformats.org/markup-compatibility/2006">
              <mc:Choice xmlns:v="urn:schemas-microsoft-com:vml" Requires="v">
                <p:oleObj spid="_x0000_s31" name="" r:id="rId4" imgW="177800" imgH="190500" progId="Equation.3">
                  <p:embed/>
                </p:oleObj>
              </mc:Choice>
              <mc:Fallback>
                <p:oleObj name="" r:id="rId4" imgW="177800" imgH="190500" progId="Equation.3">
                  <p:embed/>
                  <p:pic>
                    <p:nvPicPr>
                      <p:cNvPr id="0" name="图片 3075"/>
                      <p:cNvPicPr/>
                      <p:nvPr/>
                    </p:nvPicPr>
                    <p:blipFill>
                      <a:blip r:embed="rId3"/>
                      <a:stretch>
                        <a:fillRect/>
                      </a:stretch>
                    </p:blipFill>
                    <p:spPr>
                      <a:xfrm>
                        <a:off x="1593850" y="4591685"/>
                        <a:ext cx="294640" cy="322580"/>
                      </a:xfrm>
                      <a:prstGeom prst="rect">
                        <a:avLst/>
                      </a:prstGeom>
                      <a:noFill/>
                      <a:ln w="38100">
                        <a:noFill/>
                        <a:miter/>
                      </a:ln>
                    </p:spPr>
                  </p:pic>
                </p:oleObj>
              </mc:Fallback>
            </mc:AlternateContent>
          </a:graphicData>
        </a:graphic>
      </p:graphicFrame>
      <p:graphicFrame>
        <p:nvGraphicFramePr>
          <p:cNvPr id="3" name="对象 -2147481763"/>
          <p:cNvGraphicFramePr>
            <a:graphicFrameLocks noChangeAspect="1"/>
          </p:cNvGraphicFramePr>
          <p:nvPr/>
        </p:nvGraphicFramePr>
        <p:xfrm>
          <a:off x="2052320" y="4653915"/>
          <a:ext cx="241300" cy="260350"/>
        </p:xfrm>
        <a:graphic>
          <a:graphicData uri="http://schemas.openxmlformats.org/presentationml/2006/ole">
            <mc:AlternateContent xmlns:mc="http://schemas.openxmlformats.org/markup-compatibility/2006">
              <mc:Choice xmlns:v="urn:schemas-microsoft-com:vml" Requires="v">
                <p:oleObj spid="_x0000_s32" name="" r:id="rId5" imgW="152400" imgH="165100" progId="Equation.3">
                  <p:embed/>
                </p:oleObj>
              </mc:Choice>
              <mc:Fallback>
                <p:oleObj name="" r:id="rId5" imgW="152400" imgH="165100" progId="Equation.3">
                  <p:embed/>
                  <p:pic>
                    <p:nvPicPr>
                      <p:cNvPr id="0" name="图片 31"/>
                      <p:cNvPicPr/>
                      <p:nvPr/>
                    </p:nvPicPr>
                    <p:blipFill>
                      <a:blip r:embed="rId6"/>
                      <a:stretch>
                        <a:fillRect/>
                      </a:stretch>
                    </p:blipFill>
                    <p:spPr>
                      <a:xfrm>
                        <a:off x="2052320" y="4653915"/>
                        <a:ext cx="241300" cy="260350"/>
                      </a:xfrm>
                      <a:prstGeom prst="rect">
                        <a:avLst/>
                      </a:prstGeom>
                      <a:noFill/>
                      <a:ln w="38100">
                        <a:noFill/>
                        <a:miter/>
                      </a:ln>
                    </p:spPr>
                  </p:pic>
                </p:oleObj>
              </mc:Fallback>
            </mc:AlternateContent>
          </a:graphicData>
        </a:graphic>
      </p:graphicFrame>
      <p:graphicFrame>
        <p:nvGraphicFramePr>
          <p:cNvPr id="4" name="对象 -2147481762"/>
          <p:cNvGraphicFramePr>
            <a:graphicFrameLocks noChangeAspect="1"/>
          </p:cNvGraphicFramePr>
          <p:nvPr/>
        </p:nvGraphicFramePr>
        <p:xfrm>
          <a:off x="4508500" y="4756785"/>
          <a:ext cx="848360" cy="659765"/>
        </p:xfrm>
        <a:graphic>
          <a:graphicData uri="http://schemas.openxmlformats.org/presentationml/2006/ole">
            <mc:AlternateContent xmlns:mc="http://schemas.openxmlformats.org/markup-compatibility/2006">
              <mc:Choice xmlns:v="urn:schemas-microsoft-com:vml" Requires="v">
                <p:oleObj spid="_x0000_s33" name="" r:id="rId7" imgW="558800" imgH="431800" progId="Equation.3">
                  <p:embed/>
                </p:oleObj>
              </mc:Choice>
              <mc:Fallback>
                <p:oleObj name="" r:id="rId7" imgW="558800" imgH="431800" progId="Equation.3">
                  <p:embed/>
                  <p:pic>
                    <p:nvPicPr>
                      <p:cNvPr id="0" name="图片 32"/>
                      <p:cNvPicPr/>
                      <p:nvPr/>
                    </p:nvPicPr>
                    <p:blipFill>
                      <a:blip r:embed="rId8"/>
                      <a:stretch>
                        <a:fillRect/>
                      </a:stretch>
                    </p:blipFill>
                    <p:spPr>
                      <a:xfrm>
                        <a:off x="4508500" y="4756785"/>
                        <a:ext cx="848360" cy="659765"/>
                      </a:xfrm>
                      <a:prstGeom prst="rect">
                        <a:avLst/>
                      </a:prstGeom>
                      <a:noFill/>
                      <a:ln w="38100">
                        <a:noFill/>
                        <a:miter/>
                      </a:ln>
                    </p:spPr>
                  </p:pic>
                </p:oleObj>
              </mc:Fallback>
            </mc:AlternateContent>
          </a:graphicData>
        </a:graphic>
      </p:graphicFrame>
      <p:graphicFrame>
        <p:nvGraphicFramePr>
          <p:cNvPr id="5" name="对象 -2147481761"/>
          <p:cNvGraphicFramePr>
            <a:graphicFrameLocks noChangeAspect="1"/>
          </p:cNvGraphicFramePr>
          <p:nvPr/>
        </p:nvGraphicFramePr>
        <p:xfrm>
          <a:off x="3930015" y="5396230"/>
          <a:ext cx="2693670" cy="553720"/>
        </p:xfrm>
        <a:graphic>
          <a:graphicData uri="http://schemas.openxmlformats.org/presentationml/2006/ole">
            <mc:AlternateContent xmlns:mc="http://schemas.openxmlformats.org/markup-compatibility/2006">
              <mc:Choice xmlns:v="urn:schemas-microsoft-com:vml" Requires="v">
                <p:oleObj spid="_x0000_s34" name="" r:id="rId9" imgW="2095500" imgH="431800" progId="Equation.3">
                  <p:embed/>
                </p:oleObj>
              </mc:Choice>
              <mc:Fallback>
                <p:oleObj name="" r:id="rId9" imgW="2095500" imgH="431800" progId="Equation.3">
                  <p:embed/>
                  <p:pic>
                    <p:nvPicPr>
                      <p:cNvPr id="0" name="图片 33"/>
                      <p:cNvPicPr/>
                      <p:nvPr/>
                    </p:nvPicPr>
                    <p:blipFill>
                      <a:blip r:embed="rId10"/>
                      <a:stretch>
                        <a:fillRect/>
                      </a:stretch>
                    </p:blipFill>
                    <p:spPr>
                      <a:xfrm>
                        <a:off x="3930015" y="5396230"/>
                        <a:ext cx="2693670" cy="55372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ISPRING_PRESENTATION_TITLE" val="oo"/>
  <p:tag name="commondata" val="eyJoZGlkIjoiMjQ1MzA4MDgxZTYyNTI3ZWE4MzgwNmM0OTg1MTk3Nm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2337</Words>
  <Application>WPS 演示</Application>
  <PresentationFormat>宽屏</PresentationFormat>
  <Paragraphs>141</Paragraphs>
  <Slides>15</Slides>
  <Notes>26</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45</vt:i4>
      </vt:variant>
      <vt:variant>
        <vt:lpstr>幻灯片标题</vt:lpstr>
      </vt:variant>
      <vt:variant>
        <vt:i4>15</vt:i4>
      </vt:variant>
    </vt:vector>
  </HeadingPairs>
  <TitlesOfParts>
    <vt:vector size="75" baseType="lpstr">
      <vt:lpstr>Arial</vt:lpstr>
      <vt:lpstr>宋体</vt:lpstr>
      <vt:lpstr>Wingdings</vt:lpstr>
      <vt:lpstr>思源黑体 CN Normal</vt:lpstr>
      <vt:lpstr>黑体</vt:lpstr>
      <vt:lpstr>思源黑体 CN Light</vt:lpstr>
      <vt:lpstr>思源黑体 CN Medium</vt:lpstr>
      <vt:lpstr>E-BZ</vt:lpstr>
      <vt:lpstr>等线</vt:lpstr>
      <vt:lpstr>微软雅黑</vt:lpstr>
      <vt:lpstr>Arial Unicode MS</vt:lpstr>
      <vt:lpstr>等线 Light</vt:lpstr>
      <vt:lpstr>Calibri</vt:lpstr>
      <vt:lpstr>Segoe Print</vt:lpstr>
      <vt:lpstr>Office 主题​​</vt:lpstr>
      <vt:lpstr>Equation.3</vt:lpstr>
      <vt:lpstr>Equation.DSMT4</vt:lpstr>
      <vt:lpstr>Equation.DSMT4</vt:lpstr>
      <vt:lpstr>Equation.3</vt:lpstr>
      <vt:lpstr>Equation.DSMT4</vt:lpstr>
      <vt:lpstr>Equation.DSMT4</vt:lpstr>
      <vt:lpstr>Equation.3</vt:lpstr>
      <vt:lpstr>Equation.3</vt:lpstr>
      <vt:lpstr>Equation.3</vt:lpstr>
      <vt:lpstr>Equation.3</vt:lpstr>
      <vt:lpstr>Equation.3</vt:lpstr>
      <vt:lpstr>Equation.3</vt:lpstr>
      <vt:lpstr>Equation.3</vt:lpstr>
      <vt:lpstr>Equation.3</vt:lpstr>
      <vt:lpstr>Equation.3</vt:lpstr>
      <vt:lpstr>Equation.3</vt:lpstr>
      <vt:lpstr>Equation.DSMT4</vt:lpstr>
      <vt:lpstr>Equation.DSMT4</vt:lpstr>
      <vt:lpstr>Equation.DSMT4</vt:lpstr>
      <vt:lpstr>Equation.DSMT4</vt:lpstr>
      <vt:lpstr>Equation.DSMT4</vt:lpstr>
      <vt:lpstr>Equation.3</vt:lpstr>
      <vt:lpstr>Equation.3</vt:lpstr>
      <vt:lpstr>Equation.DSMT4</vt:lpstr>
      <vt:lpstr>Equation.3</vt:lpstr>
      <vt:lpstr>Equation.3</vt:lpstr>
      <vt:lpstr>Equation.3</vt:lpstr>
      <vt:lpstr>Equation.DSMT4</vt:lpstr>
      <vt:lpstr>Equation.DSMT4</vt:lpstr>
      <vt:lpstr>Equation.3</vt:lpstr>
      <vt:lpstr>Equation.DSMT4</vt:lpstr>
      <vt:lpstr>Equation.3</vt:lpstr>
      <vt:lpstr>Equation.DSMT4</vt:lpstr>
      <vt:lpstr>Equation.3</vt:lpstr>
      <vt:lpstr>Equation.DSMT4</vt:lpstr>
      <vt:lpstr>Equation.DSMT4</vt:lpstr>
      <vt:lpstr>Equation.DSMT4</vt:lpstr>
      <vt:lpstr>Equation.DSMT4</vt:lpstr>
      <vt:lpstr>Equation.DSMT4</vt:lpstr>
      <vt:lpstr>Equation.DSMT4</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361</cp:revision>
  <dcterms:created xsi:type="dcterms:W3CDTF">2019-10-12T02:28:00Z</dcterms:created>
  <dcterms:modified xsi:type="dcterms:W3CDTF">2024-09-05T02:05:46Z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C419ABC3570548BE979530E192B4CA0A_13</vt:lpwstr>
  </property>
  <property fmtid="{D5CDD505-2E9C-101B-9397-08002B2CF9AE}" pid="3" name="KSOProductBuildVer">
    <vt:lpwstr>2052-12.1.0.17857</vt:lpwstr>
  </property>
</Properties>
</file>