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88" r:id="rId3"/>
    <p:sldId id="257" r:id="rId5"/>
    <p:sldId id="333" r:id="rId6"/>
    <p:sldId id="334" r:id="rId7"/>
    <p:sldId id="267" r:id="rId8"/>
    <p:sldId id="265" r:id="rId9"/>
    <p:sldId id="336" r:id="rId10"/>
    <p:sldId id="299" r:id="rId11"/>
    <p:sldId id="368" r:id="rId12"/>
    <p:sldId id="337" r:id="rId13"/>
    <p:sldId id="338" r:id="rId14"/>
    <p:sldId id="339" r:id="rId15"/>
    <p:sldId id="340" r:id="rId16"/>
    <p:sldId id="341" r:id="rId17"/>
    <p:sldId id="354" r:id="rId18"/>
    <p:sldId id="355" r:id="rId19"/>
    <p:sldId id="289" r:id="rId20"/>
  </p:sldIdLst>
  <p:sldSz cx="12192000" cy="6858000"/>
  <p:notesSz cx="6858000" cy="9144000"/>
  <p:custDataLst>
    <p:tags r:id="rId2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E79"/>
    <a:srgbClr val="F65C3F"/>
    <a:srgbClr val="FB2B61"/>
    <a:srgbClr val="F2F2F2"/>
    <a:srgbClr val="5C33D9"/>
    <a:srgbClr val="128EEF"/>
    <a:srgbClr val="24AF9B"/>
    <a:srgbClr val="4AB3D4"/>
    <a:srgbClr val="2F364B"/>
    <a:srgbClr val="6767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509" autoAdjust="0"/>
    <p:restoredTop sz="96318" autoAdjust="0"/>
  </p:normalViewPr>
  <p:slideViewPr>
    <p:cSldViewPr snapToGrid="0">
      <p:cViewPr>
        <p:scale>
          <a:sx n="75" d="100"/>
          <a:sy n="75" d="100"/>
        </p:scale>
        <p:origin x="537" y="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4" Type="http://schemas.openxmlformats.org/officeDocument/2006/relationships/tags" Target="tags/tag7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BCBB2E-48DC-49CA-8E72-BE7599524D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B25B89-6052-41D9-A908-A6BE7E761BF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B25B89-6052-41D9-A908-A6BE7E761B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B25B89-6052-41D9-A908-A6BE7E761B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B25B89-6052-41D9-A908-A6BE7E761B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B25B89-6052-41D9-A908-A6BE7E761B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B25B89-6052-41D9-A908-A6BE7E761B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B25B89-6052-41D9-A908-A6BE7E761B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B25B89-6052-41D9-A908-A6BE7E761B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B25B89-6052-41D9-A908-A6BE7E761B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B25B89-6052-41D9-A908-A6BE7E761B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B25B89-6052-41D9-A908-A6BE7E761B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B25B89-6052-41D9-A908-A6BE7E761B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B25B89-6052-41D9-A908-A6BE7E761B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B25B89-6052-41D9-A908-A6BE7E761B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B25B89-6052-41D9-A908-A6BE7E761B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B25B89-6052-41D9-A908-A6BE7E761B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B25B89-6052-41D9-A908-A6BE7E761B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B25B89-6052-41D9-A908-A6BE7E761B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FF752-093A-47B5-9666-7DC80AC766F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FFDA4-7F78-489C-AB5B-DFB65100089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FF752-093A-47B5-9666-7DC80AC766F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FFDA4-7F78-489C-AB5B-DFB65100089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FF752-093A-47B5-9666-7DC80AC766F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FFDA4-7F78-489C-AB5B-DFB65100089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FF752-093A-47B5-9666-7DC80AC766F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FFDA4-7F78-489C-AB5B-DFB65100089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FF752-093A-47B5-9666-7DC80AC766F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FFDA4-7F78-489C-AB5B-DFB65100089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FF752-093A-47B5-9666-7DC80AC766F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FFDA4-7F78-489C-AB5B-DFB65100089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FF752-093A-47B5-9666-7DC80AC766F8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FFDA4-7F78-489C-AB5B-DFB65100089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FF752-093A-47B5-9666-7DC80AC766F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FFDA4-7F78-489C-AB5B-DFB65100089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FF752-093A-47B5-9666-7DC80AC766F8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FFDA4-7F78-489C-AB5B-DFB65100089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FF752-093A-47B5-9666-7DC80AC766F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FFDA4-7F78-489C-AB5B-DFB65100089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FF752-093A-47B5-9666-7DC80AC766F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FFDA4-7F78-489C-AB5B-DFB65100089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4FF752-093A-47B5-9666-7DC80AC766F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5FFDA4-7F78-489C-AB5B-DFB65100089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0.xml"/><Relationship Id="rId4" Type="http://schemas.openxmlformats.org/officeDocument/2006/relationships/vmlDrawing" Target="../drawings/vmlDrawing2.v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wmf"/><Relationship Id="rId1" Type="http://schemas.openxmlformats.org/officeDocument/2006/relationships/oleObject" Target="../embeddings/oleObject3.bin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4.xml"/><Relationship Id="rId4" Type="http://schemas.openxmlformats.org/officeDocument/2006/relationships/vmlDrawing" Target="../drawings/vmlDrawing3.v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1.wmf"/><Relationship Id="rId1" Type="http://schemas.openxmlformats.org/officeDocument/2006/relationships/oleObject" Target="../embeddings/oleObject4.bin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2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2.xml"/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tags" Target="../tags/tag4.xml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9.xml"/><Relationship Id="rId7" Type="http://schemas.openxmlformats.org/officeDocument/2006/relationships/vmlDrawing" Target="../drawings/vmlDrawing1.v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emf"/><Relationship Id="rId3" Type="http://schemas.openxmlformats.org/officeDocument/2006/relationships/oleObject" Target="../embeddings/oleObject2.bin"/><Relationship Id="rId2" Type="http://schemas.openxmlformats.org/officeDocument/2006/relationships/image" Target="../media/image6.emf"/><Relationship Id="rId1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/>
        </p:nvGrpSpPr>
        <p:grpSpPr>
          <a:xfrm>
            <a:off x="-653216" y="-646369"/>
            <a:ext cx="11127151" cy="8144235"/>
            <a:chOff x="6666450" y="-983792"/>
            <a:chExt cx="11127151" cy="8144235"/>
          </a:xfrm>
        </p:grpSpPr>
        <p:sp>
          <p:nvSpPr>
            <p:cNvPr id="44" name="矩形 43"/>
            <p:cNvSpPr/>
            <p:nvPr/>
          </p:nvSpPr>
          <p:spPr>
            <a:xfrm>
              <a:off x="14231484" y="4873548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  <a:alpha val="22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10889733" y="5693157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11459350" y="3900642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10726700" y="2812823"/>
              <a:ext cx="1465300" cy="1409392"/>
            </a:xfrm>
            <a:prstGeom prst="rect">
              <a:avLst/>
            </a:prstGeom>
            <a:noFill/>
            <a:ln w="31750">
              <a:solidFill>
                <a:schemeClr val="accent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11459350" y="859522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9049978" y="-983792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10298206" y="-248321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9019399" y="2018030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9723663" y="3195946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9948038" y="1403431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>
              <a:off x="8687216" y="4045177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矩形 21"/>
            <p:cNvSpPr/>
            <p:nvPr/>
          </p:nvSpPr>
          <p:spPr>
            <a:xfrm>
              <a:off x="9565556" y="5078558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>
              <a:off x="7706178" y="5709012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矩形 23"/>
            <p:cNvSpPr/>
            <p:nvPr/>
          </p:nvSpPr>
          <p:spPr>
            <a:xfrm>
              <a:off x="6666450" y="2635785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矩形 24"/>
            <p:cNvSpPr/>
            <p:nvPr/>
          </p:nvSpPr>
          <p:spPr>
            <a:xfrm>
              <a:off x="7917324" y="2977169"/>
              <a:ext cx="1465300" cy="1409392"/>
            </a:xfrm>
            <a:prstGeom prst="rect">
              <a:avLst/>
            </a:prstGeom>
            <a:noFill/>
            <a:ln w="44450">
              <a:solidFill>
                <a:schemeClr val="accent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矩形 25"/>
            <p:cNvSpPr/>
            <p:nvPr/>
          </p:nvSpPr>
          <p:spPr>
            <a:xfrm>
              <a:off x="7753838" y="1397085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7" name="矩形 26"/>
            <p:cNvSpPr/>
            <p:nvPr/>
          </p:nvSpPr>
          <p:spPr>
            <a:xfrm>
              <a:off x="8914982" y="279953"/>
              <a:ext cx="1465300" cy="1409392"/>
            </a:xfrm>
            <a:prstGeom prst="rect">
              <a:avLst/>
            </a:prstGeom>
            <a:noFill/>
            <a:ln w="25400">
              <a:solidFill>
                <a:schemeClr val="accent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矩形 27"/>
            <p:cNvSpPr/>
            <p:nvPr/>
          </p:nvSpPr>
          <p:spPr>
            <a:xfrm>
              <a:off x="9219138" y="595617"/>
              <a:ext cx="849381" cy="849381"/>
            </a:xfrm>
            <a:prstGeom prst="rect">
              <a:avLst/>
            </a:pr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矩形 28"/>
            <p:cNvSpPr/>
            <p:nvPr/>
          </p:nvSpPr>
          <p:spPr>
            <a:xfrm>
              <a:off x="8984983" y="4386561"/>
              <a:ext cx="849381" cy="849381"/>
            </a:xfrm>
            <a:prstGeom prst="rect">
              <a:avLst/>
            </a:prstGeom>
            <a:noFill/>
            <a:ln w="666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9506628" y="2187986"/>
              <a:ext cx="1665630" cy="1665630"/>
            </a:xfrm>
            <a:prstGeom prst="rect">
              <a:avLst/>
            </a:pr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8625287" y="5837692"/>
              <a:ext cx="1322751" cy="1322751"/>
            </a:xfrm>
            <a:prstGeom prst="rect">
              <a:avLst/>
            </a:pr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矩形 31"/>
            <p:cNvSpPr/>
            <p:nvPr/>
          </p:nvSpPr>
          <p:spPr>
            <a:xfrm>
              <a:off x="10711122" y="5219936"/>
              <a:ext cx="1349667" cy="1349667"/>
            </a:xfrm>
            <a:prstGeom prst="rect">
              <a:avLst/>
            </a:pr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矩形 32"/>
            <p:cNvSpPr/>
            <p:nvPr/>
          </p:nvSpPr>
          <p:spPr>
            <a:xfrm>
              <a:off x="10680688" y="-291864"/>
              <a:ext cx="1330496" cy="1330496"/>
            </a:xfrm>
            <a:prstGeom prst="rect">
              <a:avLst/>
            </a:prstGeom>
            <a:noFill/>
            <a:ln w="603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>
              <a:off x="13239672" y="3124949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  <a:alpha val="22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矩形 46"/>
            <p:cNvSpPr/>
            <p:nvPr/>
          </p:nvSpPr>
          <p:spPr>
            <a:xfrm>
              <a:off x="14565052" y="2269926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  <a:alpha val="22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矩形 47"/>
            <p:cNvSpPr/>
            <p:nvPr/>
          </p:nvSpPr>
          <p:spPr>
            <a:xfrm>
              <a:off x="16328301" y="2136745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  <a:alpha val="22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2" name="矩形 81"/>
            <p:cNvSpPr/>
            <p:nvPr/>
          </p:nvSpPr>
          <p:spPr>
            <a:xfrm>
              <a:off x="15811153" y="3427422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  <a:alpha val="22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矩形 82"/>
            <p:cNvSpPr/>
            <p:nvPr/>
          </p:nvSpPr>
          <p:spPr>
            <a:xfrm>
              <a:off x="15282494" y="1206106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  <a:alpha val="22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5704408" y="1376055"/>
            <a:ext cx="6073775" cy="4137025"/>
            <a:chOff x="6464885" y="650521"/>
            <a:chExt cx="6073775" cy="4137025"/>
          </a:xfrm>
        </p:grpSpPr>
        <p:sp>
          <p:nvSpPr>
            <p:cNvPr id="36" name="文本框 35"/>
            <p:cNvSpPr txBox="1"/>
            <p:nvPr/>
          </p:nvSpPr>
          <p:spPr>
            <a:xfrm>
              <a:off x="7264985" y="650521"/>
              <a:ext cx="5008254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7200" b="1" spc="600" dirty="0">
                  <a:solidFill>
                    <a:schemeClr val="bg2">
                      <a:lumMod val="2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</a:rPr>
                <a:t>汽车电工电子技术</a:t>
              </a:r>
              <a:endParaRPr lang="zh-CN" altLang="en-US" sz="8000" b="1" spc="600" dirty="0">
                <a:solidFill>
                  <a:schemeClr val="bg2">
                    <a:lumMod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  <p:sp>
          <p:nvSpPr>
            <p:cNvPr id="40" name="燕尾形 23"/>
            <p:cNvSpPr/>
            <p:nvPr/>
          </p:nvSpPr>
          <p:spPr>
            <a:xfrm>
              <a:off x="9416412" y="4307964"/>
              <a:ext cx="74613" cy="114300"/>
            </a:xfrm>
            <a:prstGeom prst="chevron">
              <a:avLst>
                <a:gd name="adj" fmla="val 6914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6464885" y="4142386"/>
              <a:ext cx="6073775" cy="645160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600" spc="300" dirty="0">
                  <a:solidFill>
                    <a:schemeClr val="bg1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项目一 汽车直流电路检修</a:t>
              </a:r>
              <a:endParaRPr lang="zh-CN" altLang="en-US" sz="3600" spc="3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3"/>
          <p:cNvSpPr txBox="1"/>
          <p:nvPr/>
        </p:nvSpPr>
        <p:spPr>
          <a:xfrm>
            <a:off x="1146220" y="1042788"/>
            <a:ext cx="10032642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1.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电容的概念</a:t>
            </a:r>
            <a:endParaRPr lang="en-US" altLang="zh-CN" dirty="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51812" y="-359472"/>
            <a:ext cx="6069330" cy="1210658"/>
            <a:chOff x="415234" y="-327275"/>
            <a:chExt cx="6069330" cy="1210658"/>
          </a:xfrm>
        </p:grpSpPr>
        <p:sp>
          <p:nvSpPr>
            <p:cNvPr id="7" name="饼形 6"/>
            <p:cNvSpPr/>
            <p:nvPr/>
          </p:nvSpPr>
          <p:spPr>
            <a:xfrm rot="16200000">
              <a:off x="610005" y="-522046"/>
              <a:ext cx="1210658" cy="1600200"/>
            </a:xfrm>
            <a:prstGeom prst="pie">
              <a:avLst>
                <a:gd name="adj1" fmla="val 10780140"/>
                <a:gd name="adj2" fmla="val 1620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" name="矩形 7"/>
            <p:cNvSpPr/>
            <p:nvPr/>
          </p:nvSpPr>
          <p:spPr>
            <a:xfrm>
              <a:off x="546360" y="360163"/>
              <a:ext cx="149859" cy="1781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269309" y="360430"/>
              <a:ext cx="5215255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二、电容</a:t>
              </a:r>
              <a:endParaRPr lang="zh-CN" altLang="en-US" sz="28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1736725" y="4812665"/>
            <a:ext cx="8218170" cy="506730"/>
          </a:xfrm>
          <a:prstGeom prst="rect">
            <a:avLst/>
          </a:prstGeom>
          <a:solidFill>
            <a:srgbClr val="1F4E79"/>
          </a:solidFill>
        </p:spPr>
        <p:txBody>
          <a:bodyPr wrap="square">
            <a:spAutoFit/>
          </a:bodyPr>
          <a:p>
            <a:pPr algn="ctr" defTabSz="914400">
              <a:lnSpc>
                <a:spcPct val="150000"/>
              </a:lnSpc>
              <a:buClrTx/>
              <a:buSzTx/>
              <a:buFontTx/>
            </a:pPr>
            <a:r>
              <a:rPr lang="en-US" altLang="zh-CN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电容的单位为法拉（F），常用单位有微法（μF）、纳法（nF）和皮法（pF）</a:t>
            </a:r>
            <a:endParaRPr lang="en-US" altLang="zh-CN" dirty="0">
              <a:solidFill>
                <a:schemeClr val="bg1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736725" y="1812290"/>
            <a:ext cx="8218170" cy="2113915"/>
          </a:xfrm>
          <a:prstGeom prst="rect">
            <a:avLst/>
          </a:prstGeom>
          <a:noFill/>
          <a:ln w="38100">
            <a:solidFill>
              <a:srgbClr val="1F4E79"/>
            </a:solidFill>
          </a:ln>
        </p:spPr>
        <p:txBody>
          <a:bodyPr wrap="square" rtlCol="0" anchor="t">
            <a:noAutofit/>
          </a:bodyPr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ea"/>
              </a:rPr>
              <a:t> </a:t>
            </a:r>
            <a:r>
              <a:rPr lang="en-US" altLang="zh-CN" dirty="0"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ea"/>
              </a:rPr>
              <a:t>电容是一种能存贮电荷（电场能）的电路元件，其固有参数为电容量（简称电容），它表示了电容存贮电荷的能力，用大写字母</a:t>
            </a:r>
            <a:r>
              <a:rPr lang="en-US" altLang="zh-CN" b="1" dirty="0">
                <a:solidFill>
                  <a:srgbClr val="C00000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ea"/>
              </a:rPr>
              <a:t>C</a:t>
            </a:r>
            <a:r>
              <a:rPr lang="en-US" altLang="zh-CN" dirty="0"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ea"/>
              </a:rPr>
              <a:t>表示</a:t>
            </a:r>
            <a:r>
              <a:rPr lang="zh-CN" altLang="en-US" dirty="0"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ea"/>
              </a:rPr>
              <a:t>。其大小等于电容器任一极板上所储存的电荷量ｑ与两极板间电压ｕ的比值，即</a:t>
            </a:r>
            <a:endParaRPr lang="zh-CN" altLang="en-US" dirty="0">
              <a:latin typeface="思源黑体 CN Light" panose="020B0300000000000000" pitchFamily="34" charset="-122"/>
              <a:ea typeface="思源黑体 CN Light" panose="020B0300000000000000" pitchFamily="34" charset="-122"/>
              <a:sym typeface="+mn-ea"/>
            </a:endParaRPr>
          </a:p>
        </p:txBody>
      </p:sp>
      <p:graphicFrame>
        <p:nvGraphicFramePr>
          <p:cNvPr id="3" name="对象 -2147482560"/>
          <p:cNvGraphicFramePr>
            <a:graphicFrameLocks noChangeAspect="1"/>
          </p:cNvGraphicFramePr>
          <p:nvPr/>
        </p:nvGraphicFramePr>
        <p:xfrm>
          <a:off x="5492115" y="3162935"/>
          <a:ext cx="706755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1" imgW="405765" imgH="393065" progId="Equation.DSMT4">
                  <p:embed/>
                </p:oleObj>
              </mc:Choice>
              <mc:Fallback>
                <p:oleObj name="" r:id="rId1" imgW="405765" imgH="393065" progId="Equation.DSMT4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5492115" y="3162935"/>
                        <a:ext cx="706755" cy="6858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3"/>
          <p:cNvSpPr txBox="1"/>
          <p:nvPr/>
        </p:nvSpPr>
        <p:spPr>
          <a:xfrm>
            <a:off x="1146220" y="1042788"/>
            <a:ext cx="10032642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2.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电</a:t>
            </a:r>
            <a:r>
              <a:rPr 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容的分类</a:t>
            </a:r>
            <a:endParaRPr lang="en-US" altLang="zh-CN" dirty="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51812" y="-359472"/>
            <a:ext cx="6069330" cy="1210658"/>
            <a:chOff x="415234" y="-327275"/>
            <a:chExt cx="6069330" cy="1210658"/>
          </a:xfrm>
        </p:grpSpPr>
        <p:sp>
          <p:nvSpPr>
            <p:cNvPr id="7" name="饼形 6"/>
            <p:cNvSpPr/>
            <p:nvPr/>
          </p:nvSpPr>
          <p:spPr>
            <a:xfrm rot="16200000">
              <a:off x="610005" y="-522046"/>
              <a:ext cx="1210658" cy="1600200"/>
            </a:xfrm>
            <a:prstGeom prst="pie">
              <a:avLst>
                <a:gd name="adj1" fmla="val 10780140"/>
                <a:gd name="adj2" fmla="val 1620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" name="矩形 7"/>
            <p:cNvSpPr/>
            <p:nvPr/>
          </p:nvSpPr>
          <p:spPr>
            <a:xfrm>
              <a:off x="546360" y="360163"/>
              <a:ext cx="149859" cy="1781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269309" y="360430"/>
              <a:ext cx="5215255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二、电容</a:t>
              </a:r>
              <a:endParaRPr lang="zh-CN" altLang="en-US" sz="28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948690" y="1741805"/>
            <a:ext cx="10361295" cy="5077460"/>
          </a:xfrm>
          <a:prstGeom prst="rect">
            <a:avLst/>
          </a:prstGeom>
          <a:solidFill>
            <a:srgbClr val="1F4E79"/>
          </a:solidFill>
        </p:spPr>
        <p:txBody>
          <a:bodyPr wrap="square">
            <a:spAutoFit/>
          </a:bodyPr>
          <a:p>
            <a:pPr marL="0" algn="just" defTabSz="914400">
              <a:lnSpc>
                <a:spcPct val="150000"/>
              </a:lnSpc>
              <a:buClrTx/>
              <a:buSzTx/>
              <a:buFontTx/>
            </a:pPr>
            <a:r>
              <a:rPr lang="en-US" altLang="zh-CN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电容按容值特性可分为固定电容器和可调电容器，按电容器的介质材料分为：纸介、金属化纸介、有机薄膜纸介、瓷介、云母、铝电解、电解等类型。</a:t>
            </a:r>
            <a:endParaRPr lang="en-US" altLang="zh-CN" dirty="0">
              <a:solidFill>
                <a:schemeClr val="bg1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 marL="0" algn="just" defTabSz="914400">
              <a:lnSpc>
                <a:spcPct val="150000"/>
              </a:lnSpc>
              <a:buClrTx/>
              <a:buSzTx/>
              <a:buFontTx/>
            </a:pPr>
            <a:r>
              <a:rPr lang="en-US" altLang="zh-CN" dirty="0">
                <a:solidFill>
                  <a:schemeClr val="accent4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（1）纸介电容器：</a:t>
            </a:r>
            <a:r>
              <a:rPr lang="en-US" altLang="zh-CN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用纸做介质，其温度系数大，稳定性差，损耗大，有较大的固有电感。</a:t>
            </a:r>
            <a:endParaRPr lang="en-US" altLang="zh-CN" dirty="0">
              <a:solidFill>
                <a:schemeClr val="bg1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 marL="0" algn="just" defTabSz="914400">
              <a:lnSpc>
                <a:spcPct val="150000"/>
              </a:lnSpc>
              <a:buClrTx/>
              <a:buSzTx/>
              <a:buFontTx/>
            </a:pPr>
            <a:r>
              <a:rPr lang="en-US" altLang="zh-CN" dirty="0">
                <a:solidFill>
                  <a:schemeClr val="accent4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（2）金属化纸介电容器：</a:t>
            </a:r>
            <a:r>
              <a:rPr lang="en-US" altLang="zh-CN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结构和性能与纸介电容器相近，但体积和损耗较后者小，内部纸介质击穿后有自愈作用。</a:t>
            </a:r>
            <a:endParaRPr lang="en-US" altLang="zh-CN" dirty="0">
              <a:solidFill>
                <a:schemeClr val="bg1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 marL="0" algn="just" defTabSz="914400">
              <a:lnSpc>
                <a:spcPct val="150000"/>
              </a:lnSpc>
              <a:buClrTx/>
              <a:buSzTx/>
              <a:buFontTx/>
            </a:pPr>
            <a:r>
              <a:rPr lang="en-US" altLang="zh-CN" dirty="0">
                <a:solidFill>
                  <a:schemeClr val="accent4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（3）有机薄膜介质电容器：</a:t>
            </a:r>
            <a:r>
              <a:rPr lang="en-US" altLang="zh-CN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包括极性介质和非极性介质两类。极性介质电容器耐热和耐压性能好；非极性介质电容器损耗小，绝缘电阻高，广泛用于高频电路和对容量要求精密、稳定的电路中。</a:t>
            </a:r>
            <a:endParaRPr lang="en-US" altLang="zh-CN" dirty="0">
              <a:solidFill>
                <a:schemeClr val="bg1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 marL="0" algn="just" defTabSz="914400">
              <a:lnSpc>
                <a:spcPct val="150000"/>
              </a:lnSpc>
              <a:buClrTx/>
              <a:buSzTx/>
              <a:buFontTx/>
            </a:pPr>
            <a:r>
              <a:rPr lang="en-US" altLang="zh-CN" dirty="0">
                <a:solidFill>
                  <a:schemeClr val="accent4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（4）瓷介电容器：</a:t>
            </a:r>
            <a:r>
              <a:rPr lang="en-US" altLang="zh-CN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介质材料为电容器陶瓷。其中高频瓷介电容器损耗小、稳定性好，可在高温下使用。低频瓷介电容器损耗大、稳定性差，但容量易做得大。</a:t>
            </a:r>
            <a:endParaRPr lang="en-US" altLang="zh-CN" dirty="0">
              <a:solidFill>
                <a:schemeClr val="bg1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 marL="0" algn="just" defTabSz="914400">
              <a:lnSpc>
                <a:spcPct val="150000"/>
              </a:lnSpc>
              <a:buClrTx/>
              <a:buSzTx/>
              <a:buFontTx/>
            </a:pPr>
            <a:r>
              <a:rPr lang="en-US" altLang="zh-CN" dirty="0">
                <a:solidFill>
                  <a:schemeClr val="accent4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（5）云母电容器：</a:t>
            </a:r>
            <a:r>
              <a:rPr lang="en-US" altLang="zh-CN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以云母作为介质的云母电容器具有很高的绝缘性能，即使在高频时使用也只有很小的介质损耗。自身电感很小，工作频率高，工作电压高等特点。</a:t>
            </a:r>
            <a:endParaRPr lang="en-US" altLang="zh-CN" dirty="0">
              <a:solidFill>
                <a:schemeClr val="bg1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 marL="0" algn="just" defTabSz="914400">
              <a:lnSpc>
                <a:spcPct val="150000"/>
              </a:lnSpc>
              <a:buClrTx/>
              <a:buSzTx/>
              <a:buFontTx/>
            </a:pPr>
            <a:r>
              <a:rPr lang="en-US" altLang="zh-CN" dirty="0">
                <a:solidFill>
                  <a:schemeClr val="accent4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（6）电解电容器：</a:t>
            </a:r>
            <a:r>
              <a:rPr lang="en-US" altLang="zh-CN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电解电容器的介质为很薄的氧化膜，故容量可做得很大。</a:t>
            </a:r>
            <a:endParaRPr lang="en-US" altLang="zh-CN" dirty="0">
              <a:solidFill>
                <a:schemeClr val="bg1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3"/>
          <p:cNvSpPr txBox="1"/>
          <p:nvPr/>
        </p:nvSpPr>
        <p:spPr>
          <a:xfrm>
            <a:off x="1146220" y="1042788"/>
            <a:ext cx="10032642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3.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电容的标注</a:t>
            </a:r>
            <a:endParaRPr lang="en-US" altLang="zh-CN" dirty="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51812" y="-359472"/>
            <a:ext cx="6069330" cy="1210658"/>
            <a:chOff x="415234" y="-327275"/>
            <a:chExt cx="6069330" cy="1210658"/>
          </a:xfrm>
        </p:grpSpPr>
        <p:sp>
          <p:nvSpPr>
            <p:cNvPr id="7" name="饼形 6"/>
            <p:cNvSpPr/>
            <p:nvPr/>
          </p:nvSpPr>
          <p:spPr>
            <a:xfrm rot="16200000">
              <a:off x="610005" y="-522046"/>
              <a:ext cx="1210658" cy="1600200"/>
            </a:xfrm>
            <a:prstGeom prst="pie">
              <a:avLst>
                <a:gd name="adj1" fmla="val 10780140"/>
                <a:gd name="adj2" fmla="val 1620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" name="矩形 7"/>
            <p:cNvSpPr/>
            <p:nvPr/>
          </p:nvSpPr>
          <p:spPr>
            <a:xfrm>
              <a:off x="546360" y="360163"/>
              <a:ext cx="149859" cy="1781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269309" y="360430"/>
              <a:ext cx="5215255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二、电容</a:t>
              </a:r>
              <a:endParaRPr lang="zh-CN" altLang="en-US" sz="28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1306195" y="1636395"/>
            <a:ext cx="9873615" cy="3830955"/>
          </a:xfrm>
          <a:prstGeom prst="rect">
            <a:avLst/>
          </a:prstGeom>
          <a:solidFill>
            <a:srgbClr val="1F4E79"/>
          </a:solidFill>
        </p:spPr>
        <p:txBody>
          <a:bodyPr wrap="square">
            <a:spAutoFit/>
          </a:bodyPr>
          <a:p>
            <a:pPr algn="just" defTabSz="914400">
              <a:lnSpc>
                <a:spcPct val="150000"/>
              </a:lnSpc>
              <a:buClrTx/>
              <a:buSzTx/>
              <a:buFontTx/>
            </a:pPr>
            <a:r>
              <a:rPr lang="en-US" altLang="zh-CN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电容的主要参数有：标称容量（C）和偏差、绝缘电阻（或称漏电电阻）</a:t>
            </a:r>
            <a:r>
              <a:rPr lang="zh-CN" altLang="en-US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、</a:t>
            </a:r>
            <a:r>
              <a:rPr lang="en-US" altLang="zh-CN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介质损耗等。电容参数的标注方法常有：</a:t>
            </a:r>
            <a:endParaRPr lang="en-US" altLang="zh-CN" dirty="0">
              <a:solidFill>
                <a:schemeClr val="bg1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 algn="just" defTabSz="914400">
              <a:lnSpc>
                <a:spcPct val="150000"/>
              </a:lnSpc>
              <a:buClrTx/>
              <a:buSzTx/>
              <a:buFontTx/>
            </a:pPr>
            <a:r>
              <a:rPr lang="en-US" altLang="zh-CN" dirty="0">
                <a:solidFill>
                  <a:schemeClr val="accent4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（1）直标法：</a:t>
            </a:r>
            <a:r>
              <a:rPr lang="en-US" altLang="zh-CN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把电容器标称容量、允许偏差和工作电压直接标注在电容体上。如0.22μ±10%，6.3V。当电容的外型体积较小时，往往只标容量，如6.8pF。</a:t>
            </a:r>
            <a:endParaRPr lang="en-US" altLang="zh-CN" dirty="0">
              <a:solidFill>
                <a:schemeClr val="bg1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 algn="just" defTabSz="914400">
              <a:lnSpc>
                <a:spcPct val="150000"/>
              </a:lnSpc>
              <a:buClrTx/>
              <a:buSzTx/>
              <a:buFontTx/>
            </a:pPr>
            <a:r>
              <a:rPr lang="en-US" altLang="zh-CN" dirty="0">
                <a:solidFill>
                  <a:schemeClr val="accent4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（2）文字符号法：</a:t>
            </a:r>
            <a:r>
              <a:rPr lang="en-US" altLang="zh-CN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将容量的整数部分写在容量单位符前面，小数部分写在后面，如3n3，为3300pF。</a:t>
            </a:r>
            <a:endParaRPr lang="en-US" altLang="zh-CN" dirty="0">
              <a:solidFill>
                <a:schemeClr val="bg1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 algn="just" defTabSz="914400">
              <a:lnSpc>
                <a:spcPct val="150000"/>
              </a:lnSpc>
              <a:buClrTx/>
              <a:buSzTx/>
              <a:buFontTx/>
            </a:pPr>
            <a:r>
              <a:rPr lang="en-US" altLang="zh-CN" dirty="0">
                <a:solidFill>
                  <a:schemeClr val="accent4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（3）色标法：</a:t>
            </a:r>
            <a:r>
              <a:rPr lang="en-US" altLang="zh-CN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用颜色把电容器的主要参数标注在电容体上，其颜色所代表的数值和意义与电阻器的色标颜色相同。</a:t>
            </a:r>
            <a:endParaRPr lang="en-US" altLang="zh-CN" dirty="0">
              <a:solidFill>
                <a:schemeClr val="bg1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 algn="just" defTabSz="914400">
              <a:lnSpc>
                <a:spcPct val="150000"/>
              </a:lnSpc>
              <a:buClrTx/>
              <a:buSzTx/>
              <a:buFontTx/>
            </a:pPr>
            <a:r>
              <a:rPr lang="en-US" altLang="zh-CN" dirty="0">
                <a:solidFill>
                  <a:schemeClr val="accent4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（4）特殊标注：</a:t>
            </a:r>
            <a:r>
              <a:rPr lang="en-US" altLang="zh-CN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只标数字无小数点则单位为pF，有小数点单位为μF。</a:t>
            </a:r>
            <a:endParaRPr lang="en-US" altLang="zh-CN" dirty="0">
              <a:solidFill>
                <a:schemeClr val="bg1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3"/>
          <p:cNvSpPr txBox="1"/>
          <p:nvPr/>
        </p:nvSpPr>
        <p:spPr>
          <a:xfrm>
            <a:off x="936625" y="1042670"/>
            <a:ext cx="10769600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4.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电容在汽车中的应用</a:t>
            </a:r>
            <a:endParaRPr sz="2400" dirty="0">
              <a:solidFill>
                <a:srgbClr val="1F4E79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51812" y="-359472"/>
            <a:ext cx="6069330" cy="1210658"/>
            <a:chOff x="415234" y="-327275"/>
            <a:chExt cx="6069330" cy="1210658"/>
          </a:xfrm>
        </p:grpSpPr>
        <p:sp>
          <p:nvSpPr>
            <p:cNvPr id="7" name="饼形 6"/>
            <p:cNvSpPr/>
            <p:nvPr/>
          </p:nvSpPr>
          <p:spPr>
            <a:xfrm rot="16200000">
              <a:off x="610005" y="-522046"/>
              <a:ext cx="1210658" cy="1600200"/>
            </a:xfrm>
            <a:prstGeom prst="pie">
              <a:avLst>
                <a:gd name="adj1" fmla="val 10780140"/>
                <a:gd name="adj2" fmla="val 1620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" name="矩形 7"/>
            <p:cNvSpPr/>
            <p:nvPr/>
          </p:nvSpPr>
          <p:spPr>
            <a:xfrm>
              <a:off x="546360" y="360163"/>
              <a:ext cx="149859" cy="1781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269309" y="360430"/>
              <a:ext cx="5215255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二、电容</a:t>
              </a:r>
              <a:endParaRPr lang="zh-CN" altLang="en-US" sz="28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</p:grpSp>
      <p:pic>
        <p:nvPicPr>
          <p:cNvPr id="56" name="Picture 3"/>
          <p:cNvPicPr>
            <a:picLocks noChangeAspect="1"/>
          </p:cNvPicPr>
          <p:nvPr/>
        </p:nvPicPr>
        <p:blipFill>
          <a:blip r:embed="rId1"/>
          <a:srcRect t="40678" r="31349" b="10060"/>
          <a:stretch>
            <a:fillRect/>
          </a:stretch>
        </p:blipFill>
        <p:spPr>
          <a:xfrm>
            <a:off x="3108325" y="1549400"/>
            <a:ext cx="6425565" cy="4410075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文本框 11"/>
          <p:cNvSpPr txBox="1"/>
          <p:nvPr/>
        </p:nvSpPr>
        <p:spPr>
          <a:xfrm>
            <a:off x="4832985" y="6099175"/>
            <a:ext cx="2734310" cy="337185"/>
          </a:xfrm>
          <a:prstGeom prst="rect">
            <a:avLst/>
          </a:prstGeom>
        </p:spPr>
        <p:txBody>
          <a:bodyPr wrap="square">
            <a:spAutoFit/>
          </a:bodyPr>
          <a:p>
            <a:pPr marL="0" indent="0" algn="just" defTabSz="266700">
              <a:spcAft>
                <a:spcPct val="0"/>
              </a:spcAft>
            </a:pP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带电容定时装置的门锁开关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3"/>
          <p:cNvSpPr txBox="1"/>
          <p:nvPr/>
        </p:nvSpPr>
        <p:spPr>
          <a:xfrm>
            <a:off x="936625" y="1042670"/>
            <a:ext cx="10769600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1.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电感的概念</a:t>
            </a:r>
            <a:endParaRPr sz="2400" dirty="0">
              <a:solidFill>
                <a:srgbClr val="1F4E79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51812" y="-359472"/>
            <a:ext cx="6069330" cy="1210658"/>
            <a:chOff x="415234" y="-327275"/>
            <a:chExt cx="6069330" cy="1210658"/>
          </a:xfrm>
        </p:grpSpPr>
        <p:sp>
          <p:nvSpPr>
            <p:cNvPr id="7" name="饼形 6"/>
            <p:cNvSpPr/>
            <p:nvPr/>
          </p:nvSpPr>
          <p:spPr>
            <a:xfrm rot="16200000">
              <a:off x="610005" y="-522046"/>
              <a:ext cx="1210658" cy="1600200"/>
            </a:xfrm>
            <a:prstGeom prst="pie">
              <a:avLst>
                <a:gd name="adj1" fmla="val 10780140"/>
                <a:gd name="adj2" fmla="val 1620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" name="矩形 7"/>
            <p:cNvSpPr/>
            <p:nvPr/>
          </p:nvSpPr>
          <p:spPr>
            <a:xfrm>
              <a:off x="546360" y="360163"/>
              <a:ext cx="149859" cy="1781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269309" y="360430"/>
              <a:ext cx="5215255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三、电感</a:t>
              </a:r>
              <a:endParaRPr lang="zh-CN" altLang="en-US" sz="28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771015" y="1635760"/>
            <a:ext cx="8777605" cy="1753235"/>
          </a:xfrm>
          <a:prstGeom prst="rect">
            <a:avLst/>
          </a:prstGeom>
          <a:solidFill>
            <a:srgbClr val="1F4E79"/>
          </a:solidFill>
        </p:spPr>
        <p:txBody>
          <a:bodyPr wrap="square">
            <a:spAutoFit/>
          </a:bodyPr>
          <a:p>
            <a:pPr algn="just" defTabSz="914400">
              <a:lnSpc>
                <a:spcPct val="150000"/>
              </a:lnSpc>
              <a:buClrTx/>
              <a:buSzTx/>
              <a:buNone/>
            </a:pPr>
            <a:r>
              <a:rPr lang="en-US" altLang="zh-CN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电感线圈即电感，也是一种能贮能（磁场能）的电路元件，其固有参数为电感量（简称电感），它表示了电感存贮磁场能的能力，用大写字母L表示，在国际单位制中电感的单位为亨利，简称亨，用H表示</a:t>
            </a:r>
            <a:r>
              <a:rPr lang="zh-CN" altLang="en-US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。电感量在数值上等于电感线圈产生在磁通与线圈匝数乘积NΦ（一般称为磁链ψ）与流过其的电流的比值，即</a:t>
            </a:r>
            <a:endParaRPr lang="zh-CN" altLang="en-US" dirty="0">
              <a:solidFill>
                <a:schemeClr val="bg1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graphicFrame>
        <p:nvGraphicFramePr>
          <p:cNvPr id="-2147482554" name="对象 -2147482555"/>
          <p:cNvGraphicFramePr>
            <a:graphicFrameLocks noChangeAspect="1"/>
          </p:cNvGraphicFramePr>
          <p:nvPr/>
        </p:nvGraphicFramePr>
        <p:xfrm>
          <a:off x="5045710" y="3715385"/>
          <a:ext cx="2100580" cy="9721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1" imgW="850265" imgH="393700" progId="Equation.DSMT4">
                  <p:embed/>
                </p:oleObj>
              </mc:Choice>
              <mc:Fallback>
                <p:oleObj name="" r:id="rId1" imgW="850265" imgH="393700" progId="Equation.DSMT4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5045710" y="3715385"/>
                        <a:ext cx="2100580" cy="97218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1771015" y="4937125"/>
            <a:ext cx="5068570" cy="506730"/>
          </a:xfrm>
          <a:prstGeom prst="rect">
            <a:avLst/>
          </a:prstGeom>
          <a:solidFill>
            <a:srgbClr val="1F4E79"/>
          </a:solidFill>
        </p:spPr>
        <p:txBody>
          <a:bodyPr wrap="square">
            <a:spAutoFit/>
          </a:bodyPr>
          <a:p>
            <a:pPr algn="just" defTabSz="914400">
              <a:lnSpc>
                <a:spcPct val="150000"/>
              </a:lnSpc>
              <a:buClrTx/>
              <a:buSzTx/>
              <a:buNone/>
            </a:pPr>
            <a:r>
              <a:rPr lang="zh-CN" altLang="en-US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式中为磁链，Φ为磁通，N为线圈匝数。</a:t>
            </a:r>
            <a:endParaRPr lang="zh-CN" altLang="en-US" dirty="0">
              <a:solidFill>
                <a:schemeClr val="bg1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3"/>
          <p:cNvSpPr txBox="1"/>
          <p:nvPr/>
        </p:nvSpPr>
        <p:spPr>
          <a:xfrm>
            <a:off x="936625" y="1042670"/>
            <a:ext cx="10769600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2.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电感的标注</a:t>
            </a:r>
            <a:endParaRPr sz="2400" dirty="0">
              <a:solidFill>
                <a:srgbClr val="1F4E79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51812" y="-359472"/>
            <a:ext cx="6069330" cy="1210658"/>
            <a:chOff x="415234" y="-327275"/>
            <a:chExt cx="6069330" cy="1210658"/>
          </a:xfrm>
        </p:grpSpPr>
        <p:sp>
          <p:nvSpPr>
            <p:cNvPr id="7" name="饼形 6"/>
            <p:cNvSpPr/>
            <p:nvPr/>
          </p:nvSpPr>
          <p:spPr>
            <a:xfrm rot="16200000">
              <a:off x="610005" y="-522046"/>
              <a:ext cx="1210658" cy="1600200"/>
            </a:xfrm>
            <a:prstGeom prst="pie">
              <a:avLst>
                <a:gd name="adj1" fmla="val 10780140"/>
                <a:gd name="adj2" fmla="val 1620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" name="矩形 7"/>
            <p:cNvSpPr/>
            <p:nvPr/>
          </p:nvSpPr>
          <p:spPr>
            <a:xfrm>
              <a:off x="546360" y="360163"/>
              <a:ext cx="149859" cy="1781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269309" y="360430"/>
              <a:ext cx="5215255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三、电感</a:t>
              </a:r>
              <a:endParaRPr lang="zh-CN" altLang="en-US" sz="28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1767840" y="1854835"/>
            <a:ext cx="8839835" cy="3253105"/>
          </a:xfrm>
          <a:prstGeom prst="rect">
            <a:avLst/>
          </a:prstGeom>
          <a:solidFill>
            <a:srgbClr val="1F4E79"/>
          </a:solidFill>
        </p:spPr>
        <p:txBody>
          <a:bodyPr wrap="square">
            <a:noAutofit/>
          </a:bodyPr>
          <a:p>
            <a:pPr marL="0" indent="304800" algn="just" defTabSz="266700">
              <a:lnSpc>
                <a:spcPts val="2400"/>
              </a:lnSpc>
              <a:spcAft>
                <a:spcPct val="0"/>
              </a:spcAft>
            </a:pPr>
            <a:r>
              <a:rPr sz="20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电感器的主要参数包括电感量、允许偏差、额定电流和品质因数。其中，品质因数又称Q值，是衡量电感器质量的主要参数。Q值越高，损耗越小，效率越高，品质也就越好。电感的标注方法主要有直标法、色标法、数码法。</a:t>
            </a:r>
            <a:endParaRPr sz="2000" dirty="0">
              <a:solidFill>
                <a:schemeClr val="bg1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 marL="0" indent="304800" algn="just" defTabSz="266700">
              <a:lnSpc>
                <a:spcPts val="2400"/>
              </a:lnSpc>
              <a:spcAft>
                <a:spcPct val="0"/>
              </a:spcAft>
            </a:pPr>
            <a:r>
              <a:rPr sz="2000" dirty="0">
                <a:solidFill>
                  <a:srgbClr val="FFC000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直标法：</a:t>
            </a:r>
            <a:r>
              <a:rPr sz="20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在小型固定电感器的外壳上直接用文字标出电感器的主要参数，如电感量、误差量、最大直流工作的对应电流等。</a:t>
            </a:r>
            <a:endParaRPr sz="2000" dirty="0">
              <a:solidFill>
                <a:schemeClr val="bg1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 marL="0" indent="304800" algn="just" defTabSz="266700">
              <a:lnSpc>
                <a:spcPts val="2400"/>
              </a:lnSpc>
              <a:spcAft>
                <a:spcPct val="0"/>
              </a:spcAft>
            </a:pPr>
            <a:r>
              <a:rPr sz="2000" dirty="0">
                <a:solidFill>
                  <a:srgbClr val="FFC000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色标法：</a:t>
            </a:r>
            <a:r>
              <a:rPr sz="20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用颜色把电感器的主要参数标注在电容体，其颜色代表的数值和意义与电阻器的色标颜色相同，例如，红红银黑：表示其电感量为(0.22±20%)μH；</a:t>
            </a:r>
            <a:endParaRPr sz="2000" dirty="0">
              <a:solidFill>
                <a:schemeClr val="bg1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 marL="0" indent="304800" algn="just" defTabSz="266700">
              <a:lnSpc>
                <a:spcPts val="2400"/>
              </a:lnSpc>
              <a:spcAft>
                <a:spcPct val="0"/>
              </a:spcAft>
            </a:pPr>
            <a:r>
              <a:rPr sz="2000" dirty="0">
                <a:solidFill>
                  <a:srgbClr val="FFC000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数码法：</a:t>
            </a:r>
            <a:r>
              <a:rPr sz="20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标称电感值采用三位数字表示，前两位数字表示电感值的有效数字，第三位数字表示0的个数，小数点用R表示，单位为μH。</a:t>
            </a:r>
            <a:endParaRPr sz="2000" dirty="0">
              <a:solidFill>
                <a:schemeClr val="bg1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3"/>
          <p:cNvSpPr txBox="1"/>
          <p:nvPr/>
        </p:nvSpPr>
        <p:spPr>
          <a:xfrm>
            <a:off x="936625" y="1042670"/>
            <a:ext cx="10769600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3.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电感在汽车中的应用</a:t>
            </a:r>
            <a:endParaRPr sz="2400" dirty="0">
              <a:solidFill>
                <a:srgbClr val="1F4E79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51812" y="-359472"/>
            <a:ext cx="6069330" cy="1210658"/>
            <a:chOff x="415234" y="-327275"/>
            <a:chExt cx="6069330" cy="1210658"/>
          </a:xfrm>
        </p:grpSpPr>
        <p:sp>
          <p:nvSpPr>
            <p:cNvPr id="7" name="饼形 6"/>
            <p:cNvSpPr/>
            <p:nvPr/>
          </p:nvSpPr>
          <p:spPr>
            <a:xfrm rot="16200000">
              <a:off x="610005" y="-522046"/>
              <a:ext cx="1210658" cy="1600200"/>
            </a:xfrm>
            <a:prstGeom prst="pie">
              <a:avLst>
                <a:gd name="adj1" fmla="val 10780140"/>
                <a:gd name="adj2" fmla="val 1620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" name="矩形 7"/>
            <p:cNvSpPr/>
            <p:nvPr/>
          </p:nvSpPr>
          <p:spPr>
            <a:xfrm>
              <a:off x="546360" y="360163"/>
              <a:ext cx="149859" cy="1781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269309" y="360430"/>
              <a:ext cx="5215255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三、电感</a:t>
              </a:r>
              <a:endParaRPr lang="zh-CN" altLang="en-US" sz="28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</p:grpSp>
      <p:pic>
        <p:nvPicPr>
          <p:cNvPr id="58" name="图片 9830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19500" y="1741805"/>
            <a:ext cx="4720590" cy="389636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文本框 11"/>
          <p:cNvSpPr txBox="1"/>
          <p:nvPr/>
        </p:nvSpPr>
        <p:spPr>
          <a:xfrm>
            <a:off x="4832985" y="5901055"/>
            <a:ext cx="2734310" cy="337185"/>
          </a:xfrm>
          <a:prstGeom prst="rect">
            <a:avLst/>
          </a:prstGeom>
        </p:spPr>
        <p:txBody>
          <a:bodyPr wrap="square">
            <a:spAutoFit/>
          </a:bodyPr>
          <a:p>
            <a:pPr marL="0" indent="0" algn="just" defTabSz="266700">
              <a:spcAft>
                <a:spcPct val="0"/>
              </a:spcAft>
            </a:pP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笛簧开关式电流传感器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/>
        </p:nvGrpSpPr>
        <p:grpSpPr>
          <a:xfrm>
            <a:off x="-653216" y="-646369"/>
            <a:ext cx="11127151" cy="8144235"/>
            <a:chOff x="6666450" y="-983792"/>
            <a:chExt cx="11127151" cy="8144235"/>
          </a:xfrm>
        </p:grpSpPr>
        <p:sp>
          <p:nvSpPr>
            <p:cNvPr id="44" name="矩形 43"/>
            <p:cNvSpPr/>
            <p:nvPr/>
          </p:nvSpPr>
          <p:spPr>
            <a:xfrm>
              <a:off x="14231484" y="4873548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  <a:alpha val="22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10889733" y="5693157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11459350" y="3900642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10726700" y="2812823"/>
              <a:ext cx="1465300" cy="1409392"/>
            </a:xfrm>
            <a:prstGeom prst="rect">
              <a:avLst/>
            </a:prstGeom>
            <a:noFill/>
            <a:ln w="31750">
              <a:solidFill>
                <a:schemeClr val="accent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11459350" y="859522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9049978" y="-983792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10298206" y="-248321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9019399" y="2018030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9723663" y="3195946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9948038" y="1403431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>
              <a:off x="8687216" y="4045177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矩形 21"/>
            <p:cNvSpPr/>
            <p:nvPr/>
          </p:nvSpPr>
          <p:spPr>
            <a:xfrm>
              <a:off x="9565556" y="5078558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>
              <a:off x="7706178" y="5709012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矩形 23"/>
            <p:cNvSpPr/>
            <p:nvPr/>
          </p:nvSpPr>
          <p:spPr>
            <a:xfrm>
              <a:off x="6666450" y="2635785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矩形 24"/>
            <p:cNvSpPr/>
            <p:nvPr/>
          </p:nvSpPr>
          <p:spPr>
            <a:xfrm>
              <a:off x="7917324" y="2977169"/>
              <a:ext cx="1465300" cy="1409392"/>
            </a:xfrm>
            <a:prstGeom prst="rect">
              <a:avLst/>
            </a:prstGeom>
            <a:noFill/>
            <a:ln w="44450">
              <a:solidFill>
                <a:schemeClr val="accent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矩形 25"/>
            <p:cNvSpPr/>
            <p:nvPr/>
          </p:nvSpPr>
          <p:spPr>
            <a:xfrm>
              <a:off x="7753838" y="1397085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7" name="矩形 26"/>
            <p:cNvSpPr/>
            <p:nvPr/>
          </p:nvSpPr>
          <p:spPr>
            <a:xfrm>
              <a:off x="8914982" y="279953"/>
              <a:ext cx="1465300" cy="1409392"/>
            </a:xfrm>
            <a:prstGeom prst="rect">
              <a:avLst/>
            </a:prstGeom>
            <a:noFill/>
            <a:ln w="25400">
              <a:solidFill>
                <a:schemeClr val="accent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矩形 27"/>
            <p:cNvSpPr/>
            <p:nvPr/>
          </p:nvSpPr>
          <p:spPr>
            <a:xfrm>
              <a:off x="9219138" y="595617"/>
              <a:ext cx="849381" cy="849381"/>
            </a:xfrm>
            <a:prstGeom prst="rect">
              <a:avLst/>
            </a:pr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矩形 28"/>
            <p:cNvSpPr/>
            <p:nvPr/>
          </p:nvSpPr>
          <p:spPr>
            <a:xfrm>
              <a:off x="8984983" y="4386561"/>
              <a:ext cx="849381" cy="849381"/>
            </a:xfrm>
            <a:prstGeom prst="rect">
              <a:avLst/>
            </a:prstGeom>
            <a:noFill/>
            <a:ln w="666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9506628" y="2187986"/>
              <a:ext cx="1665630" cy="1665630"/>
            </a:xfrm>
            <a:prstGeom prst="rect">
              <a:avLst/>
            </a:pr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8625287" y="5837692"/>
              <a:ext cx="1322751" cy="1322751"/>
            </a:xfrm>
            <a:prstGeom prst="rect">
              <a:avLst/>
            </a:pr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矩形 31"/>
            <p:cNvSpPr/>
            <p:nvPr/>
          </p:nvSpPr>
          <p:spPr>
            <a:xfrm>
              <a:off x="10711122" y="5219936"/>
              <a:ext cx="1349667" cy="1349667"/>
            </a:xfrm>
            <a:prstGeom prst="rect">
              <a:avLst/>
            </a:pr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矩形 32"/>
            <p:cNvSpPr/>
            <p:nvPr/>
          </p:nvSpPr>
          <p:spPr>
            <a:xfrm>
              <a:off x="10680688" y="-291864"/>
              <a:ext cx="1330496" cy="1330496"/>
            </a:xfrm>
            <a:prstGeom prst="rect">
              <a:avLst/>
            </a:prstGeom>
            <a:noFill/>
            <a:ln w="603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>
              <a:off x="13239672" y="3124949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  <a:alpha val="22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矩形 46"/>
            <p:cNvSpPr/>
            <p:nvPr/>
          </p:nvSpPr>
          <p:spPr>
            <a:xfrm>
              <a:off x="14565052" y="2269926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  <a:alpha val="22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矩形 47"/>
            <p:cNvSpPr/>
            <p:nvPr/>
          </p:nvSpPr>
          <p:spPr>
            <a:xfrm>
              <a:off x="16328301" y="2136745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  <a:alpha val="22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2" name="矩形 81"/>
            <p:cNvSpPr/>
            <p:nvPr/>
          </p:nvSpPr>
          <p:spPr>
            <a:xfrm>
              <a:off x="15811153" y="3427422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  <a:alpha val="22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矩形 82"/>
            <p:cNvSpPr/>
            <p:nvPr/>
          </p:nvSpPr>
          <p:spPr>
            <a:xfrm>
              <a:off x="15282494" y="1206106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  <a:alpha val="22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6383646" y="1543529"/>
            <a:ext cx="5008254" cy="3771743"/>
            <a:chOff x="7264985" y="650521"/>
            <a:chExt cx="5008254" cy="3771743"/>
          </a:xfrm>
        </p:grpSpPr>
        <p:sp>
          <p:nvSpPr>
            <p:cNvPr id="36" name="文本框 35"/>
            <p:cNvSpPr txBox="1"/>
            <p:nvPr/>
          </p:nvSpPr>
          <p:spPr>
            <a:xfrm>
              <a:off x="7264985" y="650521"/>
              <a:ext cx="5008254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8000" b="1" spc="600" dirty="0">
                  <a:solidFill>
                    <a:schemeClr val="bg2">
                      <a:lumMod val="2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</a:rPr>
                <a:t>再接再厉</a:t>
              </a:r>
              <a:endParaRPr lang="zh-CN" altLang="en-US" sz="8000" b="1" spc="600" dirty="0">
                <a:solidFill>
                  <a:schemeClr val="bg2">
                    <a:lumMod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7336389" y="3064740"/>
              <a:ext cx="289961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chemeClr val="bg2">
                      <a:lumMod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引领世界，创造未来 </a:t>
              </a:r>
              <a:endParaRPr lang="zh-CN" altLang="en-US" dirty="0">
                <a:solidFill>
                  <a:schemeClr val="bg2">
                    <a:lumMod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  <p:sp>
          <p:nvSpPr>
            <p:cNvPr id="40" name="燕尾形 23"/>
            <p:cNvSpPr/>
            <p:nvPr/>
          </p:nvSpPr>
          <p:spPr>
            <a:xfrm>
              <a:off x="9416412" y="4307964"/>
              <a:ext cx="74613" cy="114300"/>
            </a:xfrm>
            <a:prstGeom prst="chevron">
              <a:avLst>
                <a:gd name="adj" fmla="val 6914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任意多边形 26"/>
          <p:cNvSpPr/>
          <p:nvPr/>
        </p:nvSpPr>
        <p:spPr>
          <a:xfrm rot="18000000">
            <a:off x="-510994" y="-624161"/>
            <a:ext cx="2766480" cy="2825746"/>
          </a:xfrm>
          <a:custGeom>
            <a:avLst/>
            <a:gdLst>
              <a:gd name="connsiteX0" fmla="*/ 23727 w 1761625"/>
              <a:gd name="connsiteY0" fmla="*/ 386077 h 1700705"/>
              <a:gd name="connsiteX1" fmla="*/ 747627 w 1761625"/>
              <a:gd name="connsiteY1" fmla="*/ 1700527 h 1700705"/>
              <a:gd name="connsiteX2" fmla="*/ 1757277 w 1761625"/>
              <a:gd name="connsiteY2" fmla="*/ 290827 h 1700705"/>
              <a:gd name="connsiteX3" fmla="*/ 328527 w 1761625"/>
              <a:gd name="connsiteY3" fmla="*/ 5077 h 1700705"/>
              <a:gd name="connsiteX4" fmla="*/ 23727 w 1761625"/>
              <a:gd name="connsiteY4" fmla="*/ 386077 h 1700705"/>
              <a:gd name="connsiteX0-1" fmla="*/ 23727 w 1763559"/>
              <a:gd name="connsiteY0-2" fmla="*/ 386077 h 1701593"/>
              <a:gd name="connsiteX1-3" fmla="*/ 747627 w 1763559"/>
              <a:gd name="connsiteY1-4" fmla="*/ 1700527 h 1701593"/>
              <a:gd name="connsiteX2-5" fmla="*/ 1757277 w 1763559"/>
              <a:gd name="connsiteY2-6" fmla="*/ 290827 h 1701593"/>
              <a:gd name="connsiteX3-7" fmla="*/ 328527 w 1763559"/>
              <a:gd name="connsiteY3-8" fmla="*/ 5077 h 1701593"/>
              <a:gd name="connsiteX4-9" fmla="*/ 23727 w 1763559"/>
              <a:gd name="connsiteY4-10" fmla="*/ 386077 h 1701593"/>
              <a:gd name="connsiteX0-11" fmla="*/ 23009 w 1760907"/>
              <a:gd name="connsiteY0-12" fmla="*/ 668528 h 1719417"/>
              <a:gd name="connsiteX1-13" fmla="*/ 746909 w 1760907"/>
              <a:gd name="connsiteY1-14" fmla="*/ 1716278 h 1719417"/>
              <a:gd name="connsiteX2-15" fmla="*/ 1756559 w 1760907"/>
              <a:gd name="connsiteY2-16" fmla="*/ 306578 h 1719417"/>
              <a:gd name="connsiteX3-17" fmla="*/ 327809 w 1760907"/>
              <a:gd name="connsiteY3-18" fmla="*/ 20828 h 1719417"/>
              <a:gd name="connsiteX4-19" fmla="*/ 23009 w 1760907"/>
              <a:gd name="connsiteY4-20" fmla="*/ 668528 h 1719417"/>
              <a:gd name="connsiteX0-21" fmla="*/ 5885 w 1743783"/>
              <a:gd name="connsiteY0-22" fmla="*/ 764690 h 1815643"/>
              <a:gd name="connsiteX1-23" fmla="*/ 729785 w 1743783"/>
              <a:gd name="connsiteY1-24" fmla="*/ 1812440 h 1815643"/>
              <a:gd name="connsiteX2-25" fmla="*/ 1739435 w 1743783"/>
              <a:gd name="connsiteY2-26" fmla="*/ 402740 h 1815643"/>
              <a:gd name="connsiteX3-27" fmla="*/ 463085 w 1743783"/>
              <a:gd name="connsiteY3-28" fmla="*/ 12215 h 1815643"/>
              <a:gd name="connsiteX4-29" fmla="*/ 5885 w 1743783"/>
              <a:gd name="connsiteY4-30" fmla="*/ 764690 h 1815643"/>
              <a:gd name="connsiteX0-31" fmla="*/ 5885 w 1744149"/>
              <a:gd name="connsiteY0-32" fmla="*/ 764690 h 1812466"/>
              <a:gd name="connsiteX1-33" fmla="*/ 729785 w 1744149"/>
              <a:gd name="connsiteY1-34" fmla="*/ 1812440 h 1812466"/>
              <a:gd name="connsiteX2-35" fmla="*/ 1739435 w 1744149"/>
              <a:gd name="connsiteY2-36" fmla="*/ 402740 h 1812466"/>
              <a:gd name="connsiteX3-37" fmla="*/ 463085 w 1744149"/>
              <a:gd name="connsiteY3-38" fmla="*/ 12215 h 1812466"/>
              <a:gd name="connsiteX4-39" fmla="*/ 5885 w 1744149"/>
              <a:gd name="connsiteY4-40" fmla="*/ 764690 h 1812466"/>
              <a:gd name="connsiteX0-41" fmla="*/ 5885 w 1744149"/>
              <a:gd name="connsiteY0-42" fmla="*/ 779479 h 1827255"/>
              <a:gd name="connsiteX1-43" fmla="*/ 729785 w 1744149"/>
              <a:gd name="connsiteY1-44" fmla="*/ 1827229 h 1827255"/>
              <a:gd name="connsiteX2-45" fmla="*/ 1739435 w 1744149"/>
              <a:gd name="connsiteY2-46" fmla="*/ 417529 h 1827255"/>
              <a:gd name="connsiteX3-47" fmla="*/ 463085 w 1744149"/>
              <a:gd name="connsiteY3-48" fmla="*/ 27004 h 1827255"/>
              <a:gd name="connsiteX4-49" fmla="*/ 5885 w 1744149"/>
              <a:gd name="connsiteY4-50" fmla="*/ 779479 h 1827255"/>
              <a:gd name="connsiteX0-51" fmla="*/ 5885 w 1757044"/>
              <a:gd name="connsiteY0-52" fmla="*/ 779479 h 1827259"/>
              <a:gd name="connsiteX1-53" fmla="*/ 729785 w 1757044"/>
              <a:gd name="connsiteY1-54" fmla="*/ 1827229 h 1827259"/>
              <a:gd name="connsiteX2-55" fmla="*/ 1739435 w 1757044"/>
              <a:gd name="connsiteY2-56" fmla="*/ 417529 h 1827259"/>
              <a:gd name="connsiteX3-57" fmla="*/ 463085 w 1757044"/>
              <a:gd name="connsiteY3-58" fmla="*/ 27004 h 1827259"/>
              <a:gd name="connsiteX4-59" fmla="*/ 5885 w 1757044"/>
              <a:gd name="connsiteY4-60" fmla="*/ 779479 h 1827259"/>
              <a:gd name="connsiteX0-61" fmla="*/ 5885 w 1799344"/>
              <a:gd name="connsiteY0-62" fmla="*/ 779479 h 1827259"/>
              <a:gd name="connsiteX1-63" fmla="*/ 729785 w 1799344"/>
              <a:gd name="connsiteY1-64" fmla="*/ 1827229 h 1827259"/>
              <a:gd name="connsiteX2-65" fmla="*/ 1739435 w 1799344"/>
              <a:gd name="connsiteY2-66" fmla="*/ 417529 h 1827259"/>
              <a:gd name="connsiteX3-67" fmla="*/ 463085 w 1799344"/>
              <a:gd name="connsiteY3-68" fmla="*/ 27004 h 1827259"/>
              <a:gd name="connsiteX4-69" fmla="*/ 5885 w 1799344"/>
              <a:gd name="connsiteY4-70" fmla="*/ 779479 h 1827259"/>
              <a:gd name="connsiteX0-71" fmla="*/ 9310 w 1745619"/>
              <a:gd name="connsiteY0-72" fmla="*/ 685664 h 1733440"/>
              <a:gd name="connsiteX1-73" fmla="*/ 733210 w 1745619"/>
              <a:gd name="connsiteY1-74" fmla="*/ 1733414 h 1733440"/>
              <a:gd name="connsiteX2-75" fmla="*/ 1742860 w 1745619"/>
              <a:gd name="connsiteY2-76" fmla="*/ 323714 h 1733440"/>
              <a:gd name="connsiteX3-77" fmla="*/ 418885 w 1745619"/>
              <a:gd name="connsiteY3-78" fmla="*/ 18914 h 1733440"/>
              <a:gd name="connsiteX4-79" fmla="*/ 9310 w 1745619"/>
              <a:gd name="connsiteY4-80" fmla="*/ 685664 h 1733440"/>
              <a:gd name="connsiteX0-81" fmla="*/ 12052 w 1748850"/>
              <a:gd name="connsiteY0-82" fmla="*/ 729612 h 1777388"/>
              <a:gd name="connsiteX1-83" fmla="*/ 735952 w 1748850"/>
              <a:gd name="connsiteY1-84" fmla="*/ 1777362 h 1777388"/>
              <a:gd name="connsiteX2-85" fmla="*/ 1745602 w 1748850"/>
              <a:gd name="connsiteY2-86" fmla="*/ 367662 h 1777388"/>
              <a:gd name="connsiteX3-87" fmla="*/ 393052 w 1748850"/>
              <a:gd name="connsiteY3-88" fmla="*/ 15237 h 1777388"/>
              <a:gd name="connsiteX4-89" fmla="*/ 12052 w 1748850"/>
              <a:gd name="connsiteY4-90" fmla="*/ 729612 h 1777388"/>
              <a:gd name="connsiteX0-91" fmla="*/ 10861 w 1775992"/>
              <a:gd name="connsiteY0-92" fmla="*/ 679262 h 1776944"/>
              <a:gd name="connsiteX1-93" fmla="*/ 763336 w 1775992"/>
              <a:gd name="connsiteY1-94" fmla="*/ 1774637 h 1776944"/>
              <a:gd name="connsiteX2-95" fmla="*/ 1772986 w 1775992"/>
              <a:gd name="connsiteY2-96" fmla="*/ 364937 h 1776944"/>
              <a:gd name="connsiteX3-97" fmla="*/ 420436 w 1775992"/>
              <a:gd name="connsiteY3-98" fmla="*/ 12512 h 1776944"/>
              <a:gd name="connsiteX4-99" fmla="*/ 10861 w 1775992"/>
              <a:gd name="connsiteY4-100" fmla="*/ 679262 h 1776944"/>
              <a:gd name="connsiteX0-101" fmla="*/ 10861 w 1775992"/>
              <a:gd name="connsiteY0-102" fmla="*/ 679262 h 1776944"/>
              <a:gd name="connsiteX1-103" fmla="*/ 763336 w 1775992"/>
              <a:gd name="connsiteY1-104" fmla="*/ 1774637 h 1776944"/>
              <a:gd name="connsiteX2-105" fmla="*/ 1772986 w 1775992"/>
              <a:gd name="connsiteY2-106" fmla="*/ 364937 h 1776944"/>
              <a:gd name="connsiteX3-107" fmla="*/ 420436 w 1775992"/>
              <a:gd name="connsiteY3-108" fmla="*/ 12512 h 1776944"/>
              <a:gd name="connsiteX4-109" fmla="*/ 10861 w 1775992"/>
              <a:gd name="connsiteY4-110" fmla="*/ 679262 h 1776944"/>
              <a:gd name="connsiteX0-111" fmla="*/ 15219 w 1782417"/>
              <a:gd name="connsiteY0-112" fmla="*/ 679465 h 1796157"/>
              <a:gd name="connsiteX1-113" fmla="*/ 853419 w 1782417"/>
              <a:gd name="connsiteY1-114" fmla="*/ 1793890 h 1796157"/>
              <a:gd name="connsiteX2-115" fmla="*/ 1777344 w 1782417"/>
              <a:gd name="connsiteY2-116" fmla="*/ 365140 h 1796157"/>
              <a:gd name="connsiteX3-117" fmla="*/ 424794 w 1782417"/>
              <a:gd name="connsiteY3-118" fmla="*/ 12715 h 1796157"/>
              <a:gd name="connsiteX4-119" fmla="*/ 15219 w 1782417"/>
              <a:gd name="connsiteY4-120" fmla="*/ 679465 h 1796157"/>
              <a:gd name="connsiteX0-121" fmla="*/ 11937 w 1779135"/>
              <a:gd name="connsiteY0-122" fmla="*/ 693345 h 1810037"/>
              <a:gd name="connsiteX1-123" fmla="*/ 850137 w 1779135"/>
              <a:gd name="connsiteY1-124" fmla="*/ 1807770 h 1810037"/>
              <a:gd name="connsiteX2-125" fmla="*/ 1774062 w 1779135"/>
              <a:gd name="connsiteY2-126" fmla="*/ 379020 h 1810037"/>
              <a:gd name="connsiteX3-127" fmla="*/ 421512 w 1779135"/>
              <a:gd name="connsiteY3-128" fmla="*/ 26595 h 1810037"/>
              <a:gd name="connsiteX4-129" fmla="*/ 11937 w 1779135"/>
              <a:gd name="connsiteY4-130" fmla="*/ 693345 h 1810037"/>
              <a:gd name="connsiteX0-131" fmla="*/ 14258 w 1781456"/>
              <a:gd name="connsiteY0-132" fmla="*/ 679466 h 1796158"/>
              <a:gd name="connsiteX1-133" fmla="*/ 852458 w 1781456"/>
              <a:gd name="connsiteY1-134" fmla="*/ 1793891 h 1796158"/>
              <a:gd name="connsiteX2-135" fmla="*/ 1776383 w 1781456"/>
              <a:gd name="connsiteY2-136" fmla="*/ 365141 h 1796158"/>
              <a:gd name="connsiteX3-137" fmla="*/ 423833 w 1781456"/>
              <a:gd name="connsiteY3-138" fmla="*/ 12716 h 1796158"/>
              <a:gd name="connsiteX4-139" fmla="*/ 14258 w 1781456"/>
              <a:gd name="connsiteY4-140" fmla="*/ 679466 h 1796158"/>
              <a:gd name="connsiteX0-141" fmla="*/ 37377 w 1394588"/>
              <a:gd name="connsiteY0-142" fmla="*/ 87190 h 1870464"/>
              <a:gd name="connsiteX1-143" fmla="*/ 466002 w 1394588"/>
              <a:gd name="connsiteY1-144" fmla="*/ 1868365 h 1870464"/>
              <a:gd name="connsiteX2-145" fmla="*/ 1389927 w 1394588"/>
              <a:gd name="connsiteY2-146" fmla="*/ 439615 h 1870464"/>
              <a:gd name="connsiteX3-147" fmla="*/ 37377 w 1394588"/>
              <a:gd name="connsiteY3-148" fmla="*/ 87190 h 1870464"/>
              <a:gd name="connsiteX0-149" fmla="*/ 23985 w 1714079"/>
              <a:gd name="connsiteY0-150" fmla="*/ 123464 h 1714590"/>
              <a:gd name="connsiteX1-151" fmla="*/ 776460 w 1714079"/>
              <a:gd name="connsiteY1-152" fmla="*/ 1714139 h 1714590"/>
              <a:gd name="connsiteX2-153" fmla="*/ 1700385 w 1714079"/>
              <a:gd name="connsiteY2-154" fmla="*/ 285389 h 1714590"/>
              <a:gd name="connsiteX3-155" fmla="*/ 23985 w 1714079"/>
              <a:gd name="connsiteY3-156" fmla="*/ 123464 h 1714590"/>
              <a:gd name="connsiteX0-157" fmla="*/ 103744 w 1793838"/>
              <a:gd name="connsiteY0-158" fmla="*/ 254346 h 1845472"/>
              <a:gd name="connsiteX1-159" fmla="*/ 856219 w 1793838"/>
              <a:gd name="connsiteY1-160" fmla="*/ 1845021 h 1845472"/>
              <a:gd name="connsiteX2-161" fmla="*/ 1780144 w 1793838"/>
              <a:gd name="connsiteY2-162" fmla="*/ 416271 h 1845472"/>
              <a:gd name="connsiteX3-163" fmla="*/ 103744 w 1793838"/>
              <a:gd name="connsiteY3-164" fmla="*/ 254346 h 1845472"/>
              <a:gd name="connsiteX0-165" fmla="*/ 103744 w 1801778"/>
              <a:gd name="connsiteY0-166" fmla="*/ 263564 h 1854705"/>
              <a:gd name="connsiteX1-167" fmla="*/ 856219 w 1801778"/>
              <a:gd name="connsiteY1-168" fmla="*/ 1854239 h 1854705"/>
              <a:gd name="connsiteX2-169" fmla="*/ 1780144 w 1801778"/>
              <a:gd name="connsiteY2-170" fmla="*/ 425489 h 1854705"/>
              <a:gd name="connsiteX3-171" fmla="*/ 103744 w 1801778"/>
              <a:gd name="connsiteY3-172" fmla="*/ 263564 h 1854705"/>
              <a:gd name="connsiteX0-173" fmla="*/ 110247 w 1810119"/>
              <a:gd name="connsiteY0-174" fmla="*/ 263564 h 1855080"/>
              <a:gd name="connsiteX1-175" fmla="*/ 862722 w 1810119"/>
              <a:gd name="connsiteY1-176" fmla="*/ 1854239 h 1855080"/>
              <a:gd name="connsiteX2-177" fmla="*/ 1786647 w 1810119"/>
              <a:gd name="connsiteY2-178" fmla="*/ 425489 h 1855080"/>
              <a:gd name="connsiteX3-179" fmla="*/ 110247 w 1810119"/>
              <a:gd name="connsiteY3-180" fmla="*/ 263564 h 1855080"/>
              <a:gd name="connsiteX0-181" fmla="*/ 110247 w 1807143"/>
              <a:gd name="connsiteY0-182" fmla="*/ 283275 h 1874848"/>
              <a:gd name="connsiteX1-183" fmla="*/ 862722 w 1807143"/>
              <a:gd name="connsiteY1-184" fmla="*/ 1873950 h 1874848"/>
              <a:gd name="connsiteX2-185" fmla="*/ 1786647 w 1807143"/>
              <a:gd name="connsiteY2-186" fmla="*/ 445200 h 1874848"/>
              <a:gd name="connsiteX3-187" fmla="*/ 110247 w 1807143"/>
              <a:gd name="connsiteY3-188" fmla="*/ 283275 h 1874848"/>
              <a:gd name="connsiteX0-189" fmla="*/ 110247 w 1816444"/>
              <a:gd name="connsiteY0-190" fmla="*/ 273208 h 1864752"/>
              <a:gd name="connsiteX1-191" fmla="*/ 862722 w 1816444"/>
              <a:gd name="connsiteY1-192" fmla="*/ 1863883 h 1864752"/>
              <a:gd name="connsiteX2-193" fmla="*/ 1786647 w 1816444"/>
              <a:gd name="connsiteY2-194" fmla="*/ 435133 h 1864752"/>
              <a:gd name="connsiteX3-195" fmla="*/ 110247 w 1816444"/>
              <a:gd name="connsiteY3-196" fmla="*/ 273208 h 186475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816444" h="1864752">
                <a:moveTo>
                  <a:pt x="110247" y="273208"/>
                </a:moveTo>
                <a:cubicBezTo>
                  <a:pt x="-291391" y="806608"/>
                  <a:pt x="507122" y="1827371"/>
                  <a:pt x="862722" y="1863883"/>
                </a:cubicBezTo>
                <a:cubicBezTo>
                  <a:pt x="1218322" y="1900395"/>
                  <a:pt x="1975560" y="776446"/>
                  <a:pt x="1786647" y="435133"/>
                </a:cubicBezTo>
                <a:cubicBezTo>
                  <a:pt x="1597734" y="93820"/>
                  <a:pt x="511885" y="-260192"/>
                  <a:pt x="110247" y="273208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ffectLst>
            <a:outerShdw blurRad="317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3802219" y="1112951"/>
            <a:ext cx="4210050" cy="4490301"/>
            <a:chOff x="1162050" y="990601"/>
            <a:chExt cx="4210050" cy="4490301"/>
          </a:xfrm>
        </p:grpSpPr>
        <p:sp>
          <p:nvSpPr>
            <p:cNvPr id="11" name="同侧圆角矩形 10"/>
            <p:cNvSpPr/>
            <p:nvPr/>
          </p:nvSpPr>
          <p:spPr>
            <a:xfrm>
              <a:off x="1162050" y="990601"/>
              <a:ext cx="4210050" cy="2152650"/>
            </a:xfrm>
            <a:prstGeom prst="round2SameRect">
              <a:avLst>
                <a:gd name="adj1" fmla="val 12290"/>
                <a:gd name="adj2" fmla="val 0"/>
              </a:avLst>
            </a:prstGeom>
            <a:blipFill>
              <a:blip r:embed="rId1"/>
              <a:srcRect/>
              <a:stretch>
                <a:fillRect t="-14872" b="-1469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1495435" y="4282022"/>
              <a:ext cx="3514313" cy="1198880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600" spc="300" dirty="0">
                  <a:solidFill>
                    <a:schemeClr val="bg1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认识汽车基本电气元件</a:t>
              </a:r>
              <a:endParaRPr lang="zh-CN" altLang="en-US" sz="3600" spc="3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1415848" y="3483717"/>
              <a:ext cx="3594033" cy="706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0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</a:rPr>
                <a:t>任务</a:t>
              </a:r>
              <a:r>
                <a:rPr lang="en-US" altLang="zh-CN" sz="40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</a:rPr>
                <a:t>2</a:t>
              </a:r>
              <a:endParaRPr lang="zh-CN" altLang="en-US" sz="40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</p:grpSp>
      <p:sp>
        <p:nvSpPr>
          <p:cNvPr id="26" name="梯形 11"/>
          <p:cNvSpPr/>
          <p:nvPr/>
        </p:nvSpPr>
        <p:spPr>
          <a:xfrm rot="13500000">
            <a:off x="9877370" y="-599766"/>
            <a:ext cx="2085441" cy="1512062"/>
          </a:xfrm>
          <a:custGeom>
            <a:avLst/>
            <a:gdLst>
              <a:gd name="connsiteX0" fmla="*/ 0 w 3339385"/>
              <a:gd name="connsiteY0" fmla="*/ 2647336 h 2647336"/>
              <a:gd name="connsiteX1" fmla="*/ 661834 w 3339385"/>
              <a:gd name="connsiteY1" fmla="*/ 0 h 2647336"/>
              <a:gd name="connsiteX2" fmla="*/ 2677551 w 3339385"/>
              <a:gd name="connsiteY2" fmla="*/ 0 h 2647336"/>
              <a:gd name="connsiteX3" fmla="*/ 3339385 w 3339385"/>
              <a:gd name="connsiteY3" fmla="*/ 2647336 h 2647336"/>
              <a:gd name="connsiteX4" fmla="*/ 0 w 3339385"/>
              <a:gd name="connsiteY4" fmla="*/ 2647336 h 2647336"/>
              <a:gd name="connsiteX0-1" fmla="*/ 0 w 3487594"/>
              <a:gd name="connsiteY0-2" fmla="*/ 2978253 h 2978253"/>
              <a:gd name="connsiteX1-3" fmla="*/ 661834 w 3487594"/>
              <a:gd name="connsiteY1-4" fmla="*/ 330917 h 2978253"/>
              <a:gd name="connsiteX2-5" fmla="*/ 2677551 w 3487594"/>
              <a:gd name="connsiteY2-6" fmla="*/ 330917 h 2978253"/>
              <a:gd name="connsiteX3-7" fmla="*/ 3339385 w 3487594"/>
              <a:gd name="connsiteY3-8" fmla="*/ 2978253 h 2978253"/>
              <a:gd name="connsiteX4-9" fmla="*/ 0 w 3487594"/>
              <a:gd name="connsiteY4-10" fmla="*/ 2978253 h 2978253"/>
              <a:gd name="connsiteX0-11" fmla="*/ 0 w 3487594"/>
              <a:gd name="connsiteY0-12" fmla="*/ 2978253 h 2978253"/>
              <a:gd name="connsiteX1-13" fmla="*/ 661834 w 3487594"/>
              <a:gd name="connsiteY1-14" fmla="*/ 330917 h 2978253"/>
              <a:gd name="connsiteX2-15" fmla="*/ 2677551 w 3487594"/>
              <a:gd name="connsiteY2-16" fmla="*/ 330917 h 2978253"/>
              <a:gd name="connsiteX3-17" fmla="*/ 3339385 w 3487594"/>
              <a:gd name="connsiteY3-18" fmla="*/ 2978253 h 2978253"/>
              <a:gd name="connsiteX4-19" fmla="*/ 0 w 3487594"/>
              <a:gd name="connsiteY4-20" fmla="*/ 2978253 h 2978253"/>
              <a:gd name="connsiteX0-21" fmla="*/ 0 w 3339385"/>
              <a:gd name="connsiteY0-22" fmla="*/ 2978253 h 2978253"/>
              <a:gd name="connsiteX1-23" fmla="*/ 661834 w 3339385"/>
              <a:gd name="connsiteY1-24" fmla="*/ 330917 h 2978253"/>
              <a:gd name="connsiteX2-25" fmla="*/ 2677551 w 3339385"/>
              <a:gd name="connsiteY2-26" fmla="*/ 330917 h 2978253"/>
              <a:gd name="connsiteX3-27" fmla="*/ 3339385 w 3339385"/>
              <a:gd name="connsiteY3-28" fmla="*/ 2978253 h 2978253"/>
              <a:gd name="connsiteX4-29" fmla="*/ 0 w 3339385"/>
              <a:gd name="connsiteY4-30" fmla="*/ 2978253 h 2978253"/>
              <a:gd name="connsiteX0-31" fmla="*/ 0 w 3339385"/>
              <a:gd name="connsiteY0-32" fmla="*/ 2978253 h 2978253"/>
              <a:gd name="connsiteX1-33" fmla="*/ 661834 w 3339385"/>
              <a:gd name="connsiteY1-34" fmla="*/ 330917 h 2978253"/>
              <a:gd name="connsiteX2-35" fmla="*/ 2677551 w 3339385"/>
              <a:gd name="connsiteY2-36" fmla="*/ 330917 h 2978253"/>
              <a:gd name="connsiteX3-37" fmla="*/ 3339385 w 3339385"/>
              <a:gd name="connsiteY3-38" fmla="*/ 2978253 h 2978253"/>
              <a:gd name="connsiteX4-39" fmla="*/ 0 w 3339385"/>
              <a:gd name="connsiteY4-40" fmla="*/ 2978253 h 2978253"/>
              <a:gd name="connsiteX0-41" fmla="*/ 0 w 3339385"/>
              <a:gd name="connsiteY0-42" fmla="*/ 2996159 h 2996159"/>
              <a:gd name="connsiteX1-43" fmla="*/ 661834 w 3339385"/>
              <a:gd name="connsiteY1-44" fmla="*/ 348823 h 2996159"/>
              <a:gd name="connsiteX2-45" fmla="*/ 2400233 w 3339385"/>
              <a:gd name="connsiteY2-46" fmla="*/ 314038 h 2996159"/>
              <a:gd name="connsiteX3-47" fmla="*/ 3339385 w 3339385"/>
              <a:gd name="connsiteY3-48" fmla="*/ 2996159 h 2996159"/>
              <a:gd name="connsiteX4-49" fmla="*/ 0 w 3339385"/>
              <a:gd name="connsiteY4-50" fmla="*/ 2996159 h 2996159"/>
              <a:gd name="connsiteX0-51" fmla="*/ 0 w 3339385"/>
              <a:gd name="connsiteY0-52" fmla="*/ 2996159 h 2996159"/>
              <a:gd name="connsiteX1-53" fmla="*/ 775282 w 3339385"/>
              <a:gd name="connsiteY1-54" fmla="*/ 348823 h 2996159"/>
              <a:gd name="connsiteX2-55" fmla="*/ 2400233 w 3339385"/>
              <a:gd name="connsiteY2-56" fmla="*/ 314038 h 2996159"/>
              <a:gd name="connsiteX3-57" fmla="*/ 3339385 w 3339385"/>
              <a:gd name="connsiteY3-58" fmla="*/ 2996159 h 2996159"/>
              <a:gd name="connsiteX4-59" fmla="*/ 0 w 3339385"/>
              <a:gd name="connsiteY4-60" fmla="*/ 2996159 h 2996159"/>
              <a:gd name="connsiteX0-61" fmla="*/ 0 w 3474973"/>
              <a:gd name="connsiteY0-62" fmla="*/ 2998122 h 3028357"/>
              <a:gd name="connsiteX1-63" fmla="*/ 775282 w 3474973"/>
              <a:gd name="connsiteY1-64" fmla="*/ 350786 h 3028357"/>
              <a:gd name="connsiteX2-65" fmla="*/ 2400233 w 3474973"/>
              <a:gd name="connsiteY2-66" fmla="*/ 316001 h 3028357"/>
              <a:gd name="connsiteX3-67" fmla="*/ 3474973 w 3474973"/>
              <a:gd name="connsiteY3-68" fmla="*/ 3028357 h 3028357"/>
              <a:gd name="connsiteX4-69" fmla="*/ 0 w 3474973"/>
              <a:gd name="connsiteY4-70" fmla="*/ 2998122 h 3028357"/>
              <a:gd name="connsiteX0-71" fmla="*/ 0 w 3746151"/>
              <a:gd name="connsiteY0-72" fmla="*/ 2967887 h 3028357"/>
              <a:gd name="connsiteX1-73" fmla="*/ 1046460 w 3746151"/>
              <a:gd name="connsiteY1-74" fmla="*/ 350786 h 3028357"/>
              <a:gd name="connsiteX2-75" fmla="*/ 2671411 w 3746151"/>
              <a:gd name="connsiteY2-76" fmla="*/ 316001 h 3028357"/>
              <a:gd name="connsiteX3-77" fmla="*/ 3746151 w 3746151"/>
              <a:gd name="connsiteY3-78" fmla="*/ 3028357 h 3028357"/>
              <a:gd name="connsiteX4-79" fmla="*/ 0 w 3746151"/>
              <a:gd name="connsiteY4-80" fmla="*/ 2967887 h 302835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3746151" h="3028357">
                <a:moveTo>
                  <a:pt x="0" y="2967887"/>
                </a:moveTo>
                <a:cubicBezTo>
                  <a:pt x="220611" y="2085442"/>
                  <a:pt x="508349" y="1157031"/>
                  <a:pt x="1046460" y="350786"/>
                </a:cubicBezTo>
                <a:cubicBezTo>
                  <a:pt x="1492718" y="-90437"/>
                  <a:pt x="2221463" y="-130261"/>
                  <a:pt x="2671411" y="316001"/>
                </a:cubicBezTo>
                <a:cubicBezTo>
                  <a:pt x="3121360" y="762263"/>
                  <a:pt x="3493909" y="2180734"/>
                  <a:pt x="3746151" y="3028357"/>
                </a:cubicBezTo>
                <a:lnTo>
                  <a:pt x="0" y="2967887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5400000" scaled="1"/>
          </a:gradFill>
          <a:ln>
            <a:noFill/>
          </a:ln>
          <a:effectLst>
            <a:outerShdw blurRad="317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任意多边形 27"/>
          <p:cNvSpPr/>
          <p:nvPr/>
        </p:nvSpPr>
        <p:spPr>
          <a:xfrm rot="1695913">
            <a:off x="9459961" y="5674652"/>
            <a:ext cx="2309336" cy="2366697"/>
          </a:xfrm>
          <a:custGeom>
            <a:avLst/>
            <a:gdLst>
              <a:gd name="connsiteX0" fmla="*/ 23727 w 1761625"/>
              <a:gd name="connsiteY0" fmla="*/ 386077 h 1700705"/>
              <a:gd name="connsiteX1" fmla="*/ 747627 w 1761625"/>
              <a:gd name="connsiteY1" fmla="*/ 1700527 h 1700705"/>
              <a:gd name="connsiteX2" fmla="*/ 1757277 w 1761625"/>
              <a:gd name="connsiteY2" fmla="*/ 290827 h 1700705"/>
              <a:gd name="connsiteX3" fmla="*/ 328527 w 1761625"/>
              <a:gd name="connsiteY3" fmla="*/ 5077 h 1700705"/>
              <a:gd name="connsiteX4" fmla="*/ 23727 w 1761625"/>
              <a:gd name="connsiteY4" fmla="*/ 386077 h 1700705"/>
              <a:gd name="connsiteX0-1" fmla="*/ 23727 w 1763559"/>
              <a:gd name="connsiteY0-2" fmla="*/ 386077 h 1701593"/>
              <a:gd name="connsiteX1-3" fmla="*/ 747627 w 1763559"/>
              <a:gd name="connsiteY1-4" fmla="*/ 1700527 h 1701593"/>
              <a:gd name="connsiteX2-5" fmla="*/ 1757277 w 1763559"/>
              <a:gd name="connsiteY2-6" fmla="*/ 290827 h 1701593"/>
              <a:gd name="connsiteX3-7" fmla="*/ 328527 w 1763559"/>
              <a:gd name="connsiteY3-8" fmla="*/ 5077 h 1701593"/>
              <a:gd name="connsiteX4-9" fmla="*/ 23727 w 1763559"/>
              <a:gd name="connsiteY4-10" fmla="*/ 386077 h 1701593"/>
              <a:gd name="connsiteX0-11" fmla="*/ 23009 w 1760907"/>
              <a:gd name="connsiteY0-12" fmla="*/ 668528 h 1719417"/>
              <a:gd name="connsiteX1-13" fmla="*/ 746909 w 1760907"/>
              <a:gd name="connsiteY1-14" fmla="*/ 1716278 h 1719417"/>
              <a:gd name="connsiteX2-15" fmla="*/ 1756559 w 1760907"/>
              <a:gd name="connsiteY2-16" fmla="*/ 306578 h 1719417"/>
              <a:gd name="connsiteX3-17" fmla="*/ 327809 w 1760907"/>
              <a:gd name="connsiteY3-18" fmla="*/ 20828 h 1719417"/>
              <a:gd name="connsiteX4-19" fmla="*/ 23009 w 1760907"/>
              <a:gd name="connsiteY4-20" fmla="*/ 668528 h 1719417"/>
              <a:gd name="connsiteX0-21" fmla="*/ 5885 w 1743783"/>
              <a:gd name="connsiteY0-22" fmla="*/ 764690 h 1815643"/>
              <a:gd name="connsiteX1-23" fmla="*/ 729785 w 1743783"/>
              <a:gd name="connsiteY1-24" fmla="*/ 1812440 h 1815643"/>
              <a:gd name="connsiteX2-25" fmla="*/ 1739435 w 1743783"/>
              <a:gd name="connsiteY2-26" fmla="*/ 402740 h 1815643"/>
              <a:gd name="connsiteX3-27" fmla="*/ 463085 w 1743783"/>
              <a:gd name="connsiteY3-28" fmla="*/ 12215 h 1815643"/>
              <a:gd name="connsiteX4-29" fmla="*/ 5885 w 1743783"/>
              <a:gd name="connsiteY4-30" fmla="*/ 764690 h 1815643"/>
              <a:gd name="connsiteX0-31" fmla="*/ 5885 w 1744149"/>
              <a:gd name="connsiteY0-32" fmla="*/ 764690 h 1812466"/>
              <a:gd name="connsiteX1-33" fmla="*/ 729785 w 1744149"/>
              <a:gd name="connsiteY1-34" fmla="*/ 1812440 h 1812466"/>
              <a:gd name="connsiteX2-35" fmla="*/ 1739435 w 1744149"/>
              <a:gd name="connsiteY2-36" fmla="*/ 402740 h 1812466"/>
              <a:gd name="connsiteX3-37" fmla="*/ 463085 w 1744149"/>
              <a:gd name="connsiteY3-38" fmla="*/ 12215 h 1812466"/>
              <a:gd name="connsiteX4-39" fmla="*/ 5885 w 1744149"/>
              <a:gd name="connsiteY4-40" fmla="*/ 764690 h 1812466"/>
              <a:gd name="connsiteX0-41" fmla="*/ 5885 w 1744149"/>
              <a:gd name="connsiteY0-42" fmla="*/ 779479 h 1827255"/>
              <a:gd name="connsiteX1-43" fmla="*/ 729785 w 1744149"/>
              <a:gd name="connsiteY1-44" fmla="*/ 1827229 h 1827255"/>
              <a:gd name="connsiteX2-45" fmla="*/ 1739435 w 1744149"/>
              <a:gd name="connsiteY2-46" fmla="*/ 417529 h 1827255"/>
              <a:gd name="connsiteX3-47" fmla="*/ 463085 w 1744149"/>
              <a:gd name="connsiteY3-48" fmla="*/ 27004 h 1827255"/>
              <a:gd name="connsiteX4-49" fmla="*/ 5885 w 1744149"/>
              <a:gd name="connsiteY4-50" fmla="*/ 779479 h 1827255"/>
              <a:gd name="connsiteX0-51" fmla="*/ 5885 w 1757044"/>
              <a:gd name="connsiteY0-52" fmla="*/ 779479 h 1827259"/>
              <a:gd name="connsiteX1-53" fmla="*/ 729785 w 1757044"/>
              <a:gd name="connsiteY1-54" fmla="*/ 1827229 h 1827259"/>
              <a:gd name="connsiteX2-55" fmla="*/ 1739435 w 1757044"/>
              <a:gd name="connsiteY2-56" fmla="*/ 417529 h 1827259"/>
              <a:gd name="connsiteX3-57" fmla="*/ 463085 w 1757044"/>
              <a:gd name="connsiteY3-58" fmla="*/ 27004 h 1827259"/>
              <a:gd name="connsiteX4-59" fmla="*/ 5885 w 1757044"/>
              <a:gd name="connsiteY4-60" fmla="*/ 779479 h 1827259"/>
              <a:gd name="connsiteX0-61" fmla="*/ 5885 w 1799344"/>
              <a:gd name="connsiteY0-62" fmla="*/ 779479 h 1827259"/>
              <a:gd name="connsiteX1-63" fmla="*/ 729785 w 1799344"/>
              <a:gd name="connsiteY1-64" fmla="*/ 1827229 h 1827259"/>
              <a:gd name="connsiteX2-65" fmla="*/ 1739435 w 1799344"/>
              <a:gd name="connsiteY2-66" fmla="*/ 417529 h 1827259"/>
              <a:gd name="connsiteX3-67" fmla="*/ 463085 w 1799344"/>
              <a:gd name="connsiteY3-68" fmla="*/ 27004 h 1827259"/>
              <a:gd name="connsiteX4-69" fmla="*/ 5885 w 1799344"/>
              <a:gd name="connsiteY4-70" fmla="*/ 779479 h 1827259"/>
              <a:gd name="connsiteX0-71" fmla="*/ 9310 w 1745619"/>
              <a:gd name="connsiteY0-72" fmla="*/ 685664 h 1733440"/>
              <a:gd name="connsiteX1-73" fmla="*/ 733210 w 1745619"/>
              <a:gd name="connsiteY1-74" fmla="*/ 1733414 h 1733440"/>
              <a:gd name="connsiteX2-75" fmla="*/ 1742860 w 1745619"/>
              <a:gd name="connsiteY2-76" fmla="*/ 323714 h 1733440"/>
              <a:gd name="connsiteX3-77" fmla="*/ 418885 w 1745619"/>
              <a:gd name="connsiteY3-78" fmla="*/ 18914 h 1733440"/>
              <a:gd name="connsiteX4-79" fmla="*/ 9310 w 1745619"/>
              <a:gd name="connsiteY4-80" fmla="*/ 685664 h 1733440"/>
              <a:gd name="connsiteX0-81" fmla="*/ 12052 w 1748850"/>
              <a:gd name="connsiteY0-82" fmla="*/ 729612 h 1777388"/>
              <a:gd name="connsiteX1-83" fmla="*/ 735952 w 1748850"/>
              <a:gd name="connsiteY1-84" fmla="*/ 1777362 h 1777388"/>
              <a:gd name="connsiteX2-85" fmla="*/ 1745602 w 1748850"/>
              <a:gd name="connsiteY2-86" fmla="*/ 367662 h 1777388"/>
              <a:gd name="connsiteX3-87" fmla="*/ 393052 w 1748850"/>
              <a:gd name="connsiteY3-88" fmla="*/ 15237 h 1777388"/>
              <a:gd name="connsiteX4-89" fmla="*/ 12052 w 1748850"/>
              <a:gd name="connsiteY4-90" fmla="*/ 729612 h 1777388"/>
              <a:gd name="connsiteX0-91" fmla="*/ 10861 w 1775992"/>
              <a:gd name="connsiteY0-92" fmla="*/ 679262 h 1776944"/>
              <a:gd name="connsiteX1-93" fmla="*/ 763336 w 1775992"/>
              <a:gd name="connsiteY1-94" fmla="*/ 1774637 h 1776944"/>
              <a:gd name="connsiteX2-95" fmla="*/ 1772986 w 1775992"/>
              <a:gd name="connsiteY2-96" fmla="*/ 364937 h 1776944"/>
              <a:gd name="connsiteX3-97" fmla="*/ 420436 w 1775992"/>
              <a:gd name="connsiteY3-98" fmla="*/ 12512 h 1776944"/>
              <a:gd name="connsiteX4-99" fmla="*/ 10861 w 1775992"/>
              <a:gd name="connsiteY4-100" fmla="*/ 679262 h 1776944"/>
              <a:gd name="connsiteX0-101" fmla="*/ 10861 w 1775992"/>
              <a:gd name="connsiteY0-102" fmla="*/ 679262 h 1776944"/>
              <a:gd name="connsiteX1-103" fmla="*/ 763336 w 1775992"/>
              <a:gd name="connsiteY1-104" fmla="*/ 1774637 h 1776944"/>
              <a:gd name="connsiteX2-105" fmla="*/ 1772986 w 1775992"/>
              <a:gd name="connsiteY2-106" fmla="*/ 364937 h 1776944"/>
              <a:gd name="connsiteX3-107" fmla="*/ 420436 w 1775992"/>
              <a:gd name="connsiteY3-108" fmla="*/ 12512 h 1776944"/>
              <a:gd name="connsiteX4-109" fmla="*/ 10861 w 1775992"/>
              <a:gd name="connsiteY4-110" fmla="*/ 679262 h 1776944"/>
              <a:gd name="connsiteX0-111" fmla="*/ 15219 w 1782417"/>
              <a:gd name="connsiteY0-112" fmla="*/ 679465 h 1796157"/>
              <a:gd name="connsiteX1-113" fmla="*/ 853419 w 1782417"/>
              <a:gd name="connsiteY1-114" fmla="*/ 1793890 h 1796157"/>
              <a:gd name="connsiteX2-115" fmla="*/ 1777344 w 1782417"/>
              <a:gd name="connsiteY2-116" fmla="*/ 365140 h 1796157"/>
              <a:gd name="connsiteX3-117" fmla="*/ 424794 w 1782417"/>
              <a:gd name="connsiteY3-118" fmla="*/ 12715 h 1796157"/>
              <a:gd name="connsiteX4-119" fmla="*/ 15219 w 1782417"/>
              <a:gd name="connsiteY4-120" fmla="*/ 679465 h 1796157"/>
              <a:gd name="connsiteX0-121" fmla="*/ 11937 w 1779135"/>
              <a:gd name="connsiteY0-122" fmla="*/ 693345 h 1810037"/>
              <a:gd name="connsiteX1-123" fmla="*/ 850137 w 1779135"/>
              <a:gd name="connsiteY1-124" fmla="*/ 1807770 h 1810037"/>
              <a:gd name="connsiteX2-125" fmla="*/ 1774062 w 1779135"/>
              <a:gd name="connsiteY2-126" fmla="*/ 379020 h 1810037"/>
              <a:gd name="connsiteX3-127" fmla="*/ 421512 w 1779135"/>
              <a:gd name="connsiteY3-128" fmla="*/ 26595 h 1810037"/>
              <a:gd name="connsiteX4-129" fmla="*/ 11937 w 1779135"/>
              <a:gd name="connsiteY4-130" fmla="*/ 693345 h 1810037"/>
              <a:gd name="connsiteX0-131" fmla="*/ 14258 w 1781456"/>
              <a:gd name="connsiteY0-132" fmla="*/ 679466 h 1796158"/>
              <a:gd name="connsiteX1-133" fmla="*/ 852458 w 1781456"/>
              <a:gd name="connsiteY1-134" fmla="*/ 1793891 h 1796158"/>
              <a:gd name="connsiteX2-135" fmla="*/ 1776383 w 1781456"/>
              <a:gd name="connsiteY2-136" fmla="*/ 365141 h 1796158"/>
              <a:gd name="connsiteX3-137" fmla="*/ 423833 w 1781456"/>
              <a:gd name="connsiteY3-138" fmla="*/ 12716 h 1796158"/>
              <a:gd name="connsiteX4-139" fmla="*/ 14258 w 1781456"/>
              <a:gd name="connsiteY4-140" fmla="*/ 679466 h 1796158"/>
              <a:gd name="connsiteX0-141" fmla="*/ 37377 w 1394588"/>
              <a:gd name="connsiteY0-142" fmla="*/ 87190 h 1870464"/>
              <a:gd name="connsiteX1-143" fmla="*/ 466002 w 1394588"/>
              <a:gd name="connsiteY1-144" fmla="*/ 1868365 h 1870464"/>
              <a:gd name="connsiteX2-145" fmla="*/ 1389927 w 1394588"/>
              <a:gd name="connsiteY2-146" fmla="*/ 439615 h 1870464"/>
              <a:gd name="connsiteX3-147" fmla="*/ 37377 w 1394588"/>
              <a:gd name="connsiteY3-148" fmla="*/ 87190 h 1870464"/>
              <a:gd name="connsiteX0-149" fmla="*/ 23985 w 1714079"/>
              <a:gd name="connsiteY0-150" fmla="*/ 123464 h 1714590"/>
              <a:gd name="connsiteX1-151" fmla="*/ 776460 w 1714079"/>
              <a:gd name="connsiteY1-152" fmla="*/ 1714139 h 1714590"/>
              <a:gd name="connsiteX2-153" fmla="*/ 1700385 w 1714079"/>
              <a:gd name="connsiteY2-154" fmla="*/ 285389 h 1714590"/>
              <a:gd name="connsiteX3-155" fmla="*/ 23985 w 1714079"/>
              <a:gd name="connsiteY3-156" fmla="*/ 123464 h 1714590"/>
              <a:gd name="connsiteX0-157" fmla="*/ 103744 w 1793838"/>
              <a:gd name="connsiteY0-158" fmla="*/ 254346 h 1845472"/>
              <a:gd name="connsiteX1-159" fmla="*/ 856219 w 1793838"/>
              <a:gd name="connsiteY1-160" fmla="*/ 1845021 h 1845472"/>
              <a:gd name="connsiteX2-161" fmla="*/ 1780144 w 1793838"/>
              <a:gd name="connsiteY2-162" fmla="*/ 416271 h 1845472"/>
              <a:gd name="connsiteX3-163" fmla="*/ 103744 w 1793838"/>
              <a:gd name="connsiteY3-164" fmla="*/ 254346 h 1845472"/>
              <a:gd name="connsiteX0-165" fmla="*/ 103744 w 1801778"/>
              <a:gd name="connsiteY0-166" fmla="*/ 263564 h 1854705"/>
              <a:gd name="connsiteX1-167" fmla="*/ 856219 w 1801778"/>
              <a:gd name="connsiteY1-168" fmla="*/ 1854239 h 1854705"/>
              <a:gd name="connsiteX2-169" fmla="*/ 1780144 w 1801778"/>
              <a:gd name="connsiteY2-170" fmla="*/ 425489 h 1854705"/>
              <a:gd name="connsiteX3-171" fmla="*/ 103744 w 1801778"/>
              <a:gd name="connsiteY3-172" fmla="*/ 263564 h 1854705"/>
              <a:gd name="connsiteX0-173" fmla="*/ 110247 w 1810119"/>
              <a:gd name="connsiteY0-174" fmla="*/ 263564 h 1855080"/>
              <a:gd name="connsiteX1-175" fmla="*/ 862722 w 1810119"/>
              <a:gd name="connsiteY1-176" fmla="*/ 1854239 h 1855080"/>
              <a:gd name="connsiteX2-177" fmla="*/ 1786647 w 1810119"/>
              <a:gd name="connsiteY2-178" fmla="*/ 425489 h 1855080"/>
              <a:gd name="connsiteX3-179" fmla="*/ 110247 w 1810119"/>
              <a:gd name="connsiteY3-180" fmla="*/ 263564 h 185508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810119" h="1855080">
                <a:moveTo>
                  <a:pt x="110247" y="263564"/>
                </a:moveTo>
                <a:cubicBezTo>
                  <a:pt x="-291391" y="796964"/>
                  <a:pt x="507122" y="1817727"/>
                  <a:pt x="862722" y="1854239"/>
                </a:cubicBezTo>
                <a:cubicBezTo>
                  <a:pt x="1218322" y="1890751"/>
                  <a:pt x="1950160" y="728702"/>
                  <a:pt x="1786647" y="425489"/>
                </a:cubicBezTo>
                <a:cubicBezTo>
                  <a:pt x="1623134" y="122276"/>
                  <a:pt x="511885" y="-269836"/>
                  <a:pt x="110247" y="263564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50000"/>
                  <a:alpha val="40000"/>
                </a:schemeClr>
              </a:gs>
              <a:gs pos="100000">
                <a:schemeClr val="accent1">
                  <a:lumMod val="5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317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6" grpId="0" animBg="1"/>
      <p:bldP spid="2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/>
        </p:nvGrpSpPr>
        <p:grpSpPr>
          <a:xfrm>
            <a:off x="451812" y="-359472"/>
            <a:ext cx="4513785" cy="1210658"/>
            <a:chOff x="415234" y="-327275"/>
            <a:chExt cx="4513785" cy="1210658"/>
          </a:xfrm>
        </p:grpSpPr>
        <p:sp>
          <p:nvSpPr>
            <p:cNvPr id="32" name="饼形 6"/>
            <p:cNvSpPr/>
            <p:nvPr/>
          </p:nvSpPr>
          <p:spPr>
            <a:xfrm rot="16200000">
              <a:off x="610005" y="-522046"/>
              <a:ext cx="1210658" cy="1600200"/>
            </a:xfrm>
            <a:prstGeom prst="pie">
              <a:avLst>
                <a:gd name="adj1" fmla="val 10780140"/>
                <a:gd name="adj2" fmla="val 1620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3" name="矩形 32"/>
            <p:cNvSpPr/>
            <p:nvPr/>
          </p:nvSpPr>
          <p:spPr>
            <a:xfrm>
              <a:off x="546360" y="360163"/>
              <a:ext cx="149859" cy="1781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1269561" y="360163"/>
              <a:ext cx="3659458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sz="28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任务描述</a:t>
              </a:r>
              <a:endParaRPr lang="zh-CN" sz="28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529715" y="2750185"/>
            <a:ext cx="8956675" cy="922020"/>
          </a:xfrm>
          <a:prstGeom prst="rect">
            <a:avLst/>
          </a:prstGeom>
          <a:solidFill>
            <a:srgbClr val="1F4E79"/>
          </a:solidFill>
        </p:spPr>
        <p:txBody>
          <a:bodyPr wrap="square">
            <a:spAutoFit/>
          </a:bodyPr>
          <a:p>
            <a:pPr indent="0" algn="just" fontAlgn="auto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汽车原装车灯为卤素大灯, 现将卤素大灯改装成 LED 灯后, 车辆的车灯故障灯亮起。</a:t>
            </a:r>
            <a:endParaRPr lang="zh-CN" altLang="en-US" dirty="0">
              <a:solidFill>
                <a:schemeClr val="bg1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 indent="0" algn="just" fontAlgn="auto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针对此现象查找故障原因并修复故障</a:t>
            </a:r>
            <a:endParaRPr lang="zh-CN" altLang="en-US" dirty="0">
              <a:solidFill>
                <a:schemeClr val="bg1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/>
        </p:nvGrpSpPr>
        <p:grpSpPr>
          <a:xfrm>
            <a:off x="451812" y="-359472"/>
            <a:ext cx="4513785" cy="1210658"/>
            <a:chOff x="415234" y="-327275"/>
            <a:chExt cx="4513785" cy="1210658"/>
          </a:xfrm>
        </p:grpSpPr>
        <p:sp>
          <p:nvSpPr>
            <p:cNvPr id="32" name="饼形 6"/>
            <p:cNvSpPr/>
            <p:nvPr/>
          </p:nvSpPr>
          <p:spPr>
            <a:xfrm rot="16200000">
              <a:off x="610005" y="-522046"/>
              <a:ext cx="1210658" cy="1600200"/>
            </a:xfrm>
            <a:prstGeom prst="pie">
              <a:avLst>
                <a:gd name="adj1" fmla="val 10780140"/>
                <a:gd name="adj2" fmla="val 1620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3" name="矩形 32"/>
            <p:cNvSpPr/>
            <p:nvPr/>
          </p:nvSpPr>
          <p:spPr>
            <a:xfrm>
              <a:off x="546360" y="360163"/>
              <a:ext cx="149859" cy="1781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1269561" y="360163"/>
              <a:ext cx="3659458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sz="28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任务引导</a:t>
              </a:r>
              <a:endParaRPr lang="zh-CN" sz="28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528445" y="2468880"/>
            <a:ext cx="8956675" cy="1753235"/>
          </a:xfrm>
          <a:prstGeom prst="rect">
            <a:avLst/>
          </a:prstGeom>
          <a:solidFill>
            <a:srgbClr val="1F4E79"/>
          </a:solidFill>
        </p:spPr>
        <p:txBody>
          <a:bodyPr wrap="square">
            <a:spAutoFit/>
          </a:bodyPr>
          <a:p>
            <a:pPr indent="0" algn="just" fontAlgn="auto">
              <a:lnSpc>
                <a:spcPct val="15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1.电阻串联对电压、 电流有什么影响?</a:t>
            </a:r>
            <a:endParaRPr lang="zh-CN" altLang="en-US" sz="2400" dirty="0">
              <a:solidFill>
                <a:schemeClr val="bg1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 algn="just" fontAlgn="auto">
              <a:lnSpc>
                <a:spcPct val="150000"/>
              </a:lnSpc>
              <a:buClrTx/>
              <a:buSzTx/>
              <a:buFontTx/>
            </a:pPr>
            <a:endParaRPr lang="zh-CN" altLang="en-US" sz="2400" dirty="0">
              <a:solidFill>
                <a:schemeClr val="bg1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 algn="just" fontAlgn="auto">
              <a:lnSpc>
                <a:spcPct val="150000"/>
              </a:lnSpc>
              <a:buClrTx/>
              <a:buSzTx/>
              <a:buFontTx/>
            </a:pPr>
            <a:r>
              <a:rPr lang="zh-CN" altLang="en-US" sz="24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2.电阻并联对电压电流有什么影响？</a:t>
            </a:r>
            <a:endParaRPr lang="zh-CN" altLang="en-US" sz="2400" dirty="0">
              <a:solidFill>
                <a:schemeClr val="bg1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433195" y="1459230"/>
            <a:ext cx="8956675" cy="737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1F4E79"/>
                </a:solidFill>
              </a14:hiddenFill>
            </a:ext>
          </a:extLst>
        </p:spPr>
        <p:txBody>
          <a:bodyPr wrap="square">
            <a:spAutoFit/>
          </a:bodyPr>
          <a:p>
            <a:pPr indent="0" algn="just" fontAlgn="auto">
              <a:lnSpc>
                <a:spcPct val="150000"/>
              </a:lnSpc>
            </a:pPr>
            <a:r>
              <a:rPr lang="zh-CN" altLang="en-US" sz="2800" b="1" dirty="0">
                <a:solidFill>
                  <a:schemeClr val="tx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请思考：</a:t>
            </a:r>
            <a:endParaRPr lang="zh-CN" altLang="en-US" sz="2800" b="1" dirty="0">
              <a:solidFill>
                <a:schemeClr val="tx1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2338070" y="3361690"/>
            <a:ext cx="5878830" cy="2082961"/>
            <a:chOff x="6271636" y="2184856"/>
            <a:chExt cx="3664828" cy="2083073"/>
          </a:xfrm>
        </p:grpSpPr>
        <p:sp>
          <p:nvSpPr>
            <p:cNvPr id="12" name="矩形 11"/>
            <p:cNvSpPr/>
            <p:nvPr/>
          </p:nvSpPr>
          <p:spPr>
            <a:xfrm>
              <a:off x="6346152" y="2184856"/>
              <a:ext cx="650929" cy="45814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6271636" y="2514600"/>
              <a:ext cx="3664828" cy="1753329"/>
            </a:xfrm>
            <a:prstGeom prst="rect">
              <a:avLst/>
            </a:prstGeom>
            <a:noFill/>
            <a:ln>
              <a:solidFill>
                <a:srgbClr val="1F4E79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dirty="0">
                  <a:ln>
                    <a:noFill/>
                  </a:ln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R的计量单位是</a:t>
              </a:r>
              <a:r>
                <a:rPr lang="zh-CN" altLang="en-US" dirty="0">
                  <a:ln>
                    <a:noFill/>
                  </a:ln>
                  <a:solidFill>
                    <a:srgbClr val="C00000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欧姆（Ω）</a:t>
              </a:r>
              <a:r>
                <a:rPr lang="zh-CN" altLang="en-US" dirty="0">
                  <a:ln>
                    <a:noFill/>
                  </a:ln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，简称</a:t>
              </a:r>
              <a:r>
                <a:rPr lang="zh-CN" altLang="en-US" dirty="0">
                  <a:ln>
                    <a:noFill/>
                  </a:ln>
                  <a:solidFill>
                    <a:srgbClr val="C00000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欧</a:t>
              </a:r>
              <a:endParaRPr lang="zh-CN" altLang="en-US" dirty="0">
                <a:ln>
                  <a:noFill/>
                </a:ln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dirty="0">
                  <a:ln>
                    <a:noFill/>
                  </a:ln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实用单位还有千欧（KΩ），兆欧（MΩ）</a:t>
              </a:r>
              <a:endParaRPr lang="zh-CN" altLang="en-US" dirty="0">
                <a:ln>
                  <a:noFill/>
                </a:ln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dirty="0">
                  <a:ln>
                    <a:noFill/>
                  </a:ln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1KΩ=10</a:t>
              </a:r>
              <a:r>
                <a:rPr lang="zh-CN" altLang="en-US" baseline="30000" dirty="0">
                  <a:ln>
                    <a:noFill/>
                  </a:ln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3</a:t>
              </a:r>
              <a:r>
                <a:rPr lang="zh-CN" altLang="en-US" dirty="0">
                  <a:ln>
                    <a:noFill/>
                  </a:ln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Ω</a:t>
              </a:r>
              <a:endParaRPr lang="zh-CN" altLang="en-US" dirty="0">
                <a:ln>
                  <a:noFill/>
                </a:ln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dirty="0">
                  <a:ln>
                    <a:noFill/>
                  </a:ln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1MΩ=10</a:t>
              </a:r>
              <a:r>
                <a:rPr lang="zh-CN" altLang="en-US" baseline="30000" dirty="0">
                  <a:ln>
                    <a:noFill/>
                  </a:ln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6</a:t>
              </a:r>
              <a:r>
                <a:rPr lang="zh-CN" altLang="en-US" dirty="0">
                  <a:ln>
                    <a:noFill/>
                  </a:ln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Ω</a:t>
              </a:r>
              <a:endParaRPr lang="zh-CN" altLang="en-US" dirty="0">
                <a:ln>
                  <a:noFill/>
                </a:ln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51812" y="-359472"/>
            <a:ext cx="5116830" cy="1210658"/>
            <a:chOff x="415234" y="-327275"/>
            <a:chExt cx="5116830" cy="1210658"/>
          </a:xfrm>
        </p:grpSpPr>
        <p:sp>
          <p:nvSpPr>
            <p:cNvPr id="4" name="饼形 6"/>
            <p:cNvSpPr/>
            <p:nvPr/>
          </p:nvSpPr>
          <p:spPr>
            <a:xfrm rot="16200000">
              <a:off x="610005" y="-522046"/>
              <a:ext cx="1210658" cy="1600200"/>
            </a:xfrm>
            <a:prstGeom prst="pie">
              <a:avLst>
                <a:gd name="adj1" fmla="val 10780140"/>
                <a:gd name="adj2" fmla="val 1620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" name="矩形 4"/>
            <p:cNvSpPr/>
            <p:nvPr/>
          </p:nvSpPr>
          <p:spPr>
            <a:xfrm>
              <a:off x="546360" y="360163"/>
              <a:ext cx="149859" cy="1781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1269309" y="360430"/>
              <a:ext cx="4262755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一、电阻</a:t>
              </a:r>
              <a:endParaRPr lang="zh-CN" altLang="en-US" sz="28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338070" y="1741805"/>
            <a:ext cx="5878195" cy="1251717"/>
            <a:chOff x="6271635" y="2184856"/>
            <a:chExt cx="4473032" cy="1251896"/>
          </a:xfrm>
        </p:grpSpPr>
        <p:sp>
          <p:nvSpPr>
            <p:cNvPr id="8" name="矩形 7"/>
            <p:cNvSpPr/>
            <p:nvPr/>
          </p:nvSpPr>
          <p:spPr>
            <a:xfrm>
              <a:off x="6346152" y="2184856"/>
              <a:ext cx="650929" cy="45814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solidFill>
                <a:srgbClr val="1F4E7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6271635" y="2514600"/>
              <a:ext cx="4473032" cy="922152"/>
            </a:xfrm>
            <a:prstGeom prst="rect">
              <a:avLst/>
            </a:prstGeom>
            <a:noFill/>
            <a:ln>
              <a:solidFill>
                <a:srgbClr val="1F4E79"/>
              </a:solidFill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导体</a:t>
              </a:r>
              <a:r>
                <a:rPr lang="en-US" altLang="zh-CN" sz="1800" dirty="0">
                  <a:solidFill>
                    <a:srgbClr val="C00000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对电流的阻碍能力</a:t>
              </a:r>
              <a:r>
                <a:rPr lang="en-US" altLang="zh-CN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称为电阻 </a:t>
              </a:r>
              <a:endParaRPr lang="en-US" altLang="zh-CN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具有这种特性的电路元件称为电阻元件, 用</a:t>
              </a:r>
              <a:r>
                <a:rPr lang="en-US" altLang="zh-CN" sz="1800" i="1" dirty="0">
                  <a:solidFill>
                    <a:srgbClr val="C00000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R</a:t>
              </a:r>
              <a:r>
                <a:rPr lang="en-US" altLang="zh-CN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 表示</a:t>
              </a:r>
              <a:endParaRPr sz="2000" dirty="0">
                <a:ln>
                  <a:noFill/>
                </a:ln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  <p:pic>
        <p:nvPicPr>
          <p:cNvPr id="48" name="图片 57" descr="项目一任务二电阻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53308" y="4348798"/>
            <a:ext cx="1647825" cy="1647825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文本框 13"/>
          <p:cNvSpPr txBox="1"/>
          <p:nvPr/>
        </p:nvSpPr>
        <p:spPr>
          <a:xfrm>
            <a:off x="1146220" y="1042788"/>
            <a:ext cx="10032642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1.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电阻的概念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004300" y="6062345"/>
            <a:ext cx="3056255" cy="368300"/>
          </a:xfrm>
          <a:prstGeom prst="rect">
            <a:avLst/>
          </a:prstGeom>
        </p:spPr>
        <p:txBody>
          <a:bodyPr wrap="square">
            <a:spAutoFit/>
          </a:bodyPr>
          <a:p>
            <a:pPr marL="0" indent="304800" algn="ctr" defTabSz="266700">
              <a:spcAft>
                <a:spcPct val="0"/>
              </a:spcAft>
            </a:pPr>
            <a:r>
              <a:rPr lang="en-US" altLang="zh-CN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（</a:t>
            </a:r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电阻</a:t>
            </a:r>
            <a:r>
              <a:rPr lang="en-US" altLang="zh-CN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）</a:t>
            </a:r>
            <a:endParaRPr lang="zh-CN" altLang="en-US" sz="160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组合 35"/>
          <p:cNvGrpSpPr/>
          <p:nvPr>
            <p:custDataLst>
              <p:tags r:id="rId1"/>
            </p:custDataLst>
          </p:nvPr>
        </p:nvGrpSpPr>
        <p:grpSpPr>
          <a:xfrm>
            <a:off x="1637665" y="1837690"/>
            <a:ext cx="9287510" cy="4711065"/>
            <a:chOff x="4489948" y="1858296"/>
            <a:chExt cx="3212104" cy="4070555"/>
          </a:xfrm>
        </p:grpSpPr>
        <p:sp>
          <p:nvSpPr>
            <p:cNvPr id="12" name="圆角矩形 11"/>
            <p:cNvSpPr/>
            <p:nvPr>
              <p:custDataLst>
                <p:tags r:id="rId2"/>
              </p:custDataLst>
            </p:nvPr>
          </p:nvSpPr>
          <p:spPr>
            <a:xfrm>
              <a:off x="4489948" y="1858296"/>
              <a:ext cx="3212104" cy="4070555"/>
            </a:xfrm>
            <a:prstGeom prst="roundRect">
              <a:avLst>
                <a:gd name="adj" fmla="val 5807"/>
              </a:avLst>
            </a:prstGeom>
            <a:noFill/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文本框 27"/>
            <p:cNvSpPr txBox="1"/>
            <p:nvPr>
              <p:custDataLst>
                <p:tags r:id="rId3"/>
              </p:custDataLst>
            </p:nvPr>
          </p:nvSpPr>
          <p:spPr>
            <a:xfrm>
              <a:off x="4570600" y="2116558"/>
              <a:ext cx="3047625" cy="32700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accent1">
                      <a:lumMod val="50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（1）电阻按阻值特性可分为固定电阻、可调电阻和特种电阻等。不能调节的称为定值电阻或固定电阻，可以调节的称为可调电阻。常见的可调电阻是滑动变阻器，例如收音机音量调节的装置就是个圆形的滑动变阻器。主要应用于电压分配的可调电阻，称为电位器。</a:t>
              </a:r>
              <a:endParaRPr lang="zh-CN" altLang="en-US" sz="2000" dirty="0">
                <a:solidFill>
                  <a:schemeClr val="accent1">
                    <a:lumMod val="50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  <a:p>
              <a:pPr algn="just"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accent1">
                      <a:lumMod val="50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（2）电阻按制造材料可分为碳膜电阻、金属膜电阻、线绕电阻、无感电阻和薄膜电阻等。</a:t>
              </a:r>
              <a:endParaRPr lang="zh-CN" altLang="en-US" sz="2000" dirty="0">
                <a:solidFill>
                  <a:schemeClr val="accent1">
                    <a:lumMod val="50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  <a:p>
              <a:pPr algn="just"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accent1">
                      <a:lumMod val="50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（3）电阻按安装方式可分为插件电阻和贴片电阻。</a:t>
              </a:r>
              <a:endParaRPr lang="zh-CN" altLang="en-US" sz="2000" dirty="0">
                <a:solidFill>
                  <a:schemeClr val="accent1">
                    <a:lumMod val="50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  <a:p>
              <a:pPr algn="just"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accent1">
                      <a:lumMod val="50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（4）电阻按功能可分为负载电阻、采样电阻、分流电阻和保护电阻等。</a:t>
              </a:r>
              <a:endParaRPr lang="zh-CN" altLang="en-US" sz="2000" dirty="0">
                <a:solidFill>
                  <a:schemeClr val="accent1">
                    <a:lumMod val="50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473511" y="-265105"/>
            <a:ext cx="5160995" cy="1210658"/>
            <a:chOff x="469460" y="-265105"/>
            <a:chExt cx="4802272" cy="1210658"/>
          </a:xfrm>
        </p:grpSpPr>
        <p:sp>
          <p:nvSpPr>
            <p:cNvPr id="34" name="饼形 6"/>
            <p:cNvSpPr/>
            <p:nvPr/>
          </p:nvSpPr>
          <p:spPr>
            <a:xfrm rot="16200000">
              <a:off x="664231" y="-459876"/>
              <a:ext cx="1210658" cy="1600200"/>
            </a:xfrm>
            <a:prstGeom prst="pie">
              <a:avLst>
                <a:gd name="adj1" fmla="val 10780140"/>
                <a:gd name="adj2" fmla="val 1620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546360" y="360163"/>
              <a:ext cx="149859" cy="1781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1269560" y="360163"/>
              <a:ext cx="4002172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sz="28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一、电阻</a:t>
              </a:r>
              <a:endParaRPr lang="zh-CN" sz="28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</p:grpSp>
      <p:sp>
        <p:nvSpPr>
          <p:cNvPr id="11" name="文本框 13"/>
          <p:cNvSpPr txBox="1"/>
          <p:nvPr/>
        </p:nvSpPr>
        <p:spPr>
          <a:xfrm>
            <a:off x="1146220" y="1042788"/>
            <a:ext cx="10032642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2.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电阻的分类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>
            <p:custDataLst>
              <p:tags r:id="rId1"/>
            </p:custDataLst>
          </p:nvPr>
        </p:nvGrpSpPr>
        <p:grpSpPr>
          <a:xfrm>
            <a:off x="1146175" y="1710055"/>
            <a:ext cx="10033634" cy="4806315"/>
            <a:chOff x="538317" y="1858296"/>
            <a:chExt cx="3452214" cy="3021052"/>
          </a:xfrm>
        </p:grpSpPr>
        <p:sp>
          <p:nvSpPr>
            <p:cNvPr id="2" name="圆角矩形 1"/>
            <p:cNvSpPr/>
            <p:nvPr>
              <p:custDataLst>
                <p:tags r:id="rId2"/>
              </p:custDataLst>
            </p:nvPr>
          </p:nvSpPr>
          <p:spPr>
            <a:xfrm>
              <a:off x="538317" y="1858296"/>
              <a:ext cx="3452214" cy="2959585"/>
            </a:xfrm>
            <a:prstGeom prst="roundRect">
              <a:avLst>
                <a:gd name="adj" fmla="val 5807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文本框 15"/>
            <p:cNvSpPr txBox="1"/>
            <p:nvPr>
              <p:custDataLst>
                <p:tags r:id="rId3"/>
              </p:custDataLst>
            </p:nvPr>
          </p:nvSpPr>
          <p:spPr>
            <a:xfrm>
              <a:off x="569560" y="1920162"/>
              <a:ext cx="3384922" cy="29591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bg1">
                      <a:lumMod val="9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（1）额定功率：在规定的环境温度和湿度下，假定周围空气不流通，在长期连续负载而不损坏或基本不改变性能的情况下，电阻器上允许消耗的最大功率</a:t>
              </a:r>
              <a:endParaRPr lang="zh-CN" altLang="en-US" sz="2000" dirty="0">
                <a:solidFill>
                  <a:schemeClr val="bg1">
                    <a:lumMod val="9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  <a:p>
              <a:pPr algn="just"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bg1">
                      <a:lumMod val="9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（2）标称阻值：产品上标示的阻值，其单位为欧，千欧、兆欧</a:t>
              </a:r>
              <a:endParaRPr lang="zh-CN" altLang="en-US" sz="2000" dirty="0">
                <a:solidFill>
                  <a:schemeClr val="bg1">
                    <a:lumMod val="9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  <a:p>
              <a:pPr algn="just"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bg1">
                      <a:lumMod val="9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（3）允许误差：电阻器和电位器实际阻值对于标称阻值的最大允许偏差范围，它表示产品的精度</a:t>
              </a:r>
              <a:endParaRPr lang="zh-CN" altLang="en-US" sz="2000" dirty="0">
                <a:solidFill>
                  <a:schemeClr val="bg1">
                    <a:lumMod val="9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  <a:p>
              <a:pPr algn="just"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bg1">
                      <a:lumMod val="9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电阻值的表示方法有三种，分别是：</a:t>
              </a:r>
              <a:endParaRPr lang="zh-CN" altLang="en-US" sz="2000" dirty="0">
                <a:solidFill>
                  <a:schemeClr val="bg1">
                    <a:lumMod val="9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  <a:p>
              <a:pPr algn="just"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bg1">
                      <a:lumMod val="9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直标法：把电阻值(标称阻值)、误差和功率直接标注在电阻体上</a:t>
              </a:r>
              <a:endParaRPr lang="zh-CN" altLang="en-US" sz="2000" dirty="0">
                <a:solidFill>
                  <a:schemeClr val="bg1">
                    <a:lumMod val="9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  <a:p>
              <a:pPr algn="just"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bg1">
                      <a:lumMod val="9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数标法：主要用于贴片等小体积的电阻</a:t>
              </a:r>
              <a:endParaRPr lang="zh-CN" altLang="en-US" sz="2000" dirty="0">
                <a:solidFill>
                  <a:schemeClr val="bg1">
                    <a:lumMod val="9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  <a:p>
              <a:pPr algn="just"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bg1">
                      <a:lumMod val="9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色标法：色标法就是用标注在电阻体上的四条不同颜色的色环，表示电阻器的电阻值和误差</a:t>
              </a:r>
              <a:endParaRPr lang="zh-CN" altLang="en-US" sz="2000" dirty="0">
                <a:solidFill>
                  <a:schemeClr val="bg1">
                    <a:lumMod val="9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473511" y="-265105"/>
            <a:ext cx="5160995" cy="1210658"/>
            <a:chOff x="469460" y="-265105"/>
            <a:chExt cx="4802272" cy="1210658"/>
          </a:xfrm>
        </p:grpSpPr>
        <p:sp>
          <p:nvSpPr>
            <p:cNvPr id="34" name="饼形 6"/>
            <p:cNvSpPr/>
            <p:nvPr/>
          </p:nvSpPr>
          <p:spPr>
            <a:xfrm rot="16200000">
              <a:off x="664231" y="-459876"/>
              <a:ext cx="1210658" cy="1600200"/>
            </a:xfrm>
            <a:prstGeom prst="pie">
              <a:avLst>
                <a:gd name="adj1" fmla="val 10780140"/>
                <a:gd name="adj2" fmla="val 1620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546360" y="360163"/>
              <a:ext cx="149859" cy="1781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1269560" y="360163"/>
              <a:ext cx="4002172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sz="28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一、电阻</a:t>
              </a:r>
              <a:endParaRPr lang="zh-CN" sz="28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</p:grpSp>
      <p:sp>
        <p:nvSpPr>
          <p:cNvPr id="11" name="文本框 13"/>
          <p:cNvSpPr txBox="1"/>
          <p:nvPr/>
        </p:nvSpPr>
        <p:spPr>
          <a:xfrm>
            <a:off x="1146220" y="1042788"/>
            <a:ext cx="10032642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3.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电阻的主要性能指标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451812" y="-359472"/>
            <a:ext cx="6069330" cy="1210658"/>
            <a:chOff x="415234" y="-327275"/>
            <a:chExt cx="6069330" cy="1210658"/>
          </a:xfrm>
        </p:grpSpPr>
        <p:sp>
          <p:nvSpPr>
            <p:cNvPr id="7" name="饼形 6"/>
            <p:cNvSpPr/>
            <p:nvPr/>
          </p:nvSpPr>
          <p:spPr>
            <a:xfrm rot="16200000">
              <a:off x="610005" y="-522046"/>
              <a:ext cx="1210658" cy="1600200"/>
            </a:xfrm>
            <a:prstGeom prst="pie">
              <a:avLst>
                <a:gd name="adj1" fmla="val 10780140"/>
                <a:gd name="adj2" fmla="val 1620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" name="矩形 7"/>
            <p:cNvSpPr/>
            <p:nvPr/>
          </p:nvSpPr>
          <p:spPr>
            <a:xfrm>
              <a:off x="546360" y="360163"/>
              <a:ext cx="149859" cy="1781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269309" y="360430"/>
              <a:ext cx="5215255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一、电阻</a:t>
              </a:r>
              <a:endParaRPr lang="zh-CN" altLang="en-US" sz="28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</p:grpSp>
      <p:sp>
        <p:nvSpPr>
          <p:cNvPr id="13" name="文本框 13"/>
          <p:cNvSpPr txBox="1"/>
          <p:nvPr/>
        </p:nvSpPr>
        <p:spPr>
          <a:xfrm>
            <a:off x="1146220" y="1042788"/>
            <a:ext cx="10032642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4.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电阻的特性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（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）欧姆定律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355850" y="1997075"/>
            <a:ext cx="8275955" cy="553085"/>
          </a:xfrm>
          <a:prstGeom prst="rect">
            <a:avLst/>
          </a:prstGeom>
          <a:ln w="38100">
            <a:solidFill>
              <a:srgbClr val="1F4E79"/>
            </a:solidFill>
          </a:ln>
        </p:spPr>
        <p:txBody>
          <a:bodyPr wrap="square">
            <a:spAutoFit/>
          </a:bodyPr>
          <a:p>
            <a:pPr marL="0" algn="just" defTabSz="914400">
              <a:lnSpc>
                <a:spcPct val="150000"/>
              </a:lnSpc>
              <a:buClrTx/>
              <a:buSzTx/>
              <a:buNone/>
            </a:pPr>
            <a:r>
              <a:rPr lang="zh-CN" altLang="en-US" sz="2000" dirty="0">
                <a:solidFill>
                  <a:schemeClr val="tx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流过电阻上的电流与加在电阻上的电压成正比，与该电阻的阻值成反比</a:t>
            </a:r>
            <a:endParaRPr lang="zh-CN" altLang="en-US" sz="2000" dirty="0">
              <a:solidFill>
                <a:schemeClr val="tx1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pic>
        <p:nvPicPr>
          <p:cNvPr id="15" name="图片 14"/>
          <p:cNvPicPr/>
          <p:nvPr/>
        </p:nvPicPr>
        <p:blipFill>
          <a:blip r:embed="rId1"/>
        </p:blipFill>
        <p:spPr>
          <a:xfrm>
            <a:off x="2660015" y="3747770"/>
            <a:ext cx="946785" cy="690880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6580505" y="2759710"/>
            <a:ext cx="4750435" cy="398780"/>
          </a:xfrm>
          <a:prstGeom prst="rect">
            <a:avLst/>
          </a:prstGeom>
          <a:solidFill>
            <a:srgbClr val="1F4E79"/>
          </a:solidFill>
        </p:spPr>
        <p:txBody>
          <a:bodyPr wrap="square">
            <a:spAutoFit/>
          </a:bodyPr>
          <a:p>
            <a:pPr marL="0" indent="304800" algn="just" defTabSz="266700">
              <a:lnSpc>
                <a:spcPts val="2400"/>
              </a:lnSpc>
              <a:spcAft>
                <a:spcPct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当电流、电压参考方向选择相反时（非关联）：</a:t>
            </a:r>
            <a:endParaRPr lang="zh-CN" altLang="en-US" sz="1600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17" name="图片 16"/>
          <p:cNvPicPr/>
          <p:nvPr/>
        </p:nvPicPr>
        <p:blipFill>
          <a:blip r:embed="rId2"/>
        </p:blipFill>
        <p:spPr>
          <a:xfrm>
            <a:off x="8166100" y="3670300"/>
            <a:ext cx="1098550" cy="768350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1870075" y="6057900"/>
            <a:ext cx="5942330" cy="398780"/>
          </a:xfrm>
          <a:prstGeom prst="rect">
            <a:avLst/>
          </a:prstGeom>
        </p:spPr>
        <p:txBody>
          <a:bodyPr wrap="square">
            <a:spAutoFit/>
          </a:bodyPr>
          <a:p>
            <a:pPr marL="0" indent="304800" algn="just" defTabSz="266700">
              <a:lnSpc>
                <a:spcPts val="2400"/>
              </a:lnSpc>
              <a:spcAft>
                <a:spcPct val="0"/>
              </a:spcAft>
            </a:pPr>
            <a:r>
              <a:rPr lang="en-US" altLang="zh-CN" sz="1600">
                <a:latin typeface="楷体" panose="02010609060101010101" charset="-122"/>
                <a:ea typeface="楷体" panose="02010609060101010101" charset="-122"/>
              </a:rPr>
              <a:t> </a:t>
            </a:r>
            <a:endParaRPr lang="en-US" altLang="zh-CN" sz="1600"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19" name="图片 18"/>
          <p:cNvPicPr/>
          <p:nvPr/>
        </p:nvPicPr>
        <p:blipFill>
          <a:blip r:embed="rId3"/>
          <a:srcRect r="55092"/>
        </p:blipFill>
        <p:spPr>
          <a:xfrm>
            <a:off x="1979295" y="4624070"/>
            <a:ext cx="3015615" cy="1962150"/>
          </a:xfrm>
          <a:prstGeom prst="rect">
            <a:avLst/>
          </a:prstGeom>
        </p:spPr>
      </p:pic>
      <p:sp>
        <p:nvSpPr>
          <p:cNvPr id="21" name="文本框 20"/>
          <p:cNvSpPr txBox="1"/>
          <p:nvPr/>
        </p:nvSpPr>
        <p:spPr>
          <a:xfrm>
            <a:off x="1146810" y="2759710"/>
            <a:ext cx="4741545" cy="398780"/>
          </a:xfrm>
          <a:prstGeom prst="rect">
            <a:avLst/>
          </a:prstGeom>
          <a:solidFill>
            <a:srgbClr val="1F4E79"/>
          </a:solidFill>
        </p:spPr>
        <p:txBody>
          <a:bodyPr wrap="square">
            <a:spAutoFit/>
          </a:bodyPr>
          <a:p>
            <a:pPr marL="0" indent="304800" algn="just" defTabSz="266700">
              <a:lnSpc>
                <a:spcPts val="2400"/>
              </a:lnSpc>
              <a:spcAft>
                <a:spcPct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当电流、电压参考方向选择相同（关联）时</a:t>
            </a:r>
            <a:r>
              <a:rPr lang="zh-CN" altLang="en-US" sz="20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：</a:t>
            </a:r>
            <a:endParaRPr lang="zh-CN" altLang="en-US" sz="2000" dirty="0">
              <a:solidFill>
                <a:schemeClr val="bg1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pic>
        <p:nvPicPr>
          <p:cNvPr id="22" name="图片 21"/>
          <p:cNvPicPr/>
          <p:nvPr/>
        </p:nvPicPr>
        <p:blipFill>
          <a:blip r:embed="rId3"/>
          <a:srcRect l="53400"/>
        </p:blipFill>
        <p:spPr>
          <a:xfrm>
            <a:off x="7541260" y="4702175"/>
            <a:ext cx="2590165" cy="16903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451812" y="-359472"/>
            <a:ext cx="6069330" cy="1210658"/>
            <a:chOff x="415234" y="-327275"/>
            <a:chExt cx="6069330" cy="1210658"/>
          </a:xfrm>
        </p:grpSpPr>
        <p:sp>
          <p:nvSpPr>
            <p:cNvPr id="7" name="饼形 6"/>
            <p:cNvSpPr/>
            <p:nvPr/>
          </p:nvSpPr>
          <p:spPr>
            <a:xfrm rot="16200000">
              <a:off x="610005" y="-522046"/>
              <a:ext cx="1210658" cy="1600200"/>
            </a:xfrm>
            <a:prstGeom prst="pie">
              <a:avLst>
                <a:gd name="adj1" fmla="val 10780140"/>
                <a:gd name="adj2" fmla="val 1620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" name="矩形 7"/>
            <p:cNvSpPr/>
            <p:nvPr/>
          </p:nvSpPr>
          <p:spPr>
            <a:xfrm>
              <a:off x="546360" y="360163"/>
              <a:ext cx="149859" cy="1781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269309" y="360430"/>
              <a:ext cx="5215255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一、电阻</a:t>
              </a:r>
              <a:endParaRPr lang="zh-CN" altLang="en-US" sz="28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</p:grpSp>
      <p:sp>
        <p:nvSpPr>
          <p:cNvPr id="13" name="文本框 13"/>
          <p:cNvSpPr txBox="1"/>
          <p:nvPr/>
        </p:nvSpPr>
        <p:spPr>
          <a:xfrm>
            <a:off x="1146220" y="1042788"/>
            <a:ext cx="10032642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4.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电阻的特性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（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2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）电阻的串联、并联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580505" y="2136775"/>
            <a:ext cx="4750435" cy="1014730"/>
          </a:xfrm>
          <a:prstGeom prst="rect">
            <a:avLst/>
          </a:prstGeom>
          <a:solidFill>
            <a:srgbClr val="1F4E79"/>
          </a:solidFill>
        </p:spPr>
        <p:txBody>
          <a:bodyPr wrap="square">
            <a:spAutoFit/>
          </a:bodyPr>
          <a:p>
            <a:pPr indent="304800" algn="just" defTabSz="266700">
              <a:lnSpc>
                <a:spcPts val="2400"/>
              </a:lnSpc>
              <a:spcAft>
                <a:spcPct val="0"/>
              </a:spcAft>
            </a:pPr>
            <a:r>
              <a:rPr lang="zh-CN" altLang="en-US" sz="16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并联：如果电路中有两个或更多个电阻连接在两个公共的结点之间，则这样的连接法就称为电阻的并联</a:t>
            </a:r>
            <a:endParaRPr lang="zh-CN" altLang="en-US" sz="1600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024890" y="2136775"/>
            <a:ext cx="4681855" cy="1014730"/>
          </a:xfrm>
          <a:prstGeom prst="rect">
            <a:avLst/>
          </a:prstGeom>
          <a:solidFill>
            <a:srgbClr val="1F4E79"/>
          </a:solidFill>
        </p:spPr>
        <p:txBody>
          <a:bodyPr wrap="square">
            <a:spAutoFit/>
          </a:bodyPr>
          <a:p>
            <a:pPr indent="304800" algn="just" defTabSz="266700">
              <a:lnSpc>
                <a:spcPts val="2400"/>
              </a:lnSpc>
              <a:spcAft>
                <a:spcPct val="0"/>
              </a:spcAft>
            </a:pPr>
            <a:r>
              <a:rPr lang="zh-CN" altLang="en-US" sz="16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串联：如果电路中有两个或更多个电阻一个接一个地顺序相连，并且这些电阻通过同一个电流，则这样的连接法就称为电阻的串联</a:t>
            </a:r>
            <a:endParaRPr lang="zh-CN" altLang="en-US" sz="1600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aphicFrame>
        <p:nvGraphicFramePr>
          <p:cNvPr id="2" name="对象 -2147482567"/>
          <p:cNvGraphicFramePr>
            <a:graphicFrameLocks noChangeAspect="1"/>
          </p:cNvGraphicFramePr>
          <p:nvPr/>
        </p:nvGraphicFramePr>
        <p:xfrm>
          <a:off x="2697480" y="3253740"/>
          <a:ext cx="1336040" cy="23215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1" imgW="794385" imgH="1377315" progId="Visio.Drawing.15">
                  <p:embed/>
                </p:oleObj>
              </mc:Choice>
              <mc:Fallback>
                <p:oleObj name="" r:id="rId1" imgW="794385" imgH="1377315" progId="Visio.Drawing.15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697480" y="3253740"/>
                        <a:ext cx="1336040" cy="232156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对象 -2147482564"/>
          <p:cNvGraphicFramePr>
            <a:graphicFrameLocks noChangeAspect="1"/>
          </p:cNvGraphicFramePr>
          <p:nvPr/>
        </p:nvGraphicFramePr>
        <p:xfrm>
          <a:off x="8557895" y="3323590"/>
          <a:ext cx="1408430" cy="2051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" name="" r:id="rId3" imgW="908685" imgH="1329690" progId="Visio.Drawing.15">
                  <p:embed/>
                </p:oleObj>
              </mc:Choice>
              <mc:Fallback>
                <p:oleObj name="" r:id="rId3" imgW="908685" imgH="1329690" progId="Visio.Drawing.15">
                  <p:embed/>
                  <p:pic>
                    <p:nvPicPr>
                      <p:cNvPr id="0" name="图片 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557895" y="3323590"/>
                        <a:ext cx="1408430" cy="20510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953770" y="5575300"/>
            <a:ext cx="4681855" cy="398780"/>
          </a:xfrm>
          <a:prstGeom prst="rect">
            <a:avLst/>
          </a:prstGeom>
          <a:solidFill>
            <a:srgbClr val="1F4E79"/>
          </a:solidFill>
        </p:spPr>
        <p:txBody>
          <a:bodyPr wrap="square">
            <a:spAutoFit/>
          </a:bodyPr>
          <a:p>
            <a:pPr indent="304800" algn="just" defTabSz="266700">
              <a:lnSpc>
                <a:spcPts val="2400"/>
              </a:lnSpc>
              <a:spcAft>
                <a:spcPct val="0"/>
              </a:spcAft>
            </a:pPr>
            <a:r>
              <a:rPr lang="zh-CN" altLang="en-US" sz="16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串联等效电阻等于各电阻之和，即</a:t>
            </a:r>
            <a:r>
              <a:rPr lang="zh-CN" altLang="en-US" sz="1600" i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R=R</a:t>
            </a:r>
            <a:r>
              <a:rPr lang="zh-CN" altLang="en-US" sz="1600" i="1" baseline="-250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zh-CN" altLang="en-US" sz="1600" i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+R</a:t>
            </a:r>
            <a:r>
              <a:rPr lang="zh-CN" altLang="en-US" sz="1600" i="1" baseline="-250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endParaRPr lang="zh-CN" altLang="en-US" sz="1600" i="1" baseline="-25000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10" name="图片 9"/>
          <p:cNvPicPr/>
          <p:nvPr/>
        </p:nvPicPr>
        <p:blipFill>
          <a:blip r:embed="rId5"/>
        </p:blipFill>
        <p:spPr>
          <a:xfrm>
            <a:off x="8590280" y="5974080"/>
            <a:ext cx="1376045" cy="723265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3952875" y="4286409"/>
            <a:ext cx="5080000" cy="337185"/>
          </a:xfrm>
          <a:prstGeom prst="rect">
            <a:avLst/>
          </a:prstGeom>
        </p:spPr>
        <p:txBody>
          <a:bodyPr>
            <a:spAutoFit/>
          </a:bodyPr>
          <a:p>
            <a:pPr marL="0" indent="304800" algn="just" defTabSz="266700">
              <a:spcAft>
                <a:spcPct val="0"/>
              </a:spcAft>
            </a:pPr>
            <a:r>
              <a:rPr lang="en-US" altLang="zh-CN" sz="1600">
                <a:latin typeface="楷体" panose="02010609060101010101" charset="-122"/>
                <a:ea typeface="楷体" panose="02010609060101010101" charset="-122"/>
              </a:rPr>
              <a:t> </a:t>
            </a:r>
            <a:endParaRPr lang="en-US" altLang="zh-CN" sz="16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521450" y="5546725"/>
            <a:ext cx="4750435" cy="398780"/>
          </a:xfrm>
          <a:prstGeom prst="rect">
            <a:avLst/>
          </a:prstGeom>
          <a:solidFill>
            <a:srgbClr val="1F4E79"/>
          </a:solidFill>
        </p:spPr>
        <p:txBody>
          <a:bodyPr wrap="square">
            <a:spAutoFit/>
          </a:bodyPr>
          <a:p>
            <a:pPr indent="304800" algn="just" defTabSz="266700">
              <a:lnSpc>
                <a:spcPts val="2400"/>
              </a:lnSpc>
              <a:spcAft>
                <a:spcPct val="0"/>
              </a:spcAft>
            </a:pPr>
            <a:r>
              <a:rPr lang="zh-CN" altLang="en-US" sz="16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并联等效电阻的倒数等于各电阻倒数之和，即</a:t>
            </a:r>
            <a:endParaRPr lang="zh-CN" altLang="en-US" sz="1600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tags/tag1.xml><?xml version="1.0" encoding="utf-8"?>
<p:tagLst xmlns:p="http://schemas.openxmlformats.org/presentationml/2006/main">
  <p:tag name="KSO_WM_DIAGRAM_VIRTUALLY_FRAME" val="{&quot;height&quot;:320.5161417322835,&quot;left&quot;:51.79732283464567,&quot;top&quot;:146.32251968503937,&quot;width&quot;:856.4053543307087}"/>
</p:tagLst>
</file>

<file path=ppt/tags/tag2.xml><?xml version="1.0" encoding="utf-8"?>
<p:tagLst xmlns:p="http://schemas.openxmlformats.org/presentationml/2006/main">
  <p:tag name="KSO_WM_DIAGRAM_VIRTUALLY_FRAME" val="{&quot;height&quot;:320.5161417322835,&quot;left&quot;:51.79732283464567,&quot;top&quot;:146.32251968503937,&quot;width&quot;:856.4053543307087}"/>
</p:tagLst>
</file>

<file path=ppt/tags/tag3.xml><?xml version="1.0" encoding="utf-8"?>
<p:tagLst xmlns:p="http://schemas.openxmlformats.org/presentationml/2006/main">
  <p:tag name="KSO_WM_DIAGRAM_VIRTUALLY_FRAME" val="{&quot;height&quot;:320.5161417322835,&quot;left&quot;:51.79732283464567,&quot;top&quot;:146.32251968503937,&quot;width&quot;:856.4053543307087}"/>
</p:tagLst>
</file>

<file path=ppt/tags/tag4.xml><?xml version="1.0" encoding="utf-8"?>
<p:tagLst xmlns:p="http://schemas.openxmlformats.org/presentationml/2006/main">
  <p:tag name="KSO_WM_DIAGRAM_VIRTUALLY_FRAME" val="{&quot;height&quot;:320.5161417322835,&quot;left&quot;:51.79732283464567,&quot;top&quot;:146.32251968503937,&quot;width&quot;:856.4053543307087}"/>
</p:tagLst>
</file>

<file path=ppt/tags/tag5.xml><?xml version="1.0" encoding="utf-8"?>
<p:tagLst xmlns:p="http://schemas.openxmlformats.org/presentationml/2006/main">
  <p:tag name="KSO_WM_DIAGRAM_VIRTUALLY_FRAME" val="{&quot;height&quot;:320.5161417322835,&quot;left&quot;:51.79732283464567,&quot;top&quot;:146.32251968503937,&quot;width&quot;:856.4053543307087}"/>
</p:tagLst>
</file>

<file path=ppt/tags/tag6.xml><?xml version="1.0" encoding="utf-8"?>
<p:tagLst xmlns:p="http://schemas.openxmlformats.org/presentationml/2006/main">
  <p:tag name="KSO_WM_DIAGRAM_VIRTUALLY_FRAME" val="{&quot;height&quot;:320.5161417322835,&quot;left&quot;:51.79732283464567,&quot;top&quot;:146.32251968503937,&quot;width&quot;:856.4053543307087}"/>
</p:tagLst>
</file>

<file path=ppt/tags/tag7.xml><?xml version="1.0" encoding="utf-8"?>
<p:tagLst xmlns:p="http://schemas.openxmlformats.org/presentationml/2006/main">
  <p:tag name="ISPRING_PRESENTATION_TITLE" val="oo"/>
  <p:tag name="commondata" val="eyJoZGlkIjoiMjQ1MzA4MDgxZTYyNTI3ZWE4MzgwNmM0OTg1MTk3NmEifQ==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2359</Words>
  <Application>WPS 演示</Application>
  <PresentationFormat>宽屏</PresentationFormat>
  <Paragraphs>147</Paragraphs>
  <Slides>17</Slides>
  <Notes>26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4</vt:i4>
      </vt:variant>
      <vt:variant>
        <vt:lpstr>幻灯片标题</vt:lpstr>
      </vt:variant>
      <vt:variant>
        <vt:i4>17</vt:i4>
      </vt:variant>
    </vt:vector>
  </HeadingPairs>
  <TitlesOfParts>
    <vt:vector size="35" baseType="lpstr">
      <vt:lpstr>Arial</vt:lpstr>
      <vt:lpstr>宋体</vt:lpstr>
      <vt:lpstr>Wingdings</vt:lpstr>
      <vt:lpstr>思源黑体 CN Normal</vt:lpstr>
      <vt:lpstr>黑体</vt:lpstr>
      <vt:lpstr>思源黑体 CN Light</vt:lpstr>
      <vt:lpstr>思源黑体 CN Medium</vt:lpstr>
      <vt:lpstr>楷体</vt:lpstr>
      <vt:lpstr>等线</vt:lpstr>
      <vt:lpstr>微软雅黑</vt:lpstr>
      <vt:lpstr>Arial Unicode MS</vt:lpstr>
      <vt:lpstr>等线 Light</vt:lpstr>
      <vt:lpstr>Calibri</vt:lpstr>
      <vt:lpstr>Office 主题​​</vt:lpstr>
      <vt:lpstr>Visio.Drawing.15</vt:lpstr>
      <vt:lpstr>Visio.Drawing.15</vt:lpstr>
      <vt:lpstr>Equation.DSMT4</vt:lpstr>
      <vt:lpstr>Equation.DSMT4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阳阳</cp:lastModifiedBy>
  <cp:revision>376</cp:revision>
  <dcterms:created xsi:type="dcterms:W3CDTF">2019-10-12T02:28:00Z</dcterms:created>
  <dcterms:modified xsi:type="dcterms:W3CDTF">2024-09-04T08:50:47Z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0476F965E37648C78C2A206DE9ECDCF2_13</vt:lpwstr>
  </property>
  <property fmtid="{D5CDD505-2E9C-101B-9397-08002B2CF9AE}" pid="3" name="KSOProductBuildVer">
    <vt:lpwstr>2052-12.1.0.17857</vt:lpwstr>
  </property>
</Properties>
</file>